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8" r:id="rId4"/>
  </p:sldMasterIdLst>
  <p:notesMasterIdLst>
    <p:notesMasterId r:id="rId222"/>
  </p:notesMasterIdLst>
  <p:handoutMasterIdLst>
    <p:handoutMasterId r:id="rId223"/>
  </p:handoutMasterIdLst>
  <p:sldIdLst>
    <p:sldId id="256" r:id="rId5"/>
    <p:sldId id="257" r:id="rId6"/>
    <p:sldId id="418" r:id="rId7"/>
    <p:sldId id="419" r:id="rId8"/>
    <p:sldId id="420" r:id="rId9"/>
    <p:sldId id="259" r:id="rId10"/>
    <p:sldId id="261" r:id="rId11"/>
    <p:sldId id="260" r:id="rId12"/>
    <p:sldId id="417" r:id="rId13"/>
    <p:sldId id="262" r:id="rId14"/>
    <p:sldId id="263" r:id="rId15"/>
    <p:sldId id="264" r:id="rId16"/>
    <p:sldId id="265" r:id="rId17"/>
    <p:sldId id="266" r:id="rId18"/>
    <p:sldId id="267" r:id="rId19"/>
    <p:sldId id="426"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421"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462" r:id="rId63"/>
    <p:sldId id="461" r:id="rId64"/>
    <p:sldId id="453" r:id="rId65"/>
    <p:sldId id="454" r:id="rId66"/>
    <p:sldId id="455" r:id="rId67"/>
    <p:sldId id="311" r:id="rId68"/>
    <p:sldId id="456" r:id="rId69"/>
    <p:sldId id="457" r:id="rId70"/>
    <p:sldId id="458" r:id="rId71"/>
    <p:sldId id="459" r:id="rId72"/>
    <p:sldId id="460" r:id="rId73"/>
    <p:sldId id="318" r:id="rId74"/>
    <p:sldId id="319" r:id="rId75"/>
    <p:sldId id="320" r:id="rId76"/>
    <p:sldId id="322" r:id="rId77"/>
    <p:sldId id="323" r:id="rId78"/>
    <p:sldId id="422" r:id="rId79"/>
    <p:sldId id="427" r:id="rId80"/>
    <p:sldId id="428" r:id="rId81"/>
    <p:sldId id="429" r:id="rId82"/>
    <p:sldId id="430" r:id="rId83"/>
    <p:sldId id="431" r:id="rId84"/>
    <p:sldId id="432" r:id="rId85"/>
    <p:sldId id="433" r:id="rId86"/>
    <p:sldId id="434" r:id="rId87"/>
    <p:sldId id="435" r:id="rId88"/>
    <p:sldId id="437" r:id="rId89"/>
    <p:sldId id="438" r:id="rId90"/>
    <p:sldId id="439" r:id="rId91"/>
    <p:sldId id="440" r:id="rId92"/>
    <p:sldId id="441" r:id="rId93"/>
    <p:sldId id="442" r:id="rId94"/>
    <p:sldId id="443" r:id="rId95"/>
    <p:sldId id="444" r:id="rId96"/>
    <p:sldId id="333" r:id="rId97"/>
    <p:sldId id="445" r:id="rId98"/>
    <p:sldId id="446" r:id="rId99"/>
    <p:sldId id="447" r:id="rId100"/>
    <p:sldId id="448" r:id="rId101"/>
    <p:sldId id="449" r:id="rId102"/>
    <p:sldId id="337" r:id="rId103"/>
    <p:sldId id="342" r:id="rId104"/>
    <p:sldId id="343" r:id="rId105"/>
    <p:sldId id="344" r:id="rId106"/>
    <p:sldId id="345" r:id="rId107"/>
    <p:sldId id="346" r:id="rId108"/>
    <p:sldId id="424" r:id="rId109"/>
    <p:sldId id="348" r:id="rId110"/>
    <p:sldId id="467" r:id="rId111"/>
    <p:sldId id="468" r:id="rId112"/>
    <p:sldId id="469" r:id="rId113"/>
    <p:sldId id="470" r:id="rId114"/>
    <p:sldId id="471" r:id="rId115"/>
    <p:sldId id="472" r:id="rId116"/>
    <p:sldId id="473" r:id="rId117"/>
    <p:sldId id="474" r:id="rId118"/>
    <p:sldId id="475" r:id="rId119"/>
    <p:sldId id="476" r:id="rId120"/>
    <p:sldId id="477" r:id="rId121"/>
    <p:sldId id="478" r:id="rId122"/>
    <p:sldId id="479" r:id="rId123"/>
    <p:sldId id="480" r:id="rId124"/>
    <p:sldId id="355" r:id="rId125"/>
    <p:sldId id="356" r:id="rId126"/>
    <p:sldId id="357" r:id="rId127"/>
    <p:sldId id="358" r:id="rId128"/>
    <p:sldId id="359" r:id="rId129"/>
    <p:sldId id="360" r:id="rId130"/>
    <p:sldId id="361" r:id="rId131"/>
    <p:sldId id="488" r:id="rId132"/>
    <p:sldId id="495" r:id="rId133"/>
    <p:sldId id="489" r:id="rId134"/>
    <p:sldId id="490" r:id="rId135"/>
    <p:sldId id="491" r:id="rId136"/>
    <p:sldId id="494" r:id="rId137"/>
    <p:sldId id="370" r:id="rId138"/>
    <p:sldId id="425" r:id="rId139"/>
    <p:sldId id="371" r:id="rId140"/>
    <p:sldId id="372" r:id="rId141"/>
    <p:sldId id="373" r:id="rId142"/>
    <p:sldId id="544" r:id="rId143"/>
    <p:sldId id="374" r:id="rId144"/>
    <p:sldId id="375" r:id="rId145"/>
    <p:sldId id="376" r:id="rId146"/>
    <p:sldId id="450" r:id="rId147"/>
    <p:sldId id="380" r:id="rId148"/>
    <p:sldId id="451" r:id="rId149"/>
    <p:sldId id="496" r:id="rId150"/>
    <p:sldId id="381" r:id="rId151"/>
    <p:sldId id="502" r:id="rId152"/>
    <p:sldId id="497" r:id="rId153"/>
    <p:sldId id="498" r:id="rId154"/>
    <p:sldId id="384" r:id="rId155"/>
    <p:sldId id="503" r:id="rId156"/>
    <p:sldId id="504" r:id="rId157"/>
    <p:sldId id="508" r:id="rId158"/>
    <p:sldId id="506" r:id="rId159"/>
    <p:sldId id="507" r:id="rId160"/>
    <p:sldId id="499" r:id="rId161"/>
    <p:sldId id="509" r:id="rId162"/>
    <p:sldId id="516" r:id="rId163"/>
    <p:sldId id="511" r:id="rId164"/>
    <p:sldId id="517" r:id="rId165"/>
    <p:sldId id="518" r:id="rId166"/>
    <p:sldId id="513" r:id="rId167"/>
    <p:sldId id="515" r:id="rId168"/>
    <p:sldId id="395" r:id="rId169"/>
    <p:sldId id="396" r:id="rId170"/>
    <p:sldId id="545" r:id="rId171"/>
    <p:sldId id="546" r:id="rId172"/>
    <p:sldId id="547" r:id="rId173"/>
    <p:sldId id="548" r:id="rId174"/>
    <p:sldId id="549" r:id="rId175"/>
    <p:sldId id="550" r:id="rId176"/>
    <p:sldId id="551" r:id="rId177"/>
    <p:sldId id="552" r:id="rId178"/>
    <p:sldId id="401" r:id="rId179"/>
    <p:sldId id="402" r:id="rId180"/>
    <p:sldId id="403" r:id="rId181"/>
    <p:sldId id="404" r:id="rId182"/>
    <p:sldId id="553" r:id="rId183"/>
    <p:sldId id="406" r:id="rId184"/>
    <p:sldId id="481" r:id="rId185"/>
    <p:sldId id="482" r:id="rId186"/>
    <p:sldId id="483" r:id="rId187"/>
    <p:sldId id="484" r:id="rId188"/>
    <p:sldId id="485" r:id="rId189"/>
    <p:sldId id="486" r:id="rId190"/>
    <p:sldId id="487" r:id="rId191"/>
    <p:sldId id="519" r:id="rId192"/>
    <p:sldId id="520" r:id="rId193"/>
    <p:sldId id="521" r:id="rId194"/>
    <p:sldId id="522" r:id="rId195"/>
    <p:sldId id="523" r:id="rId196"/>
    <p:sldId id="524" r:id="rId197"/>
    <p:sldId id="525" r:id="rId198"/>
    <p:sldId id="526" r:id="rId199"/>
    <p:sldId id="527" r:id="rId200"/>
    <p:sldId id="528" r:id="rId201"/>
    <p:sldId id="529" r:id="rId202"/>
    <p:sldId id="530" r:id="rId203"/>
    <p:sldId id="531" r:id="rId204"/>
    <p:sldId id="268" r:id="rId205"/>
    <p:sldId id="532" r:id="rId206"/>
    <p:sldId id="269" r:id="rId207"/>
    <p:sldId id="533" r:id="rId208"/>
    <p:sldId id="534" r:id="rId209"/>
    <p:sldId id="535" r:id="rId210"/>
    <p:sldId id="536" r:id="rId211"/>
    <p:sldId id="537" r:id="rId212"/>
    <p:sldId id="538" r:id="rId213"/>
    <p:sldId id="539" r:id="rId214"/>
    <p:sldId id="540" r:id="rId215"/>
    <p:sldId id="541" r:id="rId216"/>
    <p:sldId id="542" r:id="rId217"/>
    <p:sldId id="543" r:id="rId218"/>
    <p:sldId id="414" r:id="rId219"/>
    <p:sldId id="416" r:id="rId220"/>
    <p:sldId id="415" r:id="rId2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89081" autoAdjust="0"/>
  </p:normalViewPr>
  <p:slideViewPr>
    <p:cSldViewPr snapToGrid="0" snapToObjects="1">
      <p:cViewPr varScale="1">
        <p:scale>
          <a:sx n="112" d="100"/>
          <a:sy n="112" d="100"/>
        </p:scale>
        <p:origin x="2360" y="176"/>
      </p:cViewPr>
      <p:guideLst>
        <p:guide orient="horz" pos="2160"/>
        <p:guide pos="2880"/>
      </p:guideLst>
    </p:cSldViewPr>
  </p:slideViewPr>
  <p:outlineViewPr>
    <p:cViewPr>
      <p:scale>
        <a:sx n="33" d="100"/>
        <a:sy n="33" d="100"/>
      </p:scale>
      <p:origin x="56808" y="0"/>
    </p:cViewPr>
  </p:outlineViewPr>
  <p:notesTextViewPr>
    <p:cViewPr>
      <p:scale>
        <a:sx n="100" d="100"/>
        <a:sy n="100" d="100"/>
      </p:scale>
      <p:origin x="0" y="0"/>
    </p:cViewPr>
  </p:notesTextViewPr>
  <p:sorterViewPr>
    <p:cViewPr>
      <p:scale>
        <a:sx n="149" d="100"/>
        <a:sy n="149" d="100"/>
      </p:scale>
      <p:origin x="0" y="2816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notesMaster" Target="notesMasters/notesMaster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handoutMaster" Target="handoutMasters/handoutMaster1.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presProps" Target="presProps.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88AB62-6135-414A-B101-C6F348634E03}" type="datetimeFigureOut">
              <a:rPr lang="en-US" smtClean="0"/>
              <a:t>12/7/18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F33C92-B97C-0D4F-8B43-B2BF1A5934B9}" type="slidenum">
              <a:rPr lang="en-US" smtClean="0"/>
              <a:t>‹#›</a:t>
            </a:fld>
            <a:endParaRPr lang="en-US"/>
          </a:p>
        </p:txBody>
      </p:sp>
    </p:spTree>
    <p:extLst>
      <p:ext uri="{BB962C8B-B14F-4D97-AF65-F5344CB8AC3E}">
        <p14:creationId xmlns:p14="http://schemas.microsoft.com/office/powerpoint/2010/main" val="31349537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4AA415-F890-BD49-866C-31F974E9DAD6}" type="datetimeFigureOut">
              <a:rPr lang="en-US" smtClean="0"/>
              <a:t>12/7/18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DD7F9D-7467-2244-94FC-561F296FBAFA}" type="slidenum">
              <a:rPr lang="en-US" smtClean="0"/>
              <a:t>‹#›</a:t>
            </a:fld>
            <a:endParaRPr lang="en-US"/>
          </a:p>
        </p:txBody>
      </p:sp>
    </p:spTree>
    <p:extLst>
      <p:ext uri="{BB962C8B-B14F-4D97-AF65-F5344CB8AC3E}">
        <p14:creationId xmlns:p14="http://schemas.microsoft.com/office/powerpoint/2010/main" val="5075749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1</a:t>
            </a:fld>
            <a:endParaRPr lang="en-US" dirty="0"/>
          </a:p>
        </p:txBody>
      </p:sp>
    </p:spTree>
    <p:extLst>
      <p:ext uri="{BB962C8B-B14F-4D97-AF65-F5344CB8AC3E}">
        <p14:creationId xmlns:p14="http://schemas.microsoft.com/office/powerpoint/2010/main" val="1620354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10</a:t>
            </a:fld>
            <a:endParaRPr lang="en-US" dirty="0"/>
          </a:p>
        </p:txBody>
      </p:sp>
    </p:spTree>
    <p:extLst>
      <p:ext uri="{BB962C8B-B14F-4D97-AF65-F5344CB8AC3E}">
        <p14:creationId xmlns:p14="http://schemas.microsoft.com/office/powerpoint/2010/main" val="372159411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100</a:t>
            </a:fld>
            <a:endParaRPr lang="en-US" dirty="0"/>
          </a:p>
        </p:txBody>
      </p:sp>
    </p:spTree>
    <p:extLst>
      <p:ext uri="{BB962C8B-B14F-4D97-AF65-F5344CB8AC3E}">
        <p14:creationId xmlns:p14="http://schemas.microsoft.com/office/powerpoint/2010/main" val="28442280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101</a:t>
            </a:fld>
            <a:endParaRPr lang="en-US" dirty="0"/>
          </a:p>
        </p:txBody>
      </p:sp>
    </p:spTree>
    <p:extLst>
      <p:ext uri="{BB962C8B-B14F-4D97-AF65-F5344CB8AC3E}">
        <p14:creationId xmlns:p14="http://schemas.microsoft.com/office/powerpoint/2010/main" val="193635984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102</a:t>
            </a:fld>
            <a:endParaRPr lang="en-US" dirty="0"/>
          </a:p>
        </p:txBody>
      </p:sp>
    </p:spTree>
    <p:extLst>
      <p:ext uri="{BB962C8B-B14F-4D97-AF65-F5344CB8AC3E}">
        <p14:creationId xmlns:p14="http://schemas.microsoft.com/office/powerpoint/2010/main" val="196719829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103</a:t>
            </a:fld>
            <a:endParaRPr lang="en-US" dirty="0"/>
          </a:p>
        </p:txBody>
      </p:sp>
    </p:spTree>
    <p:extLst>
      <p:ext uri="{BB962C8B-B14F-4D97-AF65-F5344CB8AC3E}">
        <p14:creationId xmlns:p14="http://schemas.microsoft.com/office/powerpoint/2010/main" val="314118075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104</a:t>
            </a:fld>
            <a:endParaRPr lang="en-US" dirty="0"/>
          </a:p>
        </p:txBody>
      </p:sp>
    </p:spTree>
    <p:extLst>
      <p:ext uri="{BB962C8B-B14F-4D97-AF65-F5344CB8AC3E}">
        <p14:creationId xmlns:p14="http://schemas.microsoft.com/office/powerpoint/2010/main" val="177638843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105</a:t>
            </a:fld>
            <a:endParaRPr lang="en-US" dirty="0"/>
          </a:p>
        </p:txBody>
      </p:sp>
    </p:spTree>
    <p:extLst>
      <p:ext uri="{BB962C8B-B14F-4D97-AF65-F5344CB8AC3E}">
        <p14:creationId xmlns:p14="http://schemas.microsoft.com/office/powerpoint/2010/main" val="53919844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106</a:t>
            </a:fld>
            <a:endParaRPr lang="en-US"/>
          </a:p>
        </p:txBody>
      </p:sp>
    </p:spTree>
    <p:extLst>
      <p:ext uri="{BB962C8B-B14F-4D97-AF65-F5344CB8AC3E}">
        <p14:creationId xmlns:p14="http://schemas.microsoft.com/office/powerpoint/2010/main" val="175964687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107</a:t>
            </a:fld>
            <a:endParaRPr lang="en-US"/>
          </a:p>
        </p:txBody>
      </p:sp>
    </p:spTree>
    <p:extLst>
      <p:ext uri="{BB962C8B-B14F-4D97-AF65-F5344CB8AC3E}">
        <p14:creationId xmlns:p14="http://schemas.microsoft.com/office/powerpoint/2010/main" val="190765798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108</a:t>
            </a:fld>
            <a:endParaRPr lang="en-US"/>
          </a:p>
        </p:txBody>
      </p:sp>
    </p:spTree>
    <p:extLst>
      <p:ext uri="{BB962C8B-B14F-4D97-AF65-F5344CB8AC3E}">
        <p14:creationId xmlns:p14="http://schemas.microsoft.com/office/powerpoint/2010/main" val="339810508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109</a:t>
            </a:fld>
            <a:endParaRPr lang="en-US"/>
          </a:p>
        </p:txBody>
      </p:sp>
    </p:spTree>
    <p:extLst>
      <p:ext uri="{BB962C8B-B14F-4D97-AF65-F5344CB8AC3E}">
        <p14:creationId xmlns:p14="http://schemas.microsoft.com/office/powerpoint/2010/main" val="4135111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11</a:t>
            </a:fld>
            <a:endParaRPr lang="en-US" dirty="0"/>
          </a:p>
        </p:txBody>
      </p:sp>
    </p:spTree>
    <p:extLst>
      <p:ext uri="{BB962C8B-B14F-4D97-AF65-F5344CB8AC3E}">
        <p14:creationId xmlns:p14="http://schemas.microsoft.com/office/powerpoint/2010/main" val="271253234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110</a:t>
            </a:fld>
            <a:endParaRPr lang="en-US"/>
          </a:p>
        </p:txBody>
      </p:sp>
    </p:spTree>
    <p:extLst>
      <p:ext uri="{BB962C8B-B14F-4D97-AF65-F5344CB8AC3E}">
        <p14:creationId xmlns:p14="http://schemas.microsoft.com/office/powerpoint/2010/main" val="214673532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111</a:t>
            </a:fld>
            <a:endParaRPr lang="en-US"/>
          </a:p>
        </p:txBody>
      </p:sp>
    </p:spTree>
    <p:extLst>
      <p:ext uri="{BB962C8B-B14F-4D97-AF65-F5344CB8AC3E}">
        <p14:creationId xmlns:p14="http://schemas.microsoft.com/office/powerpoint/2010/main" val="268583241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112</a:t>
            </a:fld>
            <a:endParaRPr lang="en-US"/>
          </a:p>
        </p:txBody>
      </p:sp>
    </p:spTree>
    <p:extLst>
      <p:ext uri="{BB962C8B-B14F-4D97-AF65-F5344CB8AC3E}">
        <p14:creationId xmlns:p14="http://schemas.microsoft.com/office/powerpoint/2010/main" val="288318470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113</a:t>
            </a:fld>
            <a:endParaRPr lang="en-US"/>
          </a:p>
        </p:txBody>
      </p:sp>
    </p:spTree>
    <p:extLst>
      <p:ext uri="{BB962C8B-B14F-4D97-AF65-F5344CB8AC3E}">
        <p14:creationId xmlns:p14="http://schemas.microsoft.com/office/powerpoint/2010/main" val="287785110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114</a:t>
            </a:fld>
            <a:endParaRPr lang="en-US"/>
          </a:p>
        </p:txBody>
      </p:sp>
    </p:spTree>
    <p:extLst>
      <p:ext uri="{BB962C8B-B14F-4D97-AF65-F5344CB8AC3E}">
        <p14:creationId xmlns:p14="http://schemas.microsoft.com/office/powerpoint/2010/main" val="172016348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115</a:t>
            </a:fld>
            <a:endParaRPr lang="en-US"/>
          </a:p>
        </p:txBody>
      </p:sp>
    </p:spTree>
    <p:extLst>
      <p:ext uri="{BB962C8B-B14F-4D97-AF65-F5344CB8AC3E}">
        <p14:creationId xmlns:p14="http://schemas.microsoft.com/office/powerpoint/2010/main" val="201046389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116</a:t>
            </a:fld>
            <a:endParaRPr lang="en-US"/>
          </a:p>
        </p:txBody>
      </p:sp>
    </p:spTree>
    <p:extLst>
      <p:ext uri="{BB962C8B-B14F-4D97-AF65-F5344CB8AC3E}">
        <p14:creationId xmlns:p14="http://schemas.microsoft.com/office/powerpoint/2010/main" val="149916811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117</a:t>
            </a:fld>
            <a:endParaRPr lang="en-US"/>
          </a:p>
        </p:txBody>
      </p:sp>
    </p:spTree>
    <p:extLst>
      <p:ext uri="{BB962C8B-B14F-4D97-AF65-F5344CB8AC3E}">
        <p14:creationId xmlns:p14="http://schemas.microsoft.com/office/powerpoint/2010/main" val="103839798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118</a:t>
            </a:fld>
            <a:endParaRPr lang="en-US"/>
          </a:p>
        </p:txBody>
      </p:sp>
    </p:spTree>
    <p:extLst>
      <p:ext uri="{BB962C8B-B14F-4D97-AF65-F5344CB8AC3E}">
        <p14:creationId xmlns:p14="http://schemas.microsoft.com/office/powerpoint/2010/main" val="161371867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119</a:t>
            </a:fld>
            <a:endParaRPr lang="en-US"/>
          </a:p>
        </p:txBody>
      </p:sp>
    </p:spTree>
    <p:extLst>
      <p:ext uri="{BB962C8B-B14F-4D97-AF65-F5344CB8AC3E}">
        <p14:creationId xmlns:p14="http://schemas.microsoft.com/office/powerpoint/2010/main" val="3626942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12</a:t>
            </a:fld>
            <a:endParaRPr lang="en-US" dirty="0"/>
          </a:p>
        </p:txBody>
      </p:sp>
    </p:spTree>
    <p:extLst>
      <p:ext uri="{BB962C8B-B14F-4D97-AF65-F5344CB8AC3E}">
        <p14:creationId xmlns:p14="http://schemas.microsoft.com/office/powerpoint/2010/main" val="96197443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120</a:t>
            </a:fld>
            <a:endParaRPr lang="en-US"/>
          </a:p>
        </p:txBody>
      </p:sp>
    </p:spTree>
    <p:extLst>
      <p:ext uri="{BB962C8B-B14F-4D97-AF65-F5344CB8AC3E}">
        <p14:creationId xmlns:p14="http://schemas.microsoft.com/office/powerpoint/2010/main" val="183634781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121</a:t>
            </a:fld>
            <a:endParaRPr lang="en-US"/>
          </a:p>
        </p:txBody>
      </p:sp>
    </p:spTree>
    <p:extLst>
      <p:ext uri="{BB962C8B-B14F-4D97-AF65-F5344CB8AC3E}">
        <p14:creationId xmlns:p14="http://schemas.microsoft.com/office/powerpoint/2010/main" val="168558245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122</a:t>
            </a:fld>
            <a:endParaRPr lang="en-US"/>
          </a:p>
        </p:txBody>
      </p:sp>
    </p:spTree>
    <p:extLst>
      <p:ext uri="{BB962C8B-B14F-4D97-AF65-F5344CB8AC3E}">
        <p14:creationId xmlns:p14="http://schemas.microsoft.com/office/powerpoint/2010/main" val="65570230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123</a:t>
            </a:fld>
            <a:endParaRPr lang="en-US"/>
          </a:p>
        </p:txBody>
      </p:sp>
    </p:spTree>
    <p:extLst>
      <p:ext uri="{BB962C8B-B14F-4D97-AF65-F5344CB8AC3E}">
        <p14:creationId xmlns:p14="http://schemas.microsoft.com/office/powerpoint/2010/main" val="117163674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124</a:t>
            </a:fld>
            <a:endParaRPr lang="en-US"/>
          </a:p>
        </p:txBody>
      </p:sp>
    </p:spTree>
    <p:extLst>
      <p:ext uri="{BB962C8B-B14F-4D97-AF65-F5344CB8AC3E}">
        <p14:creationId xmlns:p14="http://schemas.microsoft.com/office/powerpoint/2010/main" val="16035649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125</a:t>
            </a:fld>
            <a:endParaRPr lang="en-US"/>
          </a:p>
        </p:txBody>
      </p:sp>
    </p:spTree>
    <p:extLst>
      <p:ext uri="{BB962C8B-B14F-4D97-AF65-F5344CB8AC3E}">
        <p14:creationId xmlns:p14="http://schemas.microsoft.com/office/powerpoint/2010/main" val="298081105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126</a:t>
            </a:fld>
            <a:endParaRPr lang="en-US"/>
          </a:p>
        </p:txBody>
      </p:sp>
    </p:spTree>
    <p:extLst>
      <p:ext uri="{BB962C8B-B14F-4D97-AF65-F5344CB8AC3E}">
        <p14:creationId xmlns:p14="http://schemas.microsoft.com/office/powerpoint/2010/main" val="155571461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127</a:t>
            </a:fld>
            <a:endParaRPr lang="en-US"/>
          </a:p>
        </p:txBody>
      </p:sp>
    </p:spTree>
    <p:extLst>
      <p:ext uri="{BB962C8B-B14F-4D97-AF65-F5344CB8AC3E}">
        <p14:creationId xmlns:p14="http://schemas.microsoft.com/office/powerpoint/2010/main" val="286421819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128</a:t>
            </a:fld>
            <a:endParaRPr lang="en-US"/>
          </a:p>
        </p:txBody>
      </p:sp>
    </p:spTree>
    <p:extLst>
      <p:ext uri="{BB962C8B-B14F-4D97-AF65-F5344CB8AC3E}">
        <p14:creationId xmlns:p14="http://schemas.microsoft.com/office/powerpoint/2010/main" val="225882432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129</a:t>
            </a:fld>
            <a:endParaRPr lang="en-US"/>
          </a:p>
        </p:txBody>
      </p:sp>
    </p:spTree>
    <p:extLst>
      <p:ext uri="{BB962C8B-B14F-4D97-AF65-F5344CB8AC3E}">
        <p14:creationId xmlns:p14="http://schemas.microsoft.com/office/powerpoint/2010/main" val="720994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13</a:t>
            </a:fld>
            <a:endParaRPr lang="en-US" dirty="0"/>
          </a:p>
        </p:txBody>
      </p:sp>
    </p:spTree>
    <p:extLst>
      <p:ext uri="{BB962C8B-B14F-4D97-AF65-F5344CB8AC3E}">
        <p14:creationId xmlns:p14="http://schemas.microsoft.com/office/powerpoint/2010/main" val="215682226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130</a:t>
            </a:fld>
            <a:endParaRPr lang="en-US"/>
          </a:p>
        </p:txBody>
      </p:sp>
    </p:spTree>
    <p:extLst>
      <p:ext uri="{BB962C8B-B14F-4D97-AF65-F5344CB8AC3E}">
        <p14:creationId xmlns:p14="http://schemas.microsoft.com/office/powerpoint/2010/main" val="138422681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131</a:t>
            </a:fld>
            <a:endParaRPr lang="en-US"/>
          </a:p>
        </p:txBody>
      </p:sp>
    </p:spTree>
    <p:extLst>
      <p:ext uri="{BB962C8B-B14F-4D97-AF65-F5344CB8AC3E}">
        <p14:creationId xmlns:p14="http://schemas.microsoft.com/office/powerpoint/2010/main" val="392521740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132</a:t>
            </a:fld>
            <a:endParaRPr lang="en-US"/>
          </a:p>
        </p:txBody>
      </p:sp>
    </p:spTree>
    <p:extLst>
      <p:ext uri="{BB962C8B-B14F-4D97-AF65-F5344CB8AC3E}">
        <p14:creationId xmlns:p14="http://schemas.microsoft.com/office/powerpoint/2010/main" val="193720086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133</a:t>
            </a:fld>
            <a:endParaRPr lang="en-US"/>
          </a:p>
        </p:txBody>
      </p:sp>
    </p:spTree>
    <p:extLst>
      <p:ext uri="{BB962C8B-B14F-4D97-AF65-F5344CB8AC3E}">
        <p14:creationId xmlns:p14="http://schemas.microsoft.com/office/powerpoint/2010/main" val="144926699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134</a:t>
            </a:fld>
            <a:endParaRPr lang="en-US"/>
          </a:p>
        </p:txBody>
      </p:sp>
    </p:spTree>
    <p:extLst>
      <p:ext uri="{BB962C8B-B14F-4D97-AF65-F5344CB8AC3E}">
        <p14:creationId xmlns:p14="http://schemas.microsoft.com/office/powerpoint/2010/main" val="259319719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135</a:t>
            </a:fld>
            <a:endParaRPr lang="en-US"/>
          </a:p>
        </p:txBody>
      </p:sp>
    </p:spTree>
    <p:extLst>
      <p:ext uri="{BB962C8B-B14F-4D97-AF65-F5344CB8AC3E}">
        <p14:creationId xmlns:p14="http://schemas.microsoft.com/office/powerpoint/2010/main" val="244197637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136</a:t>
            </a:fld>
            <a:endParaRPr lang="en-US"/>
          </a:p>
        </p:txBody>
      </p:sp>
    </p:spTree>
    <p:extLst>
      <p:ext uri="{BB962C8B-B14F-4D97-AF65-F5344CB8AC3E}">
        <p14:creationId xmlns:p14="http://schemas.microsoft.com/office/powerpoint/2010/main" val="42664774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137</a:t>
            </a:fld>
            <a:endParaRPr lang="en-US"/>
          </a:p>
        </p:txBody>
      </p:sp>
    </p:spTree>
    <p:extLst>
      <p:ext uri="{BB962C8B-B14F-4D97-AF65-F5344CB8AC3E}">
        <p14:creationId xmlns:p14="http://schemas.microsoft.com/office/powerpoint/2010/main" val="143756208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138</a:t>
            </a:fld>
            <a:endParaRPr lang="en-US"/>
          </a:p>
        </p:txBody>
      </p:sp>
    </p:spTree>
    <p:extLst>
      <p:ext uri="{BB962C8B-B14F-4D97-AF65-F5344CB8AC3E}">
        <p14:creationId xmlns:p14="http://schemas.microsoft.com/office/powerpoint/2010/main" val="262602257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139</a:t>
            </a:fld>
            <a:endParaRPr lang="en-US"/>
          </a:p>
        </p:txBody>
      </p:sp>
    </p:spTree>
    <p:extLst>
      <p:ext uri="{BB962C8B-B14F-4D97-AF65-F5344CB8AC3E}">
        <p14:creationId xmlns:p14="http://schemas.microsoft.com/office/powerpoint/2010/main" val="506747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14</a:t>
            </a:fld>
            <a:endParaRPr lang="en-US" dirty="0"/>
          </a:p>
        </p:txBody>
      </p:sp>
    </p:spTree>
    <p:extLst>
      <p:ext uri="{BB962C8B-B14F-4D97-AF65-F5344CB8AC3E}">
        <p14:creationId xmlns:p14="http://schemas.microsoft.com/office/powerpoint/2010/main" val="105366656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140</a:t>
            </a:fld>
            <a:endParaRPr lang="en-US"/>
          </a:p>
        </p:txBody>
      </p:sp>
    </p:spTree>
    <p:extLst>
      <p:ext uri="{BB962C8B-B14F-4D97-AF65-F5344CB8AC3E}">
        <p14:creationId xmlns:p14="http://schemas.microsoft.com/office/powerpoint/2010/main" val="80767282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141</a:t>
            </a:fld>
            <a:endParaRPr lang="en-US"/>
          </a:p>
        </p:txBody>
      </p:sp>
    </p:spTree>
    <p:extLst>
      <p:ext uri="{BB962C8B-B14F-4D97-AF65-F5344CB8AC3E}">
        <p14:creationId xmlns:p14="http://schemas.microsoft.com/office/powerpoint/2010/main" val="314651373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142</a:t>
            </a:fld>
            <a:endParaRPr lang="en-US"/>
          </a:p>
        </p:txBody>
      </p:sp>
    </p:spTree>
    <p:extLst>
      <p:ext uri="{BB962C8B-B14F-4D97-AF65-F5344CB8AC3E}">
        <p14:creationId xmlns:p14="http://schemas.microsoft.com/office/powerpoint/2010/main" val="390885834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143</a:t>
            </a:fld>
            <a:endParaRPr lang="en-US"/>
          </a:p>
        </p:txBody>
      </p:sp>
    </p:spTree>
    <p:extLst>
      <p:ext uri="{BB962C8B-B14F-4D97-AF65-F5344CB8AC3E}">
        <p14:creationId xmlns:p14="http://schemas.microsoft.com/office/powerpoint/2010/main" val="72829755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144</a:t>
            </a:fld>
            <a:endParaRPr lang="en-US"/>
          </a:p>
        </p:txBody>
      </p:sp>
    </p:spTree>
    <p:extLst>
      <p:ext uri="{BB962C8B-B14F-4D97-AF65-F5344CB8AC3E}">
        <p14:creationId xmlns:p14="http://schemas.microsoft.com/office/powerpoint/2010/main" val="80736314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145</a:t>
            </a:fld>
            <a:endParaRPr lang="en-US"/>
          </a:p>
        </p:txBody>
      </p:sp>
    </p:spTree>
    <p:extLst>
      <p:ext uri="{BB962C8B-B14F-4D97-AF65-F5344CB8AC3E}">
        <p14:creationId xmlns:p14="http://schemas.microsoft.com/office/powerpoint/2010/main" val="344641563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146</a:t>
            </a:fld>
            <a:endParaRPr lang="en-US"/>
          </a:p>
        </p:txBody>
      </p:sp>
    </p:spTree>
    <p:extLst>
      <p:ext uri="{BB962C8B-B14F-4D97-AF65-F5344CB8AC3E}">
        <p14:creationId xmlns:p14="http://schemas.microsoft.com/office/powerpoint/2010/main" val="72737122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147</a:t>
            </a:fld>
            <a:endParaRPr lang="en-US"/>
          </a:p>
        </p:txBody>
      </p:sp>
    </p:spTree>
    <p:extLst>
      <p:ext uri="{BB962C8B-B14F-4D97-AF65-F5344CB8AC3E}">
        <p14:creationId xmlns:p14="http://schemas.microsoft.com/office/powerpoint/2010/main" val="17732957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148</a:t>
            </a:fld>
            <a:endParaRPr lang="en-US"/>
          </a:p>
        </p:txBody>
      </p:sp>
    </p:spTree>
    <p:extLst>
      <p:ext uri="{BB962C8B-B14F-4D97-AF65-F5344CB8AC3E}">
        <p14:creationId xmlns:p14="http://schemas.microsoft.com/office/powerpoint/2010/main" val="96874804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149</a:t>
            </a:fld>
            <a:endParaRPr lang="en-US"/>
          </a:p>
        </p:txBody>
      </p:sp>
    </p:spTree>
    <p:extLst>
      <p:ext uri="{BB962C8B-B14F-4D97-AF65-F5344CB8AC3E}">
        <p14:creationId xmlns:p14="http://schemas.microsoft.com/office/powerpoint/2010/main" val="4184274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15</a:t>
            </a:fld>
            <a:endParaRPr lang="en-US" dirty="0"/>
          </a:p>
        </p:txBody>
      </p:sp>
    </p:spTree>
    <p:extLst>
      <p:ext uri="{BB962C8B-B14F-4D97-AF65-F5344CB8AC3E}">
        <p14:creationId xmlns:p14="http://schemas.microsoft.com/office/powerpoint/2010/main" val="35613662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150</a:t>
            </a:fld>
            <a:endParaRPr lang="en-US"/>
          </a:p>
        </p:txBody>
      </p:sp>
    </p:spTree>
    <p:extLst>
      <p:ext uri="{BB962C8B-B14F-4D97-AF65-F5344CB8AC3E}">
        <p14:creationId xmlns:p14="http://schemas.microsoft.com/office/powerpoint/2010/main" val="185491649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151</a:t>
            </a:fld>
            <a:endParaRPr lang="en-US"/>
          </a:p>
        </p:txBody>
      </p:sp>
    </p:spTree>
    <p:extLst>
      <p:ext uri="{BB962C8B-B14F-4D97-AF65-F5344CB8AC3E}">
        <p14:creationId xmlns:p14="http://schemas.microsoft.com/office/powerpoint/2010/main" val="42705973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152</a:t>
            </a:fld>
            <a:endParaRPr lang="en-US"/>
          </a:p>
        </p:txBody>
      </p:sp>
    </p:spTree>
    <p:extLst>
      <p:ext uri="{BB962C8B-B14F-4D97-AF65-F5344CB8AC3E}">
        <p14:creationId xmlns:p14="http://schemas.microsoft.com/office/powerpoint/2010/main" val="45253707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153</a:t>
            </a:fld>
            <a:endParaRPr lang="en-US"/>
          </a:p>
        </p:txBody>
      </p:sp>
    </p:spTree>
    <p:extLst>
      <p:ext uri="{BB962C8B-B14F-4D97-AF65-F5344CB8AC3E}">
        <p14:creationId xmlns:p14="http://schemas.microsoft.com/office/powerpoint/2010/main" val="36692758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154</a:t>
            </a:fld>
            <a:endParaRPr lang="en-US"/>
          </a:p>
        </p:txBody>
      </p:sp>
    </p:spTree>
    <p:extLst>
      <p:ext uri="{BB962C8B-B14F-4D97-AF65-F5344CB8AC3E}">
        <p14:creationId xmlns:p14="http://schemas.microsoft.com/office/powerpoint/2010/main" val="217651155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155</a:t>
            </a:fld>
            <a:endParaRPr lang="en-US"/>
          </a:p>
        </p:txBody>
      </p:sp>
    </p:spTree>
    <p:extLst>
      <p:ext uri="{BB962C8B-B14F-4D97-AF65-F5344CB8AC3E}">
        <p14:creationId xmlns:p14="http://schemas.microsoft.com/office/powerpoint/2010/main" val="421125470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156</a:t>
            </a:fld>
            <a:endParaRPr lang="en-US"/>
          </a:p>
        </p:txBody>
      </p:sp>
    </p:spTree>
    <p:extLst>
      <p:ext uri="{BB962C8B-B14F-4D97-AF65-F5344CB8AC3E}">
        <p14:creationId xmlns:p14="http://schemas.microsoft.com/office/powerpoint/2010/main" val="302955853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157</a:t>
            </a:fld>
            <a:endParaRPr lang="en-US"/>
          </a:p>
        </p:txBody>
      </p:sp>
    </p:spTree>
    <p:extLst>
      <p:ext uri="{BB962C8B-B14F-4D97-AF65-F5344CB8AC3E}">
        <p14:creationId xmlns:p14="http://schemas.microsoft.com/office/powerpoint/2010/main" val="284071895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158</a:t>
            </a:fld>
            <a:endParaRPr lang="en-US"/>
          </a:p>
        </p:txBody>
      </p:sp>
    </p:spTree>
    <p:extLst>
      <p:ext uri="{BB962C8B-B14F-4D97-AF65-F5344CB8AC3E}">
        <p14:creationId xmlns:p14="http://schemas.microsoft.com/office/powerpoint/2010/main" val="160367328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159</a:t>
            </a:fld>
            <a:endParaRPr lang="en-US"/>
          </a:p>
        </p:txBody>
      </p:sp>
    </p:spTree>
    <p:extLst>
      <p:ext uri="{BB962C8B-B14F-4D97-AF65-F5344CB8AC3E}">
        <p14:creationId xmlns:p14="http://schemas.microsoft.com/office/powerpoint/2010/main" val="3468392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16</a:t>
            </a:fld>
            <a:endParaRPr lang="en-US" dirty="0"/>
          </a:p>
        </p:txBody>
      </p:sp>
    </p:spTree>
    <p:extLst>
      <p:ext uri="{BB962C8B-B14F-4D97-AF65-F5344CB8AC3E}">
        <p14:creationId xmlns:p14="http://schemas.microsoft.com/office/powerpoint/2010/main" val="333506714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160</a:t>
            </a:fld>
            <a:endParaRPr lang="en-US"/>
          </a:p>
        </p:txBody>
      </p:sp>
    </p:spTree>
    <p:extLst>
      <p:ext uri="{BB962C8B-B14F-4D97-AF65-F5344CB8AC3E}">
        <p14:creationId xmlns:p14="http://schemas.microsoft.com/office/powerpoint/2010/main" val="221513133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161</a:t>
            </a:fld>
            <a:endParaRPr lang="en-US"/>
          </a:p>
        </p:txBody>
      </p:sp>
    </p:spTree>
    <p:extLst>
      <p:ext uri="{BB962C8B-B14F-4D97-AF65-F5344CB8AC3E}">
        <p14:creationId xmlns:p14="http://schemas.microsoft.com/office/powerpoint/2010/main" val="403504909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162</a:t>
            </a:fld>
            <a:endParaRPr lang="en-US"/>
          </a:p>
        </p:txBody>
      </p:sp>
    </p:spTree>
    <p:extLst>
      <p:ext uri="{BB962C8B-B14F-4D97-AF65-F5344CB8AC3E}">
        <p14:creationId xmlns:p14="http://schemas.microsoft.com/office/powerpoint/2010/main" val="253487129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163</a:t>
            </a:fld>
            <a:endParaRPr lang="en-US"/>
          </a:p>
        </p:txBody>
      </p:sp>
    </p:spTree>
    <p:extLst>
      <p:ext uri="{BB962C8B-B14F-4D97-AF65-F5344CB8AC3E}">
        <p14:creationId xmlns:p14="http://schemas.microsoft.com/office/powerpoint/2010/main" val="343709029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164</a:t>
            </a:fld>
            <a:endParaRPr lang="en-US"/>
          </a:p>
        </p:txBody>
      </p:sp>
    </p:spTree>
    <p:extLst>
      <p:ext uri="{BB962C8B-B14F-4D97-AF65-F5344CB8AC3E}">
        <p14:creationId xmlns:p14="http://schemas.microsoft.com/office/powerpoint/2010/main" val="361275168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165</a:t>
            </a:fld>
            <a:endParaRPr lang="en-US"/>
          </a:p>
        </p:txBody>
      </p:sp>
    </p:spTree>
    <p:extLst>
      <p:ext uri="{BB962C8B-B14F-4D97-AF65-F5344CB8AC3E}">
        <p14:creationId xmlns:p14="http://schemas.microsoft.com/office/powerpoint/2010/main" val="168871665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166</a:t>
            </a:fld>
            <a:endParaRPr lang="en-US"/>
          </a:p>
        </p:txBody>
      </p:sp>
    </p:spTree>
    <p:extLst>
      <p:ext uri="{BB962C8B-B14F-4D97-AF65-F5344CB8AC3E}">
        <p14:creationId xmlns:p14="http://schemas.microsoft.com/office/powerpoint/2010/main" val="327237131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167</a:t>
            </a:fld>
            <a:endParaRPr lang="en-US"/>
          </a:p>
        </p:txBody>
      </p:sp>
    </p:spTree>
    <p:extLst>
      <p:ext uri="{BB962C8B-B14F-4D97-AF65-F5344CB8AC3E}">
        <p14:creationId xmlns:p14="http://schemas.microsoft.com/office/powerpoint/2010/main" val="47527024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168</a:t>
            </a:fld>
            <a:endParaRPr lang="en-US"/>
          </a:p>
        </p:txBody>
      </p:sp>
    </p:spTree>
    <p:extLst>
      <p:ext uri="{BB962C8B-B14F-4D97-AF65-F5344CB8AC3E}">
        <p14:creationId xmlns:p14="http://schemas.microsoft.com/office/powerpoint/2010/main" val="277544601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169</a:t>
            </a:fld>
            <a:endParaRPr lang="en-US"/>
          </a:p>
        </p:txBody>
      </p:sp>
    </p:spTree>
    <p:extLst>
      <p:ext uri="{BB962C8B-B14F-4D97-AF65-F5344CB8AC3E}">
        <p14:creationId xmlns:p14="http://schemas.microsoft.com/office/powerpoint/2010/main" val="111334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17</a:t>
            </a:fld>
            <a:endParaRPr lang="en-US" dirty="0"/>
          </a:p>
        </p:txBody>
      </p:sp>
    </p:spTree>
    <p:extLst>
      <p:ext uri="{BB962C8B-B14F-4D97-AF65-F5344CB8AC3E}">
        <p14:creationId xmlns:p14="http://schemas.microsoft.com/office/powerpoint/2010/main" val="49721111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170</a:t>
            </a:fld>
            <a:endParaRPr lang="en-US"/>
          </a:p>
        </p:txBody>
      </p:sp>
    </p:spTree>
    <p:extLst>
      <p:ext uri="{BB962C8B-B14F-4D97-AF65-F5344CB8AC3E}">
        <p14:creationId xmlns:p14="http://schemas.microsoft.com/office/powerpoint/2010/main" val="413481427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171</a:t>
            </a:fld>
            <a:endParaRPr lang="en-US"/>
          </a:p>
        </p:txBody>
      </p:sp>
    </p:spTree>
    <p:extLst>
      <p:ext uri="{BB962C8B-B14F-4D97-AF65-F5344CB8AC3E}">
        <p14:creationId xmlns:p14="http://schemas.microsoft.com/office/powerpoint/2010/main" val="279956704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172</a:t>
            </a:fld>
            <a:endParaRPr lang="en-US"/>
          </a:p>
        </p:txBody>
      </p:sp>
    </p:spTree>
    <p:extLst>
      <p:ext uri="{BB962C8B-B14F-4D97-AF65-F5344CB8AC3E}">
        <p14:creationId xmlns:p14="http://schemas.microsoft.com/office/powerpoint/2010/main" val="123899902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173</a:t>
            </a:fld>
            <a:endParaRPr lang="en-US"/>
          </a:p>
        </p:txBody>
      </p:sp>
    </p:spTree>
    <p:extLst>
      <p:ext uri="{BB962C8B-B14F-4D97-AF65-F5344CB8AC3E}">
        <p14:creationId xmlns:p14="http://schemas.microsoft.com/office/powerpoint/2010/main" val="97914239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174</a:t>
            </a:fld>
            <a:endParaRPr lang="en-US"/>
          </a:p>
        </p:txBody>
      </p:sp>
    </p:spTree>
    <p:extLst>
      <p:ext uri="{BB962C8B-B14F-4D97-AF65-F5344CB8AC3E}">
        <p14:creationId xmlns:p14="http://schemas.microsoft.com/office/powerpoint/2010/main" val="214767417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175</a:t>
            </a:fld>
            <a:endParaRPr lang="en-US"/>
          </a:p>
        </p:txBody>
      </p:sp>
    </p:spTree>
    <p:extLst>
      <p:ext uri="{BB962C8B-B14F-4D97-AF65-F5344CB8AC3E}">
        <p14:creationId xmlns:p14="http://schemas.microsoft.com/office/powerpoint/2010/main" val="247127407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176</a:t>
            </a:fld>
            <a:endParaRPr lang="en-US"/>
          </a:p>
        </p:txBody>
      </p:sp>
    </p:spTree>
    <p:extLst>
      <p:ext uri="{BB962C8B-B14F-4D97-AF65-F5344CB8AC3E}">
        <p14:creationId xmlns:p14="http://schemas.microsoft.com/office/powerpoint/2010/main" val="274624613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177</a:t>
            </a:fld>
            <a:endParaRPr lang="en-US"/>
          </a:p>
        </p:txBody>
      </p:sp>
    </p:spTree>
    <p:extLst>
      <p:ext uri="{BB962C8B-B14F-4D97-AF65-F5344CB8AC3E}">
        <p14:creationId xmlns:p14="http://schemas.microsoft.com/office/powerpoint/2010/main" val="326925411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178</a:t>
            </a:fld>
            <a:endParaRPr lang="en-US"/>
          </a:p>
        </p:txBody>
      </p:sp>
    </p:spTree>
    <p:extLst>
      <p:ext uri="{BB962C8B-B14F-4D97-AF65-F5344CB8AC3E}">
        <p14:creationId xmlns:p14="http://schemas.microsoft.com/office/powerpoint/2010/main" val="239910675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179</a:t>
            </a:fld>
            <a:endParaRPr lang="en-US"/>
          </a:p>
        </p:txBody>
      </p:sp>
    </p:spTree>
    <p:extLst>
      <p:ext uri="{BB962C8B-B14F-4D97-AF65-F5344CB8AC3E}">
        <p14:creationId xmlns:p14="http://schemas.microsoft.com/office/powerpoint/2010/main" val="252531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18</a:t>
            </a:fld>
            <a:endParaRPr lang="en-US" dirty="0"/>
          </a:p>
        </p:txBody>
      </p:sp>
    </p:spTree>
    <p:extLst>
      <p:ext uri="{BB962C8B-B14F-4D97-AF65-F5344CB8AC3E}">
        <p14:creationId xmlns:p14="http://schemas.microsoft.com/office/powerpoint/2010/main" val="41902938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180</a:t>
            </a:fld>
            <a:endParaRPr lang="en-US"/>
          </a:p>
        </p:txBody>
      </p:sp>
    </p:spTree>
    <p:extLst>
      <p:ext uri="{BB962C8B-B14F-4D97-AF65-F5344CB8AC3E}">
        <p14:creationId xmlns:p14="http://schemas.microsoft.com/office/powerpoint/2010/main" val="202649712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181</a:t>
            </a:fld>
            <a:endParaRPr lang="en-US"/>
          </a:p>
        </p:txBody>
      </p:sp>
    </p:spTree>
    <p:extLst>
      <p:ext uri="{BB962C8B-B14F-4D97-AF65-F5344CB8AC3E}">
        <p14:creationId xmlns:p14="http://schemas.microsoft.com/office/powerpoint/2010/main" val="119794238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182</a:t>
            </a:fld>
            <a:endParaRPr lang="en-US"/>
          </a:p>
        </p:txBody>
      </p:sp>
    </p:spTree>
    <p:extLst>
      <p:ext uri="{BB962C8B-B14F-4D97-AF65-F5344CB8AC3E}">
        <p14:creationId xmlns:p14="http://schemas.microsoft.com/office/powerpoint/2010/main" val="416734591"/>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183</a:t>
            </a:fld>
            <a:endParaRPr lang="en-US"/>
          </a:p>
        </p:txBody>
      </p:sp>
    </p:spTree>
    <p:extLst>
      <p:ext uri="{BB962C8B-B14F-4D97-AF65-F5344CB8AC3E}">
        <p14:creationId xmlns:p14="http://schemas.microsoft.com/office/powerpoint/2010/main" val="277746618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184</a:t>
            </a:fld>
            <a:endParaRPr lang="en-US"/>
          </a:p>
        </p:txBody>
      </p:sp>
    </p:spTree>
    <p:extLst>
      <p:ext uri="{BB962C8B-B14F-4D97-AF65-F5344CB8AC3E}">
        <p14:creationId xmlns:p14="http://schemas.microsoft.com/office/powerpoint/2010/main" val="90825402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185</a:t>
            </a:fld>
            <a:endParaRPr lang="en-US"/>
          </a:p>
        </p:txBody>
      </p:sp>
    </p:spTree>
    <p:extLst>
      <p:ext uri="{BB962C8B-B14F-4D97-AF65-F5344CB8AC3E}">
        <p14:creationId xmlns:p14="http://schemas.microsoft.com/office/powerpoint/2010/main" val="172921476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186</a:t>
            </a:fld>
            <a:endParaRPr lang="en-US"/>
          </a:p>
        </p:txBody>
      </p:sp>
    </p:spTree>
    <p:extLst>
      <p:ext uri="{BB962C8B-B14F-4D97-AF65-F5344CB8AC3E}">
        <p14:creationId xmlns:p14="http://schemas.microsoft.com/office/powerpoint/2010/main" val="2190046281"/>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187</a:t>
            </a:fld>
            <a:endParaRPr lang="en-US"/>
          </a:p>
        </p:txBody>
      </p:sp>
    </p:spTree>
    <p:extLst>
      <p:ext uri="{BB962C8B-B14F-4D97-AF65-F5344CB8AC3E}">
        <p14:creationId xmlns:p14="http://schemas.microsoft.com/office/powerpoint/2010/main" val="247256419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25F237FC-0392-5A43-A2F6-DF38B428938E}"/>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9F7157C8-66A0-9D40-A5F3-DB19ABE5D185}" type="slidenum">
              <a:rPr lang="en-US" altLang="en-US" sz="1200" smtClean="0"/>
              <a:pPr/>
              <a:t>188</a:t>
            </a:fld>
            <a:endParaRPr lang="en-US" altLang="en-US" sz="1200"/>
          </a:p>
        </p:txBody>
      </p:sp>
      <p:sp>
        <p:nvSpPr>
          <p:cNvPr id="20482" name="Rectangle 2">
            <a:extLst>
              <a:ext uri="{FF2B5EF4-FFF2-40B4-BE49-F238E27FC236}">
                <a16:creationId xmlns:a16="http://schemas.microsoft.com/office/drawing/2014/main" id="{D88C5F89-DC93-E743-A3BA-CDB12B7BE79D}"/>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2BAC5BCF-6BE4-5B48-81D2-FF6C03E47421}"/>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07904703"/>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E2398E51-B73A-2641-A687-14850AAFC33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7272E47-AA4A-3440-BF74-1FC1B7C5662D}" type="slidenum">
              <a:rPr lang="en-US" altLang="en-US" sz="1200" smtClean="0"/>
              <a:pPr/>
              <a:t>190</a:t>
            </a:fld>
            <a:endParaRPr lang="en-US" altLang="en-US" sz="1200"/>
          </a:p>
        </p:txBody>
      </p:sp>
      <p:sp>
        <p:nvSpPr>
          <p:cNvPr id="23554" name="Rectangle 2">
            <a:extLst>
              <a:ext uri="{FF2B5EF4-FFF2-40B4-BE49-F238E27FC236}">
                <a16:creationId xmlns:a16="http://schemas.microsoft.com/office/drawing/2014/main" id="{3D05F121-41C0-ED49-8F47-A8A3EA01F9B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16A22BE0-6E84-6943-841F-7E6BF38B7317}"/>
              </a:ext>
            </a:extLst>
          </p:cNvPr>
          <p:cNvSpPr>
            <a:spLocks noGrp="1" noChangeArrowheads="1"/>
          </p:cNvSpPr>
          <p:nvPr>
            <p:ph type="body" idx="1"/>
          </p:nvPr>
        </p:nvSpPr>
        <p:spPr>
          <a:noFill/>
        </p:spPr>
        <p:txBody>
          <a:bodyPr/>
          <a:lstStyle/>
          <a:p>
            <a:pPr eaLnBrk="1" hangingPunct="1"/>
            <a:r>
              <a:rPr lang="en-US" altLang="en-US"/>
              <a:t>Most new leaders are extremely anxious to make changes, but fail to consider the two major influencing factors. Let's examine them</a:t>
            </a:r>
          </a:p>
        </p:txBody>
      </p:sp>
    </p:spTree>
    <p:extLst>
      <p:ext uri="{BB962C8B-B14F-4D97-AF65-F5344CB8AC3E}">
        <p14:creationId xmlns:p14="http://schemas.microsoft.com/office/powerpoint/2010/main" val="3401905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19</a:t>
            </a:fld>
            <a:endParaRPr lang="en-US" dirty="0"/>
          </a:p>
        </p:txBody>
      </p:sp>
    </p:spTree>
    <p:extLst>
      <p:ext uri="{BB962C8B-B14F-4D97-AF65-F5344CB8AC3E}">
        <p14:creationId xmlns:p14="http://schemas.microsoft.com/office/powerpoint/2010/main" val="502877977"/>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FF424D51-BEF3-E74A-A5FE-EEF2088533F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E1CAC947-8955-2B4A-A4BF-8F0E990616ED}" type="slidenum">
              <a:rPr lang="en-US" altLang="en-US" sz="1200" smtClean="0"/>
              <a:pPr/>
              <a:t>191</a:t>
            </a:fld>
            <a:endParaRPr lang="en-US" altLang="en-US" sz="1200"/>
          </a:p>
        </p:txBody>
      </p:sp>
      <p:sp>
        <p:nvSpPr>
          <p:cNvPr id="25602" name="Rectangle 2">
            <a:extLst>
              <a:ext uri="{FF2B5EF4-FFF2-40B4-BE49-F238E27FC236}">
                <a16:creationId xmlns:a16="http://schemas.microsoft.com/office/drawing/2014/main" id="{E55D860C-6410-E243-AFF2-D523634BEE0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26D92A51-BDDB-BD42-AC2B-5C9847AD0A30}"/>
              </a:ext>
            </a:extLst>
          </p:cNvPr>
          <p:cNvSpPr>
            <a:spLocks noGrp="1" noChangeArrowheads="1"/>
          </p:cNvSpPr>
          <p:nvPr>
            <p:ph type="body" idx="1"/>
          </p:nvPr>
        </p:nvSpPr>
        <p:spPr>
          <a:noFill/>
        </p:spPr>
        <p:txBody>
          <a:bodyPr/>
          <a:lstStyle/>
          <a:p>
            <a:pPr eaLnBrk="1" hangingPunct="1"/>
            <a:r>
              <a:rPr lang="en-US" altLang="en-US"/>
              <a:t>Culture is a culmination of the past practices, traditions, customs and historical concepts of conducting business.  Climate is the here and now, new products, procedures, new leadership as well as new goals.</a:t>
            </a:r>
          </a:p>
          <a:p>
            <a:pPr eaLnBrk="1" hangingPunct="1"/>
            <a:endParaRPr lang="en-US" altLang="en-US"/>
          </a:p>
        </p:txBody>
      </p:sp>
    </p:spTree>
    <p:extLst>
      <p:ext uri="{BB962C8B-B14F-4D97-AF65-F5344CB8AC3E}">
        <p14:creationId xmlns:p14="http://schemas.microsoft.com/office/powerpoint/2010/main" val="3386090162"/>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61B9D72B-1A68-514A-B81B-E129E78DFEC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2D804015-7E98-0746-AB5A-CC6ACE7DFF81}" type="slidenum">
              <a:rPr lang="en-US" altLang="en-US" sz="1200" smtClean="0"/>
              <a:pPr/>
              <a:t>192</a:t>
            </a:fld>
            <a:endParaRPr lang="en-US" altLang="en-US" sz="1200"/>
          </a:p>
        </p:txBody>
      </p:sp>
      <p:sp>
        <p:nvSpPr>
          <p:cNvPr id="27650" name="Rectangle 2">
            <a:extLst>
              <a:ext uri="{FF2B5EF4-FFF2-40B4-BE49-F238E27FC236}">
                <a16:creationId xmlns:a16="http://schemas.microsoft.com/office/drawing/2014/main" id="{F63A9F9D-2369-9941-B1D4-6D780AE5E0C5}"/>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B89CA59D-2C2F-804B-A63B-8D47E7897968}"/>
              </a:ext>
            </a:extLst>
          </p:cNvPr>
          <p:cNvSpPr>
            <a:spLocks noGrp="1" noChangeArrowheads="1"/>
          </p:cNvSpPr>
          <p:nvPr>
            <p:ph type="body" idx="1"/>
          </p:nvPr>
        </p:nvSpPr>
        <p:spPr>
          <a:noFill/>
        </p:spPr>
        <p:txBody>
          <a:bodyPr/>
          <a:lstStyle/>
          <a:p>
            <a:pPr eaLnBrk="1" hangingPunct="1"/>
            <a:r>
              <a:rPr lang="en-US" altLang="en-US"/>
              <a:t>Both have a strong impact on the organization, particularly during a time of change.  .</a:t>
            </a:r>
          </a:p>
        </p:txBody>
      </p:sp>
    </p:spTree>
    <p:extLst>
      <p:ext uri="{BB962C8B-B14F-4D97-AF65-F5344CB8AC3E}">
        <p14:creationId xmlns:p14="http://schemas.microsoft.com/office/powerpoint/2010/main" val="246137535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29176A83-907D-2349-9553-9C504B12B15E}"/>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406D279A-40CA-5140-B5E6-E2C834C11FC5}" type="slidenum">
              <a:rPr lang="en-US" altLang="en-US" sz="1200" smtClean="0"/>
              <a:pPr/>
              <a:t>193</a:t>
            </a:fld>
            <a:endParaRPr lang="en-US" altLang="en-US" sz="1200"/>
          </a:p>
        </p:txBody>
      </p:sp>
      <p:sp>
        <p:nvSpPr>
          <p:cNvPr id="29698" name="Rectangle 2">
            <a:extLst>
              <a:ext uri="{FF2B5EF4-FFF2-40B4-BE49-F238E27FC236}">
                <a16:creationId xmlns:a16="http://schemas.microsoft.com/office/drawing/2014/main" id="{7CDDD0D9-CF5A-7448-8B96-B31A450060FF}"/>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9D578ED9-3308-1345-B703-4763BADAF817}"/>
              </a:ext>
            </a:extLst>
          </p:cNvPr>
          <p:cNvSpPr>
            <a:spLocks noGrp="1" noChangeArrowheads="1"/>
          </p:cNvSpPr>
          <p:nvPr>
            <p:ph type="body" idx="1"/>
          </p:nvPr>
        </p:nvSpPr>
        <p:spPr>
          <a:noFill/>
        </p:spPr>
        <p:txBody>
          <a:bodyPr/>
          <a:lstStyle/>
          <a:p>
            <a:pPr eaLnBrk="1" hangingPunct="1"/>
            <a:r>
              <a:rPr lang="en-US" altLang="en-US"/>
              <a:t>What is required is a more manageable task, but one which affects the cultural variables</a:t>
            </a:r>
          </a:p>
        </p:txBody>
      </p:sp>
    </p:spTree>
    <p:extLst>
      <p:ext uri="{BB962C8B-B14F-4D97-AF65-F5344CB8AC3E}">
        <p14:creationId xmlns:p14="http://schemas.microsoft.com/office/powerpoint/2010/main" val="280785340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DBE2745A-476E-5842-9EAB-A71B6CA55F9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C3B1DE06-0C28-674D-A615-161D7C6EB5BA}" type="slidenum">
              <a:rPr lang="en-US" altLang="en-US" sz="1200" smtClean="0"/>
              <a:pPr/>
              <a:t>194</a:t>
            </a:fld>
            <a:endParaRPr lang="en-US" altLang="en-US" sz="1200"/>
          </a:p>
        </p:txBody>
      </p:sp>
      <p:sp>
        <p:nvSpPr>
          <p:cNvPr id="31746" name="Rectangle 2">
            <a:extLst>
              <a:ext uri="{FF2B5EF4-FFF2-40B4-BE49-F238E27FC236}">
                <a16:creationId xmlns:a16="http://schemas.microsoft.com/office/drawing/2014/main" id="{11919738-DE84-0F4D-8246-010345EA1548}"/>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28C9E74C-F730-524A-932E-34B89ADD2421}"/>
              </a:ext>
            </a:extLst>
          </p:cNvPr>
          <p:cNvSpPr>
            <a:spLocks noGrp="1" noChangeArrowheads="1"/>
          </p:cNvSpPr>
          <p:nvPr>
            <p:ph type="body" idx="1"/>
          </p:nvPr>
        </p:nvSpPr>
        <p:spPr>
          <a:noFill/>
        </p:spPr>
        <p:txBody>
          <a:bodyPr/>
          <a:lstStyle/>
          <a:p>
            <a:pPr eaLnBrk="1" hangingPunct="1"/>
            <a:r>
              <a:rPr lang="en-US" altLang="en-US"/>
              <a:t>Norms include work habits, communication processes and codes of interpersonal behavior change can be as simple as changing to written protocol .   Values assess certain qualities, activities behaviors and traits as good or bad, productive or counter productive.</a:t>
            </a:r>
          </a:p>
        </p:txBody>
      </p:sp>
    </p:spTree>
    <p:extLst>
      <p:ext uri="{BB962C8B-B14F-4D97-AF65-F5344CB8AC3E}">
        <p14:creationId xmlns:p14="http://schemas.microsoft.com/office/powerpoint/2010/main" val="193386171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0CA02459-5455-EC43-9C41-E6E7FE762349}"/>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A5545397-4A75-5C44-897E-C54020036C16}" type="slidenum">
              <a:rPr lang="en-US" altLang="en-US" sz="1200" smtClean="0"/>
              <a:pPr/>
              <a:t>196</a:t>
            </a:fld>
            <a:endParaRPr lang="en-US" altLang="en-US" sz="1200"/>
          </a:p>
        </p:txBody>
      </p:sp>
      <p:sp>
        <p:nvSpPr>
          <p:cNvPr id="34818" name="Rectangle 2">
            <a:extLst>
              <a:ext uri="{FF2B5EF4-FFF2-40B4-BE49-F238E27FC236}">
                <a16:creationId xmlns:a16="http://schemas.microsoft.com/office/drawing/2014/main" id="{EDAE5034-B8AB-A446-9846-1962FB0AC7D2}"/>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4A84954D-59AB-DA46-A055-5887022FB325}"/>
              </a:ext>
            </a:extLst>
          </p:cNvPr>
          <p:cNvSpPr>
            <a:spLocks noGrp="1" noChangeArrowheads="1"/>
          </p:cNvSpPr>
          <p:nvPr>
            <p:ph type="body" idx="1"/>
          </p:nvPr>
        </p:nvSpPr>
        <p:spPr>
          <a:noFill/>
        </p:spPr>
        <p:txBody>
          <a:bodyPr/>
          <a:lstStyle/>
          <a:p>
            <a:pPr eaLnBrk="1" hangingPunct="1"/>
            <a:r>
              <a:rPr lang="en-US" altLang="en-US"/>
              <a:t>For example a myth that it is not acceptable to show too much initiative or make many suggestions ay exist. These myths can be very persistent they grow stronger over time Beliefs occur when there is no published guidance on the topic. Traditions usually pertain to awards, retirements, and promotion ceremonies.</a:t>
            </a:r>
          </a:p>
        </p:txBody>
      </p:sp>
    </p:spTree>
    <p:extLst>
      <p:ext uri="{BB962C8B-B14F-4D97-AF65-F5344CB8AC3E}">
        <p14:creationId xmlns:p14="http://schemas.microsoft.com/office/powerpoint/2010/main" val="1556356632"/>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2F645F1C-C6F8-7247-A340-0C33B295D32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A1D5422C-661D-7240-8322-0430C7E1DC07}" type="slidenum">
              <a:rPr lang="en-US" altLang="en-US" sz="1200" smtClean="0"/>
              <a:pPr/>
              <a:t>197</a:t>
            </a:fld>
            <a:endParaRPr lang="en-US" altLang="en-US" sz="1200"/>
          </a:p>
        </p:txBody>
      </p:sp>
      <p:sp>
        <p:nvSpPr>
          <p:cNvPr id="36866" name="Rectangle 2">
            <a:extLst>
              <a:ext uri="{FF2B5EF4-FFF2-40B4-BE49-F238E27FC236}">
                <a16:creationId xmlns:a16="http://schemas.microsoft.com/office/drawing/2014/main" id="{27ABEF38-07FF-F64A-B094-38AD0916B5CC}"/>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77BBDB92-1110-9940-B407-31BE133B1618}"/>
              </a:ext>
            </a:extLst>
          </p:cNvPr>
          <p:cNvSpPr>
            <a:spLocks noGrp="1" noChangeArrowheads="1"/>
          </p:cNvSpPr>
          <p:nvPr>
            <p:ph type="body" idx="1"/>
          </p:nvPr>
        </p:nvSpPr>
        <p:spPr>
          <a:noFill/>
        </p:spPr>
        <p:txBody>
          <a:bodyPr/>
          <a:lstStyle/>
          <a:p>
            <a:pPr eaLnBrk="1" hangingPunct="1"/>
            <a:r>
              <a:rPr lang="en-US" altLang="en-US"/>
              <a:t>The results of organizational culture can be readily observed easier than the culture itself—through the organizational climate</a:t>
            </a:r>
          </a:p>
        </p:txBody>
      </p:sp>
    </p:spTree>
    <p:extLst>
      <p:ext uri="{BB962C8B-B14F-4D97-AF65-F5344CB8AC3E}">
        <p14:creationId xmlns:p14="http://schemas.microsoft.com/office/powerpoint/2010/main" val="2176347114"/>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0596D701-3BD2-1744-97AC-80C1EEC9FEC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4A7FE3BB-303B-DB48-AFCC-FEFAB439CD31}" type="slidenum">
              <a:rPr lang="en-US" altLang="en-US" sz="1200" smtClean="0"/>
              <a:pPr/>
              <a:t>198</a:t>
            </a:fld>
            <a:endParaRPr lang="en-US" altLang="en-US" sz="1200"/>
          </a:p>
        </p:txBody>
      </p:sp>
      <p:sp>
        <p:nvSpPr>
          <p:cNvPr id="38914" name="Rectangle 2">
            <a:extLst>
              <a:ext uri="{FF2B5EF4-FFF2-40B4-BE49-F238E27FC236}">
                <a16:creationId xmlns:a16="http://schemas.microsoft.com/office/drawing/2014/main" id="{D1D41E10-6948-4243-92EB-D98D3E72B4BC}"/>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AC037861-D12D-694E-8ED8-3E07562D048B}"/>
              </a:ext>
            </a:extLst>
          </p:cNvPr>
          <p:cNvSpPr>
            <a:spLocks noGrp="1" noChangeArrowheads="1"/>
          </p:cNvSpPr>
          <p:nvPr>
            <p:ph type="body" idx="1"/>
          </p:nvPr>
        </p:nvSpPr>
        <p:spPr>
          <a:noFill/>
        </p:spPr>
        <p:txBody>
          <a:bodyPr/>
          <a:lstStyle/>
          <a:p>
            <a:pPr eaLnBrk="1" hangingPunct="1"/>
            <a:r>
              <a:rPr lang="en-US" altLang="en-US"/>
              <a:t>  Can be fairly easy to measureLet’s look at these factors</a:t>
            </a:r>
          </a:p>
        </p:txBody>
      </p:sp>
    </p:spTree>
    <p:extLst>
      <p:ext uri="{BB962C8B-B14F-4D97-AF65-F5344CB8AC3E}">
        <p14:creationId xmlns:p14="http://schemas.microsoft.com/office/powerpoint/2010/main" val="1429476512"/>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B3EC613A-880B-534F-A5A6-70F44E92691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04958262-EDA3-AC4E-9041-2F66F92894DD}" type="slidenum">
              <a:rPr lang="en-US" altLang="en-US" sz="1200" smtClean="0"/>
              <a:pPr/>
              <a:t>199</a:t>
            </a:fld>
            <a:endParaRPr lang="en-US" altLang="en-US" sz="1200"/>
          </a:p>
        </p:txBody>
      </p:sp>
      <p:sp>
        <p:nvSpPr>
          <p:cNvPr id="40962" name="Rectangle 2">
            <a:extLst>
              <a:ext uri="{FF2B5EF4-FFF2-40B4-BE49-F238E27FC236}">
                <a16:creationId xmlns:a16="http://schemas.microsoft.com/office/drawing/2014/main" id="{38B50531-32A8-6442-9547-192C04BED997}"/>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AEC8F883-44AA-624A-AB4D-5F38ED0C18AE}"/>
              </a:ext>
            </a:extLst>
          </p:cNvPr>
          <p:cNvSpPr>
            <a:spLocks noGrp="1" noChangeArrowheads="1"/>
          </p:cNvSpPr>
          <p:nvPr>
            <p:ph type="body" idx="1"/>
          </p:nvPr>
        </p:nvSpPr>
        <p:spPr>
          <a:noFill/>
        </p:spPr>
        <p:txBody>
          <a:bodyPr/>
          <a:lstStyle/>
          <a:p>
            <a:pPr eaLnBrk="1" hangingPunct="1"/>
            <a:r>
              <a:rPr lang="en-US" altLang="en-US"/>
              <a:t>Carefully considers the best methods to accomplish change</a:t>
            </a:r>
          </a:p>
        </p:txBody>
      </p:sp>
    </p:spTree>
    <p:extLst>
      <p:ext uri="{BB962C8B-B14F-4D97-AF65-F5344CB8AC3E}">
        <p14:creationId xmlns:p14="http://schemas.microsoft.com/office/powerpoint/2010/main" val="2271421679"/>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39F412B0-6118-2946-A8D3-9650957E124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ED78BAD5-F00A-4246-A83F-56446B765F32}" type="slidenum">
              <a:rPr lang="en-US" altLang="en-US" sz="1200" smtClean="0"/>
              <a:pPr/>
              <a:t>200</a:t>
            </a:fld>
            <a:endParaRPr lang="en-US" altLang="en-US" sz="1200"/>
          </a:p>
        </p:txBody>
      </p:sp>
      <p:sp>
        <p:nvSpPr>
          <p:cNvPr id="43010" name="Rectangle 2">
            <a:extLst>
              <a:ext uri="{FF2B5EF4-FFF2-40B4-BE49-F238E27FC236}">
                <a16:creationId xmlns:a16="http://schemas.microsoft.com/office/drawing/2014/main" id="{57FB863D-3685-4948-BA5A-FEDE5546BAC6}"/>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B93C4084-215C-5D44-9BF9-55BDCC8CB854}"/>
              </a:ext>
            </a:extLst>
          </p:cNvPr>
          <p:cNvSpPr>
            <a:spLocks noGrp="1" noChangeArrowheads="1"/>
          </p:cNvSpPr>
          <p:nvPr>
            <p:ph type="body" idx="1"/>
          </p:nvPr>
        </p:nvSpPr>
        <p:spPr>
          <a:noFill/>
        </p:spPr>
        <p:txBody>
          <a:bodyPr/>
          <a:lstStyle/>
          <a:p>
            <a:pPr eaLnBrk="1" hangingPunct="1"/>
            <a:r>
              <a:rPr lang="en-US" altLang="en-US"/>
              <a:t>Strong influence on culture and climate both      </a:t>
            </a:r>
          </a:p>
        </p:txBody>
      </p:sp>
    </p:spTree>
    <p:extLst>
      <p:ext uri="{BB962C8B-B14F-4D97-AF65-F5344CB8AC3E}">
        <p14:creationId xmlns:p14="http://schemas.microsoft.com/office/powerpoint/2010/main" val="235253281"/>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724E0300-275C-8449-8C84-2B95B2D7BE6F}"/>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2E73884-594F-2D40-B283-594585CCEEB8}" type="slidenum">
              <a:rPr lang="en-US" altLang="en-US" sz="1200" smtClean="0"/>
              <a:pPr/>
              <a:t>201</a:t>
            </a:fld>
            <a:endParaRPr lang="en-US" altLang="en-US" sz="1200"/>
          </a:p>
        </p:txBody>
      </p:sp>
      <p:sp>
        <p:nvSpPr>
          <p:cNvPr id="45058" name="Rectangle 2">
            <a:extLst>
              <a:ext uri="{FF2B5EF4-FFF2-40B4-BE49-F238E27FC236}">
                <a16:creationId xmlns:a16="http://schemas.microsoft.com/office/drawing/2014/main" id="{664F60BD-DEB5-A844-BCBB-7131D1A0DD9F}"/>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11BF8FE7-FC44-404E-9D99-24E144B0965A}"/>
              </a:ext>
            </a:extLst>
          </p:cNvPr>
          <p:cNvSpPr>
            <a:spLocks noGrp="1" noChangeArrowheads="1"/>
          </p:cNvSpPr>
          <p:nvPr>
            <p:ph type="body" idx="1"/>
          </p:nvPr>
        </p:nvSpPr>
        <p:spPr>
          <a:noFill/>
        </p:spPr>
        <p:txBody>
          <a:bodyPr/>
          <a:lstStyle/>
          <a:p>
            <a:pPr eaLnBrk="1" hangingPunct="1"/>
            <a:r>
              <a:rPr lang="en-US" altLang="en-US"/>
              <a:t>If the leader is committed to change it is easier to get buy-in of members</a:t>
            </a:r>
          </a:p>
        </p:txBody>
      </p:sp>
    </p:spTree>
    <p:extLst>
      <p:ext uri="{BB962C8B-B14F-4D97-AF65-F5344CB8AC3E}">
        <p14:creationId xmlns:p14="http://schemas.microsoft.com/office/powerpoint/2010/main" val="23670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2</a:t>
            </a:fld>
            <a:endParaRPr lang="en-US" dirty="0"/>
          </a:p>
        </p:txBody>
      </p:sp>
    </p:spTree>
    <p:extLst>
      <p:ext uri="{BB962C8B-B14F-4D97-AF65-F5344CB8AC3E}">
        <p14:creationId xmlns:p14="http://schemas.microsoft.com/office/powerpoint/2010/main" val="3170949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20</a:t>
            </a:fld>
            <a:endParaRPr lang="en-US" dirty="0"/>
          </a:p>
        </p:txBody>
      </p:sp>
    </p:spTree>
    <p:extLst>
      <p:ext uri="{BB962C8B-B14F-4D97-AF65-F5344CB8AC3E}">
        <p14:creationId xmlns:p14="http://schemas.microsoft.com/office/powerpoint/2010/main" val="2823323802"/>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9418BD3E-EF89-314C-9A61-8F4262515E2F}"/>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3F9990B-F751-3044-A436-68EBFB415096}" type="slidenum">
              <a:rPr lang="en-US" altLang="en-US" sz="1200" smtClean="0"/>
              <a:pPr/>
              <a:t>202</a:t>
            </a:fld>
            <a:endParaRPr lang="en-US" altLang="en-US" sz="1200"/>
          </a:p>
        </p:txBody>
      </p:sp>
      <p:sp>
        <p:nvSpPr>
          <p:cNvPr id="47106" name="Rectangle 2">
            <a:extLst>
              <a:ext uri="{FF2B5EF4-FFF2-40B4-BE49-F238E27FC236}">
                <a16:creationId xmlns:a16="http://schemas.microsoft.com/office/drawing/2014/main" id="{2027DA3C-1D99-9A45-9AC0-5587FFEAE763}"/>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CFE381F1-5F88-C248-A760-4FF998F6D770}"/>
              </a:ext>
            </a:extLst>
          </p:cNvPr>
          <p:cNvSpPr>
            <a:spLocks noGrp="1" noChangeArrowheads="1"/>
          </p:cNvSpPr>
          <p:nvPr>
            <p:ph type="body" idx="1"/>
          </p:nvPr>
        </p:nvSpPr>
        <p:spPr>
          <a:noFill/>
        </p:spPr>
        <p:txBody>
          <a:bodyPr/>
          <a:lstStyle/>
          <a:p>
            <a:pPr eaLnBrk="1" hangingPunct="1"/>
            <a:r>
              <a:rPr lang="en-US" altLang="en-US"/>
              <a:t>Leadership will do what they say----members will do what they say </a:t>
            </a:r>
          </a:p>
        </p:txBody>
      </p:sp>
    </p:spTree>
    <p:extLst>
      <p:ext uri="{BB962C8B-B14F-4D97-AF65-F5344CB8AC3E}">
        <p14:creationId xmlns:p14="http://schemas.microsoft.com/office/powerpoint/2010/main" val="3646058112"/>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C6C66F02-F654-3949-9E25-5F88186B6AB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6A75B802-635C-434C-A876-ED2631C8C4A0}" type="slidenum">
              <a:rPr lang="en-US" altLang="en-US" sz="1200" smtClean="0"/>
              <a:pPr/>
              <a:t>203</a:t>
            </a:fld>
            <a:endParaRPr lang="en-US" altLang="en-US" sz="1200"/>
          </a:p>
        </p:txBody>
      </p:sp>
      <p:sp>
        <p:nvSpPr>
          <p:cNvPr id="49154" name="Rectangle 2">
            <a:extLst>
              <a:ext uri="{FF2B5EF4-FFF2-40B4-BE49-F238E27FC236}">
                <a16:creationId xmlns:a16="http://schemas.microsoft.com/office/drawing/2014/main" id="{9CC01219-3DCA-2848-8BD7-B2CE50E69137}"/>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BED52F6C-C8BE-6446-8DDC-5A8FD3ACBD92}"/>
              </a:ext>
            </a:extLst>
          </p:cNvPr>
          <p:cNvSpPr>
            <a:spLocks noGrp="1" noChangeArrowheads="1"/>
          </p:cNvSpPr>
          <p:nvPr>
            <p:ph type="body" idx="1"/>
          </p:nvPr>
        </p:nvSpPr>
        <p:spPr>
          <a:noFill/>
        </p:spPr>
        <p:txBody>
          <a:bodyPr/>
          <a:lstStyle/>
          <a:p>
            <a:pPr eaLnBrk="1" hangingPunct="1"/>
            <a:r>
              <a:rPr lang="en-US" altLang="en-US"/>
              <a:t>It can be destructive if the “rumor” mill” is allowed to flourish, it becomes the quazi official source of info  If communication only flows down then resentment builds, Tone should not be dictatorial, don’t wait till last minute with communication</a:t>
            </a:r>
          </a:p>
        </p:txBody>
      </p:sp>
    </p:spTree>
    <p:extLst>
      <p:ext uri="{BB962C8B-B14F-4D97-AF65-F5344CB8AC3E}">
        <p14:creationId xmlns:p14="http://schemas.microsoft.com/office/powerpoint/2010/main" val="50049249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62ED065E-A978-B24C-8522-D9A1562AED36}"/>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2CEA6591-52AC-B943-8061-0FFEE95DABBD}" type="slidenum">
              <a:rPr lang="en-US" altLang="en-US" sz="1200" smtClean="0"/>
              <a:pPr/>
              <a:t>204</a:t>
            </a:fld>
            <a:endParaRPr lang="en-US" altLang="en-US" sz="1200"/>
          </a:p>
        </p:txBody>
      </p:sp>
      <p:sp>
        <p:nvSpPr>
          <p:cNvPr id="51202" name="Rectangle 2">
            <a:extLst>
              <a:ext uri="{FF2B5EF4-FFF2-40B4-BE49-F238E27FC236}">
                <a16:creationId xmlns:a16="http://schemas.microsoft.com/office/drawing/2014/main" id="{D3D3706C-D848-E14B-B29A-ACF75A5FEE95}"/>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10A31A1C-5F82-524B-9961-A5FE9E392F90}"/>
              </a:ext>
            </a:extLst>
          </p:cNvPr>
          <p:cNvSpPr>
            <a:spLocks noGrp="1" noChangeArrowheads="1"/>
          </p:cNvSpPr>
          <p:nvPr>
            <p:ph type="body" idx="1"/>
          </p:nvPr>
        </p:nvSpPr>
        <p:spPr>
          <a:noFill/>
        </p:spPr>
        <p:txBody>
          <a:bodyPr/>
          <a:lstStyle/>
          <a:p>
            <a:pPr eaLnBrk="1" hangingPunct="1"/>
            <a:r>
              <a:rPr lang="en-US" altLang="en-US"/>
              <a:t> If you have to go through too many steps to get the leader to look at something it stymies connectivity. Open sharing shows good connectivity   Connectivity contributes directly to commitment   silo effect think of a silo you are either inside or not</a:t>
            </a:r>
          </a:p>
        </p:txBody>
      </p:sp>
    </p:spTree>
    <p:extLst>
      <p:ext uri="{BB962C8B-B14F-4D97-AF65-F5344CB8AC3E}">
        <p14:creationId xmlns:p14="http://schemas.microsoft.com/office/powerpoint/2010/main" val="2248292553"/>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F4C62881-C355-074E-947A-599A32EE227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68BE1A60-326E-B349-8222-5DAF3327515B}" type="slidenum">
              <a:rPr lang="en-US" altLang="en-US" sz="1200" smtClean="0"/>
              <a:pPr/>
              <a:t>206</a:t>
            </a:fld>
            <a:endParaRPr lang="en-US" altLang="en-US" sz="1200"/>
          </a:p>
        </p:txBody>
      </p:sp>
      <p:sp>
        <p:nvSpPr>
          <p:cNvPr id="54274" name="Rectangle 2">
            <a:extLst>
              <a:ext uri="{FF2B5EF4-FFF2-40B4-BE49-F238E27FC236}">
                <a16:creationId xmlns:a16="http://schemas.microsoft.com/office/drawing/2014/main" id="{42429E2C-C002-1E41-823F-CE9022308C62}"/>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A12D16A7-EAC2-6243-8719-E60BF2A12B5A}"/>
              </a:ext>
            </a:extLst>
          </p:cNvPr>
          <p:cNvSpPr>
            <a:spLocks noGrp="1" noChangeArrowheads="1"/>
          </p:cNvSpPr>
          <p:nvPr>
            <p:ph type="body" idx="1"/>
          </p:nvPr>
        </p:nvSpPr>
        <p:spPr>
          <a:noFill/>
        </p:spPr>
        <p:txBody>
          <a:bodyPr/>
          <a:lstStyle/>
          <a:p>
            <a:pPr eaLnBrk="1" hangingPunct="1"/>
            <a:r>
              <a:rPr lang="en-US" altLang="en-US"/>
              <a:t>Must understand their personal values these will have a great influence on implementing change</a:t>
            </a:r>
          </a:p>
        </p:txBody>
      </p:sp>
    </p:spTree>
    <p:extLst>
      <p:ext uri="{BB962C8B-B14F-4D97-AF65-F5344CB8AC3E}">
        <p14:creationId xmlns:p14="http://schemas.microsoft.com/office/powerpoint/2010/main" val="634943761"/>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213</a:t>
            </a:fld>
            <a:endParaRPr lang="en-US"/>
          </a:p>
        </p:txBody>
      </p:sp>
    </p:spTree>
    <p:extLst>
      <p:ext uri="{BB962C8B-B14F-4D97-AF65-F5344CB8AC3E}">
        <p14:creationId xmlns:p14="http://schemas.microsoft.com/office/powerpoint/2010/main" val="1378908647"/>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214</a:t>
            </a:fld>
            <a:endParaRPr lang="en-US"/>
          </a:p>
        </p:txBody>
      </p:sp>
    </p:spTree>
    <p:extLst>
      <p:ext uri="{BB962C8B-B14F-4D97-AF65-F5344CB8AC3E}">
        <p14:creationId xmlns:p14="http://schemas.microsoft.com/office/powerpoint/2010/main" val="2368488104"/>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215</a:t>
            </a:fld>
            <a:endParaRPr lang="en-US"/>
          </a:p>
        </p:txBody>
      </p:sp>
    </p:spTree>
    <p:extLst>
      <p:ext uri="{BB962C8B-B14F-4D97-AF65-F5344CB8AC3E}">
        <p14:creationId xmlns:p14="http://schemas.microsoft.com/office/powerpoint/2010/main" val="4281006900"/>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216</a:t>
            </a:fld>
            <a:endParaRPr lang="en-US"/>
          </a:p>
        </p:txBody>
      </p:sp>
    </p:spTree>
    <p:extLst>
      <p:ext uri="{BB962C8B-B14F-4D97-AF65-F5344CB8AC3E}">
        <p14:creationId xmlns:p14="http://schemas.microsoft.com/office/powerpoint/2010/main" val="3184742668"/>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217</a:t>
            </a:fld>
            <a:endParaRPr lang="en-US"/>
          </a:p>
        </p:txBody>
      </p:sp>
    </p:spTree>
    <p:extLst>
      <p:ext uri="{BB962C8B-B14F-4D97-AF65-F5344CB8AC3E}">
        <p14:creationId xmlns:p14="http://schemas.microsoft.com/office/powerpoint/2010/main" val="869562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21</a:t>
            </a:fld>
            <a:endParaRPr lang="en-US" dirty="0"/>
          </a:p>
        </p:txBody>
      </p:sp>
    </p:spTree>
    <p:extLst>
      <p:ext uri="{BB962C8B-B14F-4D97-AF65-F5344CB8AC3E}">
        <p14:creationId xmlns:p14="http://schemas.microsoft.com/office/powerpoint/2010/main" val="3654056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22</a:t>
            </a:fld>
            <a:endParaRPr lang="en-US" dirty="0"/>
          </a:p>
        </p:txBody>
      </p:sp>
    </p:spTree>
    <p:extLst>
      <p:ext uri="{BB962C8B-B14F-4D97-AF65-F5344CB8AC3E}">
        <p14:creationId xmlns:p14="http://schemas.microsoft.com/office/powerpoint/2010/main" val="680144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23</a:t>
            </a:fld>
            <a:endParaRPr lang="en-US"/>
          </a:p>
        </p:txBody>
      </p:sp>
    </p:spTree>
    <p:extLst>
      <p:ext uri="{BB962C8B-B14F-4D97-AF65-F5344CB8AC3E}">
        <p14:creationId xmlns:p14="http://schemas.microsoft.com/office/powerpoint/2010/main" val="2097079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24</a:t>
            </a:fld>
            <a:endParaRPr lang="en-US"/>
          </a:p>
        </p:txBody>
      </p:sp>
    </p:spTree>
    <p:extLst>
      <p:ext uri="{BB962C8B-B14F-4D97-AF65-F5344CB8AC3E}">
        <p14:creationId xmlns:p14="http://schemas.microsoft.com/office/powerpoint/2010/main" val="3770320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25</a:t>
            </a:fld>
            <a:endParaRPr lang="en-US" dirty="0"/>
          </a:p>
        </p:txBody>
      </p:sp>
    </p:spTree>
    <p:extLst>
      <p:ext uri="{BB962C8B-B14F-4D97-AF65-F5344CB8AC3E}">
        <p14:creationId xmlns:p14="http://schemas.microsoft.com/office/powerpoint/2010/main" val="1894519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26</a:t>
            </a:fld>
            <a:endParaRPr lang="en-US" dirty="0"/>
          </a:p>
        </p:txBody>
      </p:sp>
    </p:spTree>
    <p:extLst>
      <p:ext uri="{BB962C8B-B14F-4D97-AF65-F5344CB8AC3E}">
        <p14:creationId xmlns:p14="http://schemas.microsoft.com/office/powerpoint/2010/main" val="4106534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27</a:t>
            </a:fld>
            <a:endParaRPr lang="en-US" dirty="0"/>
          </a:p>
        </p:txBody>
      </p:sp>
    </p:spTree>
    <p:extLst>
      <p:ext uri="{BB962C8B-B14F-4D97-AF65-F5344CB8AC3E}">
        <p14:creationId xmlns:p14="http://schemas.microsoft.com/office/powerpoint/2010/main" val="753125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28</a:t>
            </a:fld>
            <a:endParaRPr lang="en-US" dirty="0"/>
          </a:p>
        </p:txBody>
      </p:sp>
    </p:spTree>
    <p:extLst>
      <p:ext uri="{BB962C8B-B14F-4D97-AF65-F5344CB8AC3E}">
        <p14:creationId xmlns:p14="http://schemas.microsoft.com/office/powerpoint/2010/main" val="3758654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29</a:t>
            </a:fld>
            <a:endParaRPr lang="en-US" dirty="0"/>
          </a:p>
        </p:txBody>
      </p:sp>
    </p:spTree>
    <p:extLst>
      <p:ext uri="{BB962C8B-B14F-4D97-AF65-F5344CB8AC3E}">
        <p14:creationId xmlns:p14="http://schemas.microsoft.com/office/powerpoint/2010/main" val="396179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3</a:t>
            </a:fld>
            <a:endParaRPr lang="en-US" dirty="0"/>
          </a:p>
        </p:txBody>
      </p:sp>
    </p:spTree>
    <p:extLst>
      <p:ext uri="{BB962C8B-B14F-4D97-AF65-F5344CB8AC3E}">
        <p14:creationId xmlns:p14="http://schemas.microsoft.com/office/powerpoint/2010/main" val="223938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30</a:t>
            </a:fld>
            <a:endParaRPr lang="en-US" dirty="0"/>
          </a:p>
        </p:txBody>
      </p:sp>
    </p:spTree>
    <p:extLst>
      <p:ext uri="{BB962C8B-B14F-4D97-AF65-F5344CB8AC3E}">
        <p14:creationId xmlns:p14="http://schemas.microsoft.com/office/powerpoint/2010/main" val="738791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31</a:t>
            </a:fld>
            <a:endParaRPr lang="en-US" dirty="0"/>
          </a:p>
        </p:txBody>
      </p:sp>
    </p:spTree>
    <p:extLst>
      <p:ext uri="{BB962C8B-B14F-4D97-AF65-F5344CB8AC3E}">
        <p14:creationId xmlns:p14="http://schemas.microsoft.com/office/powerpoint/2010/main" val="205608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32</a:t>
            </a:fld>
            <a:endParaRPr lang="en-US" dirty="0"/>
          </a:p>
        </p:txBody>
      </p:sp>
    </p:spTree>
    <p:extLst>
      <p:ext uri="{BB962C8B-B14F-4D97-AF65-F5344CB8AC3E}">
        <p14:creationId xmlns:p14="http://schemas.microsoft.com/office/powerpoint/2010/main" val="2507291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33</a:t>
            </a:fld>
            <a:endParaRPr lang="en-US" dirty="0"/>
          </a:p>
        </p:txBody>
      </p:sp>
    </p:spTree>
    <p:extLst>
      <p:ext uri="{BB962C8B-B14F-4D97-AF65-F5344CB8AC3E}">
        <p14:creationId xmlns:p14="http://schemas.microsoft.com/office/powerpoint/2010/main" val="320529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34</a:t>
            </a:fld>
            <a:endParaRPr lang="en-US" dirty="0"/>
          </a:p>
        </p:txBody>
      </p:sp>
    </p:spTree>
    <p:extLst>
      <p:ext uri="{BB962C8B-B14F-4D97-AF65-F5344CB8AC3E}">
        <p14:creationId xmlns:p14="http://schemas.microsoft.com/office/powerpoint/2010/main" val="3532314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35</a:t>
            </a:fld>
            <a:endParaRPr lang="en-US" dirty="0"/>
          </a:p>
        </p:txBody>
      </p:sp>
    </p:spTree>
    <p:extLst>
      <p:ext uri="{BB962C8B-B14F-4D97-AF65-F5344CB8AC3E}">
        <p14:creationId xmlns:p14="http://schemas.microsoft.com/office/powerpoint/2010/main" val="1312239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36</a:t>
            </a:fld>
            <a:endParaRPr lang="en-US"/>
          </a:p>
        </p:txBody>
      </p:sp>
    </p:spTree>
    <p:extLst>
      <p:ext uri="{BB962C8B-B14F-4D97-AF65-F5344CB8AC3E}">
        <p14:creationId xmlns:p14="http://schemas.microsoft.com/office/powerpoint/2010/main" val="3065134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37</a:t>
            </a:fld>
            <a:endParaRPr lang="en-US"/>
          </a:p>
        </p:txBody>
      </p:sp>
    </p:spTree>
    <p:extLst>
      <p:ext uri="{BB962C8B-B14F-4D97-AF65-F5344CB8AC3E}">
        <p14:creationId xmlns:p14="http://schemas.microsoft.com/office/powerpoint/2010/main" val="3765559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38</a:t>
            </a:fld>
            <a:endParaRPr lang="en-US"/>
          </a:p>
        </p:txBody>
      </p:sp>
    </p:spTree>
    <p:extLst>
      <p:ext uri="{BB962C8B-B14F-4D97-AF65-F5344CB8AC3E}">
        <p14:creationId xmlns:p14="http://schemas.microsoft.com/office/powerpoint/2010/main" val="2604956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39</a:t>
            </a:fld>
            <a:endParaRPr lang="en-US"/>
          </a:p>
        </p:txBody>
      </p:sp>
    </p:spTree>
    <p:extLst>
      <p:ext uri="{BB962C8B-B14F-4D97-AF65-F5344CB8AC3E}">
        <p14:creationId xmlns:p14="http://schemas.microsoft.com/office/powerpoint/2010/main" val="285337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4</a:t>
            </a:fld>
            <a:endParaRPr lang="en-US" dirty="0"/>
          </a:p>
        </p:txBody>
      </p:sp>
    </p:spTree>
    <p:extLst>
      <p:ext uri="{BB962C8B-B14F-4D97-AF65-F5344CB8AC3E}">
        <p14:creationId xmlns:p14="http://schemas.microsoft.com/office/powerpoint/2010/main" val="3751694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40</a:t>
            </a:fld>
            <a:endParaRPr lang="en-US"/>
          </a:p>
        </p:txBody>
      </p:sp>
    </p:spTree>
    <p:extLst>
      <p:ext uri="{BB962C8B-B14F-4D97-AF65-F5344CB8AC3E}">
        <p14:creationId xmlns:p14="http://schemas.microsoft.com/office/powerpoint/2010/main" val="2401165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41</a:t>
            </a:fld>
            <a:endParaRPr lang="en-US"/>
          </a:p>
        </p:txBody>
      </p:sp>
    </p:spTree>
    <p:extLst>
      <p:ext uri="{BB962C8B-B14F-4D97-AF65-F5344CB8AC3E}">
        <p14:creationId xmlns:p14="http://schemas.microsoft.com/office/powerpoint/2010/main" val="12006949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42</a:t>
            </a:fld>
            <a:endParaRPr lang="en-US"/>
          </a:p>
        </p:txBody>
      </p:sp>
    </p:spTree>
    <p:extLst>
      <p:ext uri="{BB962C8B-B14F-4D97-AF65-F5344CB8AC3E}">
        <p14:creationId xmlns:p14="http://schemas.microsoft.com/office/powerpoint/2010/main" val="41526899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43</a:t>
            </a:fld>
            <a:endParaRPr lang="en-US"/>
          </a:p>
        </p:txBody>
      </p:sp>
    </p:spTree>
    <p:extLst>
      <p:ext uri="{BB962C8B-B14F-4D97-AF65-F5344CB8AC3E}">
        <p14:creationId xmlns:p14="http://schemas.microsoft.com/office/powerpoint/2010/main" val="5828371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44</a:t>
            </a:fld>
            <a:endParaRPr lang="en-US"/>
          </a:p>
        </p:txBody>
      </p:sp>
    </p:spTree>
    <p:extLst>
      <p:ext uri="{BB962C8B-B14F-4D97-AF65-F5344CB8AC3E}">
        <p14:creationId xmlns:p14="http://schemas.microsoft.com/office/powerpoint/2010/main" val="35103740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45</a:t>
            </a:fld>
            <a:endParaRPr lang="en-US"/>
          </a:p>
        </p:txBody>
      </p:sp>
    </p:spTree>
    <p:extLst>
      <p:ext uri="{BB962C8B-B14F-4D97-AF65-F5344CB8AC3E}">
        <p14:creationId xmlns:p14="http://schemas.microsoft.com/office/powerpoint/2010/main" val="29079528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46</a:t>
            </a:fld>
            <a:endParaRPr lang="en-US"/>
          </a:p>
        </p:txBody>
      </p:sp>
    </p:spTree>
    <p:extLst>
      <p:ext uri="{BB962C8B-B14F-4D97-AF65-F5344CB8AC3E}">
        <p14:creationId xmlns:p14="http://schemas.microsoft.com/office/powerpoint/2010/main" val="39410956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47</a:t>
            </a:fld>
            <a:endParaRPr lang="en-US"/>
          </a:p>
        </p:txBody>
      </p:sp>
    </p:spTree>
    <p:extLst>
      <p:ext uri="{BB962C8B-B14F-4D97-AF65-F5344CB8AC3E}">
        <p14:creationId xmlns:p14="http://schemas.microsoft.com/office/powerpoint/2010/main" val="37160481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48</a:t>
            </a:fld>
            <a:endParaRPr lang="en-US"/>
          </a:p>
        </p:txBody>
      </p:sp>
    </p:spTree>
    <p:extLst>
      <p:ext uri="{BB962C8B-B14F-4D97-AF65-F5344CB8AC3E}">
        <p14:creationId xmlns:p14="http://schemas.microsoft.com/office/powerpoint/2010/main" val="42052464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49</a:t>
            </a:fld>
            <a:endParaRPr lang="en-US"/>
          </a:p>
        </p:txBody>
      </p:sp>
    </p:spTree>
    <p:extLst>
      <p:ext uri="{BB962C8B-B14F-4D97-AF65-F5344CB8AC3E}">
        <p14:creationId xmlns:p14="http://schemas.microsoft.com/office/powerpoint/2010/main" val="2161351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5</a:t>
            </a:fld>
            <a:endParaRPr lang="en-US" dirty="0"/>
          </a:p>
        </p:txBody>
      </p:sp>
    </p:spTree>
    <p:extLst>
      <p:ext uri="{BB962C8B-B14F-4D97-AF65-F5344CB8AC3E}">
        <p14:creationId xmlns:p14="http://schemas.microsoft.com/office/powerpoint/2010/main" val="40978230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50</a:t>
            </a:fld>
            <a:endParaRPr lang="en-US"/>
          </a:p>
        </p:txBody>
      </p:sp>
    </p:spTree>
    <p:extLst>
      <p:ext uri="{BB962C8B-B14F-4D97-AF65-F5344CB8AC3E}">
        <p14:creationId xmlns:p14="http://schemas.microsoft.com/office/powerpoint/2010/main" val="9051004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7F9D-7467-2244-94FC-561F296FBAFA}" type="slidenum">
              <a:rPr lang="en-US" smtClean="0"/>
              <a:t>51</a:t>
            </a:fld>
            <a:endParaRPr lang="en-US"/>
          </a:p>
        </p:txBody>
      </p:sp>
    </p:spTree>
    <p:extLst>
      <p:ext uri="{BB962C8B-B14F-4D97-AF65-F5344CB8AC3E}">
        <p14:creationId xmlns:p14="http://schemas.microsoft.com/office/powerpoint/2010/main" val="37179957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52</a:t>
            </a:fld>
            <a:endParaRPr lang="en-US" dirty="0"/>
          </a:p>
        </p:txBody>
      </p:sp>
    </p:spTree>
    <p:extLst>
      <p:ext uri="{BB962C8B-B14F-4D97-AF65-F5344CB8AC3E}">
        <p14:creationId xmlns:p14="http://schemas.microsoft.com/office/powerpoint/2010/main" val="15588124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53</a:t>
            </a:fld>
            <a:endParaRPr lang="en-US" dirty="0"/>
          </a:p>
        </p:txBody>
      </p:sp>
    </p:spTree>
    <p:extLst>
      <p:ext uri="{BB962C8B-B14F-4D97-AF65-F5344CB8AC3E}">
        <p14:creationId xmlns:p14="http://schemas.microsoft.com/office/powerpoint/2010/main" val="5974916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54</a:t>
            </a:fld>
            <a:endParaRPr lang="en-US" dirty="0"/>
          </a:p>
        </p:txBody>
      </p:sp>
    </p:spTree>
    <p:extLst>
      <p:ext uri="{BB962C8B-B14F-4D97-AF65-F5344CB8AC3E}">
        <p14:creationId xmlns:p14="http://schemas.microsoft.com/office/powerpoint/2010/main" val="31210975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55</a:t>
            </a:fld>
            <a:endParaRPr lang="en-US" dirty="0"/>
          </a:p>
        </p:txBody>
      </p:sp>
    </p:spTree>
    <p:extLst>
      <p:ext uri="{BB962C8B-B14F-4D97-AF65-F5344CB8AC3E}">
        <p14:creationId xmlns:p14="http://schemas.microsoft.com/office/powerpoint/2010/main" val="1408210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56</a:t>
            </a:fld>
            <a:endParaRPr lang="en-US" dirty="0"/>
          </a:p>
        </p:txBody>
      </p:sp>
    </p:spTree>
    <p:extLst>
      <p:ext uri="{BB962C8B-B14F-4D97-AF65-F5344CB8AC3E}">
        <p14:creationId xmlns:p14="http://schemas.microsoft.com/office/powerpoint/2010/main" val="39244249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57</a:t>
            </a:fld>
            <a:endParaRPr lang="en-US" dirty="0"/>
          </a:p>
        </p:txBody>
      </p:sp>
    </p:spTree>
    <p:extLst>
      <p:ext uri="{BB962C8B-B14F-4D97-AF65-F5344CB8AC3E}">
        <p14:creationId xmlns:p14="http://schemas.microsoft.com/office/powerpoint/2010/main" val="26103244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58</a:t>
            </a:fld>
            <a:endParaRPr lang="en-US" dirty="0"/>
          </a:p>
        </p:txBody>
      </p:sp>
    </p:spTree>
    <p:extLst>
      <p:ext uri="{BB962C8B-B14F-4D97-AF65-F5344CB8AC3E}">
        <p14:creationId xmlns:p14="http://schemas.microsoft.com/office/powerpoint/2010/main" val="40075291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59</a:t>
            </a:fld>
            <a:endParaRPr lang="en-US" dirty="0"/>
          </a:p>
        </p:txBody>
      </p:sp>
    </p:spTree>
    <p:extLst>
      <p:ext uri="{BB962C8B-B14F-4D97-AF65-F5344CB8AC3E}">
        <p14:creationId xmlns:p14="http://schemas.microsoft.com/office/powerpoint/2010/main" val="357074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6</a:t>
            </a:fld>
            <a:endParaRPr lang="en-US" dirty="0"/>
          </a:p>
        </p:txBody>
      </p:sp>
    </p:spTree>
    <p:extLst>
      <p:ext uri="{BB962C8B-B14F-4D97-AF65-F5344CB8AC3E}">
        <p14:creationId xmlns:p14="http://schemas.microsoft.com/office/powerpoint/2010/main" val="17387057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60</a:t>
            </a:fld>
            <a:endParaRPr lang="en-US" dirty="0"/>
          </a:p>
        </p:txBody>
      </p:sp>
    </p:spTree>
    <p:extLst>
      <p:ext uri="{BB962C8B-B14F-4D97-AF65-F5344CB8AC3E}">
        <p14:creationId xmlns:p14="http://schemas.microsoft.com/office/powerpoint/2010/main" val="21461989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61</a:t>
            </a:fld>
            <a:endParaRPr lang="en-US" dirty="0"/>
          </a:p>
        </p:txBody>
      </p:sp>
    </p:spTree>
    <p:extLst>
      <p:ext uri="{BB962C8B-B14F-4D97-AF65-F5344CB8AC3E}">
        <p14:creationId xmlns:p14="http://schemas.microsoft.com/office/powerpoint/2010/main" val="33600748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62</a:t>
            </a:fld>
            <a:endParaRPr lang="en-US" dirty="0"/>
          </a:p>
        </p:txBody>
      </p:sp>
    </p:spTree>
    <p:extLst>
      <p:ext uri="{BB962C8B-B14F-4D97-AF65-F5344CB8AC3E}">
        <p14:creationId xmlns:p14="http://schemas.microsoft.com/office/powerpoint/2010/main" val="27322733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63</a:t>
            </a:fld>
            <a:endParaRPr lang="en-US" dirty="0"/>
          </a:p>
        </p:txBody>
      </p:sp>
    </p:spTree>
    <p:extLst>
      <p:ext uri="{BB962C8B-B14F-4D97-AF65-F5344CB8AC3E}">
        <p14:creationId xmlns:p14="http://schemas.microsoft.com/office/powerpoint/2010/main" val="4729721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64</a:t>
            </a:fld>
            <a:endParaRPr lang="en-US" dirty="0"/>
          </a:p>
        </p:txBody>
      </p:sp>
    </p:spTree>
    <p:extLst>
      <p:ext uri="{BB962C8B-B14F-4D97-AF65-F5344CB8AC3E}">
        <p14:creationId xmlns:p14="http://schemas.microsoft.com/office/powerpoint/2010/main" val="2182390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65</a:t>
            </a:fld>
            <a:endParaRPr lang="en-US" dirty="0"/>
          </a:p>
        </p:txBody>
      </p:sp>
    </p:spTree>
    <p:extLst>
      <p:ext uri="{BB962C8B-B14F-4D97-AF65-F5344CB8AC3E}">
        <p14:creationId xmlns:p14="http://schemas.microsoft.com/office/powerpoint/2010/main" val="34600917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66</a:t>
            </a:fld>
            <a:endParaRPr lang="en-US" dirty="0"/>
          </a:p>
        </p:txBody>
      </p:sp>
    </p:spTree>
    <p:extLst>
      <p:ext uri="{BB962C8B-B14F-4D97-AF65-F5344CB8AC3E}">
        <p14:creationId xmlns:p14="http://schemas.microsoft.com/office/powerpoint/2010/main" val="36345180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67</a:t>
            </a:fld>
            <a:endParaRPr lang="en-US" dirty="0"/>
          </a:p>
        </p:txBody>
      </p:sp>
    </p:spTree>
    <p:extLst>
      <p:ext uri="{BB962C8B-B14F-4D97-AF65-F5344CB8AC3E}">
        <p14:creationId xmlns:p14="http://schemas.microsoft.com/office/powerpoint/2010/main" val="13522056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68</a:t>
            </a:fld>
            <a:endParaRPr lang="en-US" dirty="0"/>
          </a:p>
        </p:txBody>
      </p:sp>
    </p:spTree>
    <p:extLst>
      <p:ext uri="{BB962C8B-B14F-4D97-AF65-F5344CB8AC3E}">
        <p14:creationId xmlns:p14="http://schemas.microsoft.com/office/powerpoint/2010/main" val="324825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69</a:t>
            </a:fld>
            <a:endParaRPr lang="en-US" dirty="0"/>
          </a:p>
        </p:txBody>
      </p:sp>
    </p:spTree>
    <p:extLst>
      <p:ext uri="{BB962C8B-B14F-4D97-AF65-F5344CB8AC3E}">
        <p14:creationId xmlns:p14="http://schemas.microsoft.com/office/powerpoint/2010/main" val="17648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7</a:t>
            </a:fld>
            <a:endParaRPr lang="en-US" dirty="0"/>
          </a:p>
        </p:txBody>
      </p:sp>
    </p:spTree>
    <p:extLst>
      <p:ext uri="{BB962C8B-B14F-4D97-AF65-F5344CB8AC3E}">
        <p14:creationId xmlns:p14="http://schemas.microsoft.com/office/powerpoint/2010/main" val="41871307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70</a:t>
            </a:fld>
            <a:endParaRPr lang="en-US" dirty="0"/>
          </a:p>
        </p:txBody>
      </p:sp>
    </p:spTree>
    <p:extLst>
      <p:ext uri="{BB962C8B-B14F-4D97-AF65-F5344CB8AC3E}">
        <p14:creationId xmlns:p14="http://schemas.microsoft.com/office/powerpoint/2010/main" val="32565096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71</a:t>
            </a:fld>
            <a:endParaRPr lang="en-US" dirty="0"/>
          </a:p>
        </p:txBody>
      </p:sp>
    </p:spTree>
    <p:extLst>
      <p:ext uri="{BB962C8B-B14F-4D97-AF65-F5344CB8AC3E}">
        <p14:creationId xmlns:p14="http://schemas.microsoft.com/office/powerpoint/2010/main" val="41584106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72</a:t>
            </a:fld>
            <a:endParaRPr lang="en-US" dirty="0"/>
          </a:p>
        </p:txBody>
      </p:sp>
    </p:spTree>
    <p:extLst>
      <p:ext uri="{BB962C8B-B14F-4D97-AF65-F5344CB8AC3E}">
        <p14:creationId xmlns:p14="http://schemas.microsoft.com/office/powerpoint/2010/main" val="31434074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73</a:t>
            </a:fld>
            <a:endParaRPr lang="en-US" dirty="0"/>
          </a:p>
        </p:txBody>
      </p:sp>
    </p:spTree>
    <p:extLst>
      <p:ext uri="{BB962C8B-B14F-4D97-AF65-F5344CB8AC3E}">
        <p14:creationId xmlns:p14="http://schemas.microsoft.com/office/powerpoint/2010/main" val="9621215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74</a:t>
            </a:fld>
            <a:endParaRPr lang="en-US" dirty="0"/>
          </a:p>
        </p:txBody>
      </p:sp>
    </p:spTree>
    <p:extLst>
      <p:ext uri="{BB962C8B-B14F-4D97-AF65-F5344CB8AC3E}">
        <p14:creationId xmlns:p14="http://schemas.microsoft.com/office/powerpoint/2010/main" val="20287340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75</a:t>
            </a:fld>
            <a:endParaRPr lang="en-US" dirty="0"/>
          </a:p>
        </p:txBody>
      </p:sp>
    </p:spTree>
    <p:extLst>
      <p:ext uri="{BB962C8B-B14F-4D97-AF65-F5344CB8AC3E}">
        <p14:creationId xmlns:p14="http://schemas.microsoft.com/office/powerpoint/2010/main" val="15575613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76</a:t>
            </a:fld>
            <a:endParaRPr lang="en-US" dirty="0"/>
          </a:p>
        </p:txBody>
      </p:sp>
    </p:spTree>
    <p:extLst>
      <p:ext uri="{BB962C8B-B14F-4D97-AF65-F5344CB8AC3E}">
        <p14:creationId xmlns:p14="http://schemas.microsoft.com/office/powerpoint/2010/main" val="15017490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77</a:t>
            </a:fld>
            <a:endParaRPr lang="en-US" dirty="0"/>
          </a:p>
        </p:txBody>
      </p:sp>
    </p:spTree>
    <p:extLst>
      <p:ext uri="{BB962C8B-B14F-4D97-AF65-F5344CB8AC3E}">
        <p14:creationId xmlns:p14="http://schemas.microsoft.com/office/powerpoint/2010/main" val="33965217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78</a:t>
            </a:fld>
            <a:endParaRPr lang="en-US" dirty="0"/>
          </a:p>
        </p:txBody>
      </p:sp>
    </p:spTree>
    <p:extLst>
      <p:ext uri="{BB962C8B-B14F-4D97-AF65-F5344CB8AC3E}">
        <p14:creationId xmlns:p14="http://schemas.microsoft.com/office/powerpoint/2010/main" val="2159866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79</a:t>
            </a:fld>
            <a:endParaRPr lang="en-US" dirty="0"/>
          </a:p>
        </p:txBody>
      </p:sp>
    </p:spTree>
    <p:extLst>
      <p:ext uri="{BB962C8B-B14F-4D97-AF65-F5344CB8AC3E}">
        <p14:creationId xmlns:p14="http://schemas.microsoft.com/office/powerpoint/2010/main" val="65495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8</a:t>
            </a:fld>
            <a:endParaRPr lang="en-US" dirty="0"/>
          </a:p>
        </p:txBody>
      </p:sp>
    </p:spTree>
    <p:extLst>
      <p:ext uri="{BB962C8B-B14F-4D97-AF65-F5344CB8AC3E}">
        <p14:creationId xmlns:p14="http://schemas.microsoft.com/office/powerpoint/2010/main" val="36764897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80</a:t>
            </a:fld>
            <a:endParaRPr lang="en-US" dirty="0"/>
          </a:p>
        </p:txBody>
      </p:sp>
    </p:spTree>
    <p:extLst>
      <p:ext uri="{BB962C8B-B14F-4D97-AF65-F5344CB8AC3E}">
        <p14:creationId xmlns:p14="http://schemas.microsoft.com/office/powerpoint/2010/main" val="5363731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81</a:t>
            </a:fld>
            <a:endParaRPr lang="en-US" dirty="0"/>
          </a:p>
        </p:txBody>
      </p:sp>
    </p:spTree>
    <p:extLst>
      <p:ext uri="{BB962C8B-B14F-4D97-AF65-F5344CB8AC3E}">
        <p14:creationId xmlns:p14="http://schemas.microsoft.com/office/powerpoint/2010/main" val="10795653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82</a:t>
            </a:fld>
            <a:endParaRPr lang="en-US" dirty="0"/>
          </a:p>
        </p:txBody>
      </p:sp>
    </p:spTree>
    <p:extLst>
      <p:ext uri="{BB962C8B-B14F-4D97-AF65-F5344CB8AC3E}">
        <p14:creationId xmlns:p14="http://schemas.microsoft.com/office/powerpoint/2010/main" val="149323804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83</a:t>
            </a:fld>
            <a:endParaRPr lang="en-US" dirty="0"/>
          </a:p>
        </p:txBody>
      </p:sp>
    </p:spTree>
    <p:extLst>
      <p:ext uri="{BB962C8B-B14F-4D97-AF65-F5344CB8AC3E}">
        <p14:creationId xmlns:p14="http://schemas.microsoft.com/office/powerpoint/2010/main" val="18736977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84</a:t>
            </a:fld>
            <a:endParaRPr lang="en-US" dirty="0"/>
          </a:p>
        </p:txBody>
      </p:sp>
    </p:spTree>
    <p:extLst>
      <p:ext uri="{BB962C8B-B14F-4D97-AF65-F5344CB8AC3E}">
        <p14:creationId xmlns:p14="http://schemas.microsoft.com/office/powerpoint/2010/main" val="18632486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85</a:t>
            </a:fld>
            <a:endParaRPr lang="en-US" dirty="0"/>
          </a:p>
        </p:txBody>
      </p:sp>
    </p:spTree>
    <p:extLst>
      <p:ext uri="{BB962C8B-B14F-4D97-AF65-F5344CB8AC3E}">
        <p14:creationId xmlns:p14="http://schemas.microsoft.com/office/powerpoint/2010/main" val="21213831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86</a:t>
            </a:fld>
            <a:endParaRPr lang="en-US" dirty="0"/>
          </a:p>
        </p:txBody>
      </p:sp>
    </p:spTree>
    <p:extLst>
      <p:ext uri="{BB962C8B-B14F-4D97-AF65-F5344CB8AC3E}">
        <p14:creationId xmlns:p14="http://schemas.microsoft.com/office/powerpoint/2010/main" val="5439039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87</a:t>
            </a:fld>
            <a:endParaRPr lang="en-US" dirty="0"/>
          </a:p>
        </p:txBody>
      </p:sp>
    </p:spTree>
    <p:extLst>
      <p:ext uri="{BB962C8B-B14F-4D97-AF65-F5344CB8AC3E}">
        <p14:creationId xmlns:p14="http://schemas.microsoft.com/office/powerpoint/2010/main" val="15041066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88</a:t>
            </a:fld>
            <a:endParaRPr lang="en-US" dirty="0"/>
          </a:p>
        </p:txBody>
      </p:sp>
    </p:spTree>
    <p:extLst>
      <p:ext uri="{BB962C8B-B14F-4D97-AF65-F5344CB8AC3E}">
        <p14:creationId xmlns:p14="http://schemas.microsoft.com/office/powerpoint/2010/main" val="23211259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89</a:t>
            </a:fld>
            <a:endParaRPr lang="en-US" dirty="0"/>
          </a:p>
        </p:txBody>
      </p:sp>
    </p:spTree>
    <p:extLst>
      <p:ext uri="{BB962C8B-B14F-4D97-AF65-F5344CB8AC3E}">
        <p14:creationId xmlns:p14="http://schemas.microsoft.com/office/powerpoint/2010/main" val="1269777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9</a:t>
            </a:fld>
            <a:endParaRPr lang="en-US" dirty="0"/>
          </a:p>
        </p:txBody>
      </p:sp>
    </p:spTree>
    <p:extLst>
      <p:ext uri="{BB962C8B-B14F-4D97-AF65-F5344CB8AC3E}">
        <p14:creationId xmlns:p14="http://schemas.microsoft.com/office/powerpoint/2010/main" val="39880101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90</a:t>
            </a:fld>
            <a:endParaRPr lang="en-US" dirty="0"/>
          </a:p>
        </p:txBody>
      </p:sp>
    </p:spTree>
    <p:extLst>
      <p:ext uri="{BB962C8B-B14F-4D97-AF65-F5344CB8AC3E}">
        <p14:creationId xmlns:p14="http://schemas.microsoft.com/office/powerpoint/2010/main" val="35232689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91</a:t>
            </a:fld>
            <a:endParaRPr lang="en-US" dirty="0"/>
          </a:p>
        </p:txBody>
      </p:sp>
    </p:spTree>
    <p:extLst>
      <p:ext uri="{BB962C8B-B14F-4D97-AF65-F5344CB8AC3E}">
        <p14:creationId xmlns:p14="http://schemas.microsoft.com/office/powerpoint/2010/main" val="162409253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92</a:t>
            </a:fld>
            <a:endParaRPr lang="en-US" dirty="0"/>
          </a:p>
        </p:txBody>
      </p:sp>
    </p:spTree>
    <p:extLst>
      <p:ext uri="{BB962C8B-B14F-4D97-AF65-F5344CB8AC3E}">
        <p14:creationId xmlns:p14="http://schemas.microsoft.com/office/powerpoint/2010/main" val="10354508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93</a:t>
            </a:fld>
            <a:endParaRPr lang="en-US" dirty="0"/>
          </a:p>
        </p:txBody>
      </p:sp>
    </p:spTree>
    <p:extLst>
      <p:ext uri="{BB962C8B-B14F-4D97-AF65-F5344CB8AC3E}">
        <p14:creationId xmlns:p14="http://schemas.microsoft.com/office/powerpoint/2010/main" val="8021802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94</a:t>
            </a:fld>
            <a:endParaRPr lang="en-US" dirty="0"/>
          </a:p>
        </p:txBody>
      </p:sp>
    </p:spTree>
    <p:extLst>
      <p:ext uri="{BB962C8B-B14F-4D97-AF65-F5344CB8AC3E}">
        <p14:creationId xmlns:p14="http://schemas.microsoft.com/office/powerpoint/2010/main" val="3385118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95</a:t>
            </a:fld>
            <a:endParaRPr lang="en-US" dirty="0"/>
          </a:p>
        </p:txBody>
      </p:sp>
    </p:spTree>
    <p:extLst>
      <p:ext uri="{BB962C8B-B14F-4D97-AF65-F5344CB8AC3E}">
        <p14:creationId xmlns:p14="http://schemas.microsoft.com/office/powerpoint/2010/main" val="126615966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96</a:t>
            </a:fld>
            <a:endParaRPr lang="en-US" dirty="0"/>
          </a:p>
        </p:txBody>
      </p:sp>
    </p:spTree>
    <p:extLst>
      <p:ext uri="{BB962C8B-B14F-4D97-AF65-F5344CB8AC3E}">
        <p14:creationId xmlns:p14="http://schemas.microsoft.com/office/powerpoint/2010/main" val="386022490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97</a:t>
            </a:fld>
            <a:endParaRPr lang="en-US" dirty="0"/>
          </a:p>
        </p:txBody>
      </p:sp>
    </p:spTree>
    <p:extLst>
      <p:ext uri="{BB962C8B-B14F-4D97-AF65-F5344CB8AC3E}">
        <p14:creationId xmlns:p14="http://schemas.microsoft.com/office/powerpoint/2010/main" val="22882769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98</a:t>
            </a:fld>
            <a:endParaRPr lang="en-US" dirty="0"/>
          </a:p>
        </p:txBody>
      </p:sp>
    </p:spTree>
    <p:extLst>
      <p:ext uri="{BB962C8B-B14F-4D97-AF65-F5344CB8AC3E}">
        <p14:creationId xmlns:p14="http://schemas.microsoft.com/office/powerpoint/2010/main" val="20934054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7F9D-7467-2244-94FC-561F296FBAFA}" type="slidenum">
              <a:rPr lang="en-US" smtClean="0"/>
              <a:t>99</a:t>
            </a:fld>
            <a:endParaRPr lang="en-US" dirty="0"/>
          </a:p>
        </p:txBody>
      </p:sp>
    </p:spTree>
    <p:extLst>
      <p:ext uri="{BB962C8B-B14F-4D97-AF65-F5344CB8AC3E}">
        <p14:creationId xmlns:p14="http://schemas.microsoft.com/office/powerpoint/2010/main" val="584323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1A7F51-C4EB-5148-B4EE-0087AE348719}" type="datetime1">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E6183-A844-6C47-B069-197BDE64A6AC}" type="datetime1">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57F236-DD08-0449-A102-4ED5335CF9BE}" type="datetime1">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B8A237-7A07-B042-8D6E-EF9EB500B637}" type="datetime1">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393AF-4CF3-8A44-8689-F6CE1FC2C268}" type="slidenum">
              <a:rPr lang="en-US" smtClean="0"/>
              <a:t>‹#›</a:t>
            </a:fld>
            <a:endParaRPr lang="en-US"/>
          </a:p>
        </p:txBody>
      </p:sp>
    </p:spTree>
    <p:extLst>
      <p:ext uri="{BB962C8B-B14F-4D97-AF65-F5344CB8AC3E}">
        <p14:creationId xmlns:p14="http://schemas.microsoft.com/office/powerpoint/2010/main" val="762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248FD7-E750-2042-98BA-DB90D472414D}" type="datetime1">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4A2C3A-9875-7F4A-894F-7BCB19012ABB}" type="datetime1">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82CA9B-01FE-CF4F-BF7B-DAD76D631312}" type="datetime1">
              <a:rPr lang="en-US" smtClean="0"/>
              <a:t>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A3D858-C906-7040-9190-289FB7FFE53A}" type="datetime1">
              <a:rPr lang="en-US" smtClean="0"/>
              <a:t>12/7/18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0170A6-996C-954C-9E75-690DFD885824}" type="datetime1">
              <a:rPr lang="en-US" smtClean="0"/>
              <a:t>12/7/18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DDDD4-7359-074C-BAFC-9407FE8EBBFA}" type="datetime1">
              <a:rPr lang="en-US" smtClean="0"/>
              <a:t>12/7/18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0D94A-7CA8-9D49-9FD0-5F25683663BC}" type="datetime1">
              <a:rPr lang="en-US" smtClean="0"/>
              <a:t>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solidFill>
                <a:schemeClr val="accent3">
                  <a:shade val="75000"/>
                </a:schemeClr>
              </a:solidFill>
            </a:endParaRPr>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0E1C1E-5D8C-0B4E-B87F-3FCFD4134EF9}" type="datetime1">
              <a:rPr lang="en-US" smtClean="0"/>
              <a:t>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90"/>
            </a:gs>
            <a:gs pos="100000">
              <a:srgbClr val="3366FF"/>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1">
                    <a:lumMod val="40000"/>
                    <a:lumOff val="60000"/>
                  </a:schemeClr>
                </a:solidFill>
              </a:defRPr>
            </a:lvl1pPr>
          </a:lstStyle>
          <a:p>
            <a:fld id="{95C7A717-2961-FB44-9369-7C2BDD7DD76D}" type="datetime1">
              <a:rPr lang="en-US" smtClean="0"/>
              <a:t>12/7/18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1">
                    <a:lumMod val="40000"/>
                    <a:lumOff val="60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1">
                    <a:lumMod val="40000"/>
                    <a:lumOff val="60000"/>
                  </a:schemeClr>
                </a:solidFill>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93469" r:id="rId1"/>
    <p:sldLayoutId id="2147493470" r:id="rId2"/>
    <p:sldLayoutId id="2147493471" r:id="rId3"/>
    <p:sldLayoutId id="2147493472" r:id="rId4"/>
    <p:sldLayoutId id="2147493473" r:id="rId5"/>
    <p:sldLayoutId id="2147493474" r:id="rId6"/>
    <p:sldLayoutId id="2147493475" r:id="rId7"/>
    <p:sldLayoutId id="2147493476" r:id="rId8"/>
    <p:sldLayoutId id="2147493477" r:id="rId9"/>
    <p:sldLayoutId id="2147493478" r:id="rId10"/>
    <p:sldLayoutId id="2147493479" r:id="rId11"/>
    <p:sldLayoutId id="2147493480" r:id="rId12"/>
  </p:sldLayoutIdLst>
  <p:hf sldNum="0" hdr="0" ftr="0" dt="0"/>
  <p:txStyles>
    <p:title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40000"/>
              <a:lumOff val="6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40000"/>
              <a:lumOff val="6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hyperlink" Target="mailto:dallisot@comcast.net" TargetMode="External"/><Relationship Id="rId2" Type="http://schemas.openxmlformats.org/officeDocument/2006/relationships/notesSlide" Target="../notesSlides/notesSlide106.xml"/><Relationship Id="rId1" Type="http://schemas.openxmlformats.org/officeDocument/2006/relationships/slideLayout" Target="../slideLayouts/slideLayout12.xml"/><Relationship Id="rId4" Type="http://schemas.openxmlformats.org/officeDocument/2006/relationships/hyperlink" Target="mailto:merrillscott33@gmail.com" TargetMode="Externa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hyperlink" Target="mailto:rinatso.mejia@yahoo.com" TargetMode="External"/><Relationship Id="rId7" Type="http://schemas.openxmlformats.org/officeDocument/2006/relationships/hyperlink" Target="mailto:Joemargate@aol.com" TargetMode="External"/><Relationship Id="rId2" Type="http://schemas.openxmlformats.org/officeDocument/2006/relationships/notesSlide" Target="../notesSlides/notesSlide113.xml"/><Relationship Id="rId1" Type="http://schemas.openxmlformats.org/officeDocument/2006/relationships/slideLayout" Target="../slideLayouts/slideLayout12.xml"/><Relationship Id="rId6" Type="http://schemas.openxmlformats.org/officeDocument/2006/relationships/hyperlink" Target="mailto:bill@urbanupkeep.com" TargetMode="External"/><Relationship Id="rId5" Type="http://schemas.openxmlformats.org/officeDocument/2006/relationships/hyperlink" Target="mailto:filup54@gmail.com" TargetMode="External"/><Relationship Id="rId4" Type="http://schemas.openxmlformats.org/officeDocument/2006/relationships/hyperlink" Target="mailto:papdc10kw@yahoo.com"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3" Type="http://schemas.openxmlformats.org/officeDocument/2006/relationships/hyperlink" Target="mailto:jpchang100@aol.com" TargetMode="External"/><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3" Type="http://schemas.openxmlformats.org/officeDocument/2006/relationships/hyperlink" Target="mailto:mtansel@sbcglobal.net" TargetMode="External"/><Relationship Id="rId7" Type="http://schemas.openxmlformats.org/officeDocument/2006/relationships/hyperlink" Target="mailto:garypg1969@gmail.com" TargetMode="External"/><Relationship Id="rId2" Type="http://schemas.openxmlformats.org/officeDocument/2006/relationships/notesSlide" Target="../notesSlides/notesSlide147.xml"/><Relationship Id="rId1" Type="http://schemas.openxmlformats.org/officeDocument/2006/relationships/slideLayout" Target="../slideLayouts/slideLayout12.xml"/><Relationship Id="rId6" Type="http://schemas.openxmlformats.org/officeDocument/2006/relationships/hyperlink" Target="mailto:jaycookoksal@yahoo.com" TargetMode="External"/><Relationship Id="rId5" Type="http://schemas.openxmlformats.org/officeDocument/2006/relationships/hyperlink" Target="mailto:mlkirschner@comcast.net" TargetMode="External"/><Relationship Id="rId4" Type="http://schemas.openxmlformats.org/officeDocument/2006/relationships/hyperlink" Target="mailto:dlculver@swbell.net" TargetMode="Externa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8" Type="http://schemas.openxmlformats.org/officeDocument/2006/relationships/hyperlink" Target="mailto:rayjred@verizon.net" TargetMode="External"/><Relationship Id="rId3" Type="http://schemas.openxmlformats.org/officeDocument/2006/relationships/hyperlink" Target="mailto:RDAVR@AOL.COM" TargetMode="External"/><Relationship Id="rId7" Type="http://schemas.openxmlformats.org/officeDocument/2006/relationships/hyperlink" Target="mailto:tcummins23@aol.com" TargetMode="External"/><Relationship Id="rId2" Type="http://schemas.openxmlformats.org/officeDocument/2006/relationships/notesSlide" Target="../notesSlides/notesSlide180.xml"/><Relationship Id="rId1" Type="http://schemas.openxmlformats.org/officeDocument/2006/relationships/slideLayout" Target="../slideLayouts/slideLayout12.xml"/><Relationship Id="rId6" Type="http://schemas.openxmlformats.org/officeDocument/2006/relationships/hyperlink" Target="mailto:azrunner@aol.com" TargetMode="External"/><Relationship Id="rId5" Type="http://schemas.openxmlformats.org/officeDocument/2006/relationships/hyperlink" Target="mailto:goplugs@hotmail.com" TargetMode="External"/><Relationship Id="rId4" Type="http://schemas.openxmlformats.org/officeDocument/2006/relationships/hyperlink" Target="mailto:traincrazy57@comcast.net" TargetMode="Externa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3" Type="http://schemas.openxmlformats.org/officeDocument/2006/relationships/hyperlink" Target="mailto:irishfan1232000@yahoo.com" TargetMode="External"/><Relationship Id="rId2" Type="http://schemas.openxmlformats.org/officeDocument/2006/relationships/notesSlide" Target="../notesSlides/notesSlide187.xml"/><Relationship Id="rId1" Type="http://schemas.openxmlformats.org/officeDocument/2006/relationships/slideLayout" Target="../slideLayouts/slideLayout12.xml"/><Relationship Id="rId4" Type="http://schemas.openxmlformats.org/officeDocument/2006/relationships/hyperlink" Target="mailto:srippe@mercycare.org" TargetMode="Externa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4.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5.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L Emblem (ep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0" y="997641"/>
            <a:ext cx="4203700" cy="5205618"/>
          </a:xfrm>
          <a:prstGeom prst="rect">
            <a:avLst/>
          </a:prstGeom>
        </p:spPr>
      </p:pic>
    </p:spTree>
    <p:extLst>
      <p:ext uri="{BB962C8B-B14F-4D97-AF65-F5344CB8AC3E}">
        <p14:creationId xmlns:p14="http://schemas.microsoft.com/office/powerpoint/2010/main" val="323224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altLang="ja-JP" sz="3600" b="1" i="0" u="none" strike="noStrike" baseline="0" dirty="0">
                <a:solidFill>
                  <a:srgbClr val="FFFF00"/>
                </a:solidFill>
                <a:latin typeface="Arial"/>
                <a:ea typeface="ＭＳ ゴシック"/>
              </a:rPr>
              <a:t>Sons of The American Legion Detachment Commanders Seminar</a:t>
            </a:r>
          </a:p>
        </p:txBody>
      </p:sp>
      <p:sp>
        <p:nvSpPr>
          <p:cNvPr id="3" name="Text Placeholder 2"/>
          <p:cNvSpPr>
            <a:spLocks noGrp="1"/>
          </p:cNvSpPr>
          <p:nvPr>
            <p:ph type="body" idx="1"/>
          </p:nvPr>
        </p:nvSpPr>
        <p:spPr>
          <a:xfrm>
            <a:off x="457200" y="1790700"/>
            <a:ext cx="8229600" cy="4525963"/>
          </a:xfrm>
        </p:spPr>
        <p:txBody>
          <a:bodyPr>
            <a:normAutofit lnSpcReduction="10000"/>
          </a:bodyPr>
          <a:lstStyle/>
          <a:p>
            <a:pPr marL="0" lvl="0" indent="0" rtl="0">
              <a:buNone/>
            </a:pPr>
            <a:r>
              <a:rPr lang="en-US" altLang="ja-JP" b="1" i="1" u="none" strike="noStrike" baseline="0" dirty="0">
                <a:solidFill>
                  <a:srgbClr val="FFFF00"/>
                </a:solidFill>
                <a:latin typeface="Arial"/>
                <a:ea typeface="ＭＳ ゴシック"/>
              </a:rPr>
              <a:t>1</a:t>
            </a:r>
            <a:r>
              <a:rPr lang="en-US" altLang="ja-JP" b="1" i="1" u="none" strike="noStrike" baseline="30000" dirty="0">
                <a:solidFill>
                  <a:srgbClr val="FFFF00"/>
                </a:solidFill>
                <a:latin typeface="Arial"/>
                <a:ea typeface="ＭＳ ゴシック"/>
              </a:rPr>
              <a:t>ST</a:t>
            </a:r>
            <a:r>
              <a:rPr lang="en-US" altLang="ja-JP" b="1" i="1" u="none" strike="noStrike" baseline="0" dirty="0">
                <a:solidFill>
                  <a:srgbClr val="FFFF00"/>
                </a:solidFill>
                <a:latin typeface="Times New Roman"/>
                <a:ea typeface="ＭＳ ゴシック"/>
              </a:rPr>
              <a:t>	</a:t>
            </a:r>
            <a:r>
              <a:rPr lang="en-US" altLang="ja-JP" b="1" i="1" u="none" strike="noStrike" baseline="0" dirty="0">
                <a:solidFill>
                  <a:srgbClr val="FFFF00"/>
                </a:solidFill>
                <a:latin typeface="Arial"/>
                <a:ea typeface="ＭＳ ゴシック"/>
              </a:rPr>
              <a:t>Detachment Commander</a:t>
            </a:r>
            <a:r>
              <a:rPr lang="mr-IN" altLang="ja-JP" b="1" i="1" u="none" strike="noStrike" baseline="0" dirty="0">
                <a:solidFill>
                  <a:srgbClr val="FFFF00"/>
                </a:solidFill>
                <a:latin typeface="Arial"/>
                <a:ea typeface="ＭＳ ゴシック"/>
              </a:rPr>
              <a:t>’</a:t>
            </a:r>
            <a:r>
              <a:rPr lang="en-US" altLang="ja-JP" b="1" i="1" u="none" strike="noStrike" baseline="0" dirty="0">
                <a:solidFill>
                  <a:srgbClr val="FFFF00"/>
                </a:solidFill>
                <a:latin typeface="Arial"/>
                <a:ea typeface="ＭＳ ゴシック"/>
              </a:rPr>
              <a:t>s Session</a:t>
            </a:r>
          </a:p>
          <a:p>
            <a:pPr marL="0" lvl="0" indent="0" rtl="0">
              <a:buNone/>
            </a:pPr>
            <a:r>
              <a:rPr lang="en-US" altLang="ja-JP" b="1" i="0" u="none" strike="noStrike" baseline="0" dirty="0">
                <a:solidFill>
                  <a:schemeClr val="accent2">
                    <a:lumMod val="20000"/>
                    <a:lumOff val="80000"/>
                  </a:schemeClr>
                </a:solidFill>
                <a:latin typeface="Arial"/>
                <a:ea typeface="ＭＳ ゴシック"/>
              </a:rPr>
              <a:t>2</a:t>
            </a:r>
            <a:r>
              <a:rPr lang="en-US" altLang="ja-JP" b="1" i="0" u="none" strike="noStrike" baseline="30000" dirty="0">
                <a:solidFill>
                  <a:schemeClr val="accent2">
                    <a:lumMod val="20000"/>
                    <a:lumOff val="80000"/>
                  </a:schemeClr>
                </a:solidFill>
                <a:latin typeface="Arial"/>
                <a:ea typeface="ＭＳ ゴシック"/>
              </a:rPr>
              <a:t>ND</a:t>
            </a:r>
            <a:r>
              <a:rPr lang="en-US" altLang="ja-JP" b="1" i="0" u="none" strike="noStrike" baseline="0" dirty="0">
                <a:solidFill>
                  <a:schemeClr val="accent2">
                    <a:lumMod val="20000"/>
                    <a:lumOff val="80000"/>
                  </a:schemeClr>
                </a:solidFill>
                <a:latin typeface="Times New Roman"/>
                <a:ea typeface="ＭＳ ゴシック"/>
              </a:rPr>
              <a:t>	</a:t>
            </a:r>
            <a:r>
              <a:rPr lang="en-US" altLang="ja-JP" b="1" i="0" u="none" strike="noStrike" baseline="0" dirty="0">
                <a:solidFill>
                  <a:schemeClr val="accent2">
                    <a:lumMod val="20000"/>
                    <a:lumOff val="80000"/>
                  </a:schemeClr>
                </a:solidFill>
                <a:latin typeface="Arial"/>
                <a:ea typeface="ＭＳ ゴシック"/>
              </a:rPr>
              <a:t>Detachment Administrative Session</a:t>
            </a:r>
          </a:p>
          <a:p>
            <a:pPr lvl="0" rtl="0"/>
            <a:endParaRPr lang="en-US" altLang="ja-JP" b="1" i="0" u="none" strike="noStrike" baseline="0" dirty="0">
              <a:solidFill>
                <a:srgbClr val="FFFF00"/>
              </a:solidFill>
              <a:latin typeface="Arial"/>
              <a:ea typeface="ＭＳ ゴシック"/>
            </a:endParaRPr>
          </a:p>
          <a:p>
            <a:pPr marL="457200" lvl="1" indent="0" rtl="0">
              <a:buNone/>
            </a:pPr>
            <a:r>
              <a:rPr lang="en-US" altLang="ja-JP" b="1" i="1" u="none" strike="noStrike" baseline="0" dirty="0">
                <a:solidFill>
                  <a:srgbClr val="FFFF00"/>
                </a:solidFill>
                <a:latin typeface="Arial"/>
                <a:ea typeface="ＭＳ ゴシック"/>
              </a:rPr>
              <a:t>		Detachment Commander</a:t>
            </a:r>
            <a:r>
              <a:rPr lang="mr-IN" altLang="ja-JP" b="1" i="1" u="none" strike="noStrike" baseline="0" dirty="0">
                <a:solidFill>
                  <a:srgbClr val="FFFF00"/>
                </a:solidFill>
                <a:latin typeface="Arial"/>
                <a:ea typeface="ＭＳ ゴシック"/>
              </a:rPr>
              <a:t>’</a:t>
            </a:r>
            <a:r>
              <a:rPr lang="en-US" altLang="ja-JP" b="1" i="1" u="none" strike="noStrike" baseline="0" dirty="0">
                <a:solidFill>
                  <a:srgbClr val="FFFF00"/>
                </a:solidFill>
                <a:latin typeface="Arial"/>
                <a:ea typeface="ＭＳ ゴシック"/>
              </a:rPr>
              <a:t>s Session</a:t>
            </a:r>
          </a:p>
          <a:p>
            <a:pPr marL="457200" lvl="1" indent="0" rtl="0">
              <a:buNone/>
            </a:pPr>
            <a:r>
              <a:rPr lang="en-US" altLang="ja-JP" b="1" i="0" u="none" strike="noStrike" baseline="0" dirty="0">
                <a:solidFill>
                  <a:srgbClr val="FFFF00"/>
                </a:solidFill>
                <a:latin typeface="Arial"/>
                <a:ea typeface="ＭＳ ゴシック"/>
              </a:rPr>
              <a:t>A	National Organization</a:t>
            </a:r>
          </a:p>
          <a:p>
            <a:pPr marL="457200" lvl="1" indent="0" rtl="0">
              <a:buNone/>
            </a:pPr>
            <a:r>
              <a:rPr lang="en-US" altLang="ja-JP" b="1" i="0" u="none" strike="noStrike" baseline="0" dirty="0">
                <a:solidFill>
                  <a:srgbClr val="FFFF00"/>
                </a:solidFill>
                <a:latin typeface="Arial"/>
                <a:ea typeface="ＭＳ ゴシック"/>
              </a:rPr>
              <a:t>B	Detachment Roles &amp; 						Responsibilities</a:t>
            </a:r>
          </a:p>
          <a:p>
            <a:pPr marL="457200" lvl="1" indent="0" rtl="0">
              <a:buNone/>
            </a:pPr>
            <a:r>
              <a:rPr lang="en-US" altLang="ja-JP" b="1" i="0" u="none" strike="noStrike" baseline="0" dirty="0">
                <a:solidFill>
                  <a:srgbClr val="FFFF00"/>
                </a:solidFill>
                <a:latin typeface="Arial"/>
                <a:ea typeface="ＭＳ ゴシック"/>
              </a:rPr>
              <a:t>C	Guest Speakers - Goals</a:t>
            </a:r>
          </a:p>
          <a:p>
            <a:pPr marL="457200" lvl="1" indent="0" rtl="0">
              <a:buNone/>
            </a:pPr>
            <a:r>
              <a:rPr lang="en-US" altLang="ja-JP" b="1" i="0" u="none" strike="noStrike" baseline="0" dirty="0">
                <a:solidFill>
                  <a:srgbClr val="FFFF00"/>
                </a:solidFill>
                <a:latin typeface="Arial"/>
                <a:ea typeface="ＭＳ ゴシック"/>
              </a:rPr>
              <a:t>D	Commission / Committee Chairmen</a:t>
            </a:r>
          </a:p>
          <a:p>
            <a:pPr lvl="0" rtl="0"/>
            <a:endParaRPr lang="en-US" altLang="ja-JP" b="1" i="0" u="none" strike="noStrike" baseline="0" dirty="0">
              <a:solidFill>
                <a:srgbClr val="FFFF00"/>
              </a:solidFill>
              <a:latin typeface="Arial"/>
              <a:ea typeface="ＭＳ ゴシック"/>
            </a:endParaRPr>
          </a:p>
        </p:txBody>
      </p:sp>
    </p:spTree>
    <p:extLst>
      <p:ext uri="{BB962C8B-B14F-4D97-AF65-F5344CB8AC3E}">
        <p14:creationId xmlns:p14="http://schemas.microsoft.com/office/powerpoint/2010/main" val="304326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1700" y="2336801"/>
            <a:ext cx="7277100" cy="3098800"/>
          </a:xfrm>
        </p:spPr>
        <p:txBody>
          <a:bodyPr>
            <a:normAutofit/>
          </a:bodyPr>
          <a:lstStyle/>
          <a:p>
            <a:pPr marL="0" lvl="0" indent="0">
              <a:buNone/>
            </a:pPr>
            <a:r>
              <a:rPr lang="en-US" altLang="ja-JP" sz="2800" dirty="0">
                <a:solidFill>
                  <a:srgbClr val="FFFF00"/>
                </a:solidFill>
                <a:latin typeface="Arial"/>
                <a:ea typeface="ＭＳ ゴシック"/>
              </a:rPr>
              <a:t>“The Americanism Commission works to promote programs of American values and ideals along with programs involved in service to our community, state and nation.”</a:t>
            </a:r>
            <a:endParaRPr lang="en-US" altLang="ja-JP" sz="2800" i="0" u="none" strike="noStrike" baseline="0" dirty="0">
              <a:solidFill>
                <a:srgbClr val="FFFF00"/>
              </a:solidFill>
              <a:latin typeface="Times New Roman"/>
              <a:ea typeface="ＭＳ ゴシック"/>
            </a:endParaRPr>
          </a:p>
        </p:txBody>
      </p:sp>
      <p:sp>
        <p:nvSpPr>
          <p:cNvPr id="4" name="TextBox 3">
            <a:extLst>
              <a:ext uri="{FF2B5EF4-FFF2-40B4-BE49-F238E27FC236}">
                <a16:creationId xmlns:a16="http://schemas.microsoft.com/office/drawing/2014/main" id="{6D0C3A64-86E4-40A4-88E5-525DCE7F3090}"/>
              </a:ext>
            </a:extLst>
          </p:cNvPr>
          <p:cNvSpPr txBox="1"/>
          <p:nvPr/>
        </p:nvSpPr>
        <p:spPr>
          <a:xfrm>
            <a:off x="457200" y="1417638"/>
            <a:ext cx="4857750" cy="461665"/>
          </a:xfrm>
          <a:prstGeom prst="rect">
            <a:avLst/>
          </a:prstGeom>
          <a:noFill/>
        </p:spPr>
        <p:txBody>
          <a:bodyPr wrap="square" rtlCol="0">
            <a:spAutoFit/>
          </a:bodyPr>
          <a:lstStyle/>
          <a:p>
            <a:r>
              <a:rPr lang="en-US" sz="2400" b="1" dirty="0">
                <a:solidFill>
                  <a:srgbClr val="FFFF00"/>
                </a:solidFill>
                <a:latin typeface="Arial"/>
                <a:ea typeface="ＭＳ ゴシック"/>
                <a:cs typeface="+mj-cs"/>
              </a:rPr>
              <a:t>Donald Hall - Chairman</a:t>
            </a:r>
          </a:p>
        </p:txBody>
      </p:sp>
      <p:sp>
        <p:nvSpPr>
          <p:cNvPr id="6" name="Title 5">
            <a:extLst>
              <a:ext uri="{FF2B5EF4-FFF2-40B4-BE49-F238E27FC236}">
                <a16:creationId xmlns:a16="http://schemas.microsoft.com/office/drawing/2014/main" id="{7E12E429-C87E-9045-8B75-CEBDB472BDBA}"/>
              </a:ext>
            </a:extLst>
          </p:cNvPr>
          <p:cNvSpPr>
            <a:spLocks noGrp="1"/>
          </p:cNvSpPr>
          <p:nvPr>
            <p:ph type="title"/>
          </p:nvPr>
        </p:nvSpPr>
        <p:spPr/>
        <p:txBody>
          <a:bodyPr/>
          <a:lstStyle/>
          <a:p>
            <a:endParaRPr lang="en-US" dirty="0"/>
          </a:p>
        </p:txBody>
      </p:sp>
      <p:sp>
        <p:nvSpPr>
          <p:cNvPr id="7" name="Title 1">
            <a:extLst>
              <a:ext uri="{FF2B5EF4-FFF2-40B4-BE49-F238E27FC236}">
                <a16:creationId xmlns:a16="http://schemas.microsoft.com/office/drawing/2014/main" id="{75491D61-DAE4-AD46-90A2-EE3B13D3AEB7}"/>
              </a:ext>
            </a:extLst>
          </p:cNvPr>
          <p:cNvSpPr txBox="1">
            <a:spLocks/>
          </p:cNvSpPr>
          <p:nvPr/>
        </p:nvSpPr>
        <p:spPr>
          <a:xfrm>
            <a:off x="0" y="79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400" b="1" dirty="0">
                <a:solidFill>
                  <a:srgbClr val="FFFF00"/>
                </a:solidFill>
                <a:latin typeface="Arial"/>
                <a:ea typeface="ＭＳ ゴシック"/>
              </a:rPr>
              <a:t>2018- 2019 </a:t>
            </a:r>
            <a:r>
              <a:rPr lang="en-US" altLang="ja-JP" sz="3600" b="1" dirty="0">
                <a:solidFill>
                  <a:srgbClr val="FFFF00"/>
                </a:solidFill>
                <a:latin typeface="Arial"/>
                <a:ea typeface="ＭＳ ゴシック"/>
              </a:rPr>
              <a:t>Americanism Commission</a:t>
            </a:r>
            <a:endParaRPr lang="en-US" altLang="ja-JP" sz="3400" b="1" dirty="0">
              <a:solidFill>
                <a:srgbClr val="FFFF00"/>
              </a:solidFill>
              <a:latin typeface="Arial"/>
              <a:ea typeface="ＭＳ ゴシック"/>
            </a:endParaRPr>
          </a:p>
        </p:txBody>
      </p:sp>
    </p:spTree>
    <p:extLst>
      <p:ext uri="{BB962C8B-B14F-4D97-AF65-F5344CB8AC3E}">
        <p14:creationId xmlns:p14="http://schemas.microsoft.com/office/powerpoint/2010/main" val="165501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63040" y="1295400"/>
            <a:ext cx="6172200" cy="5346700"/>
          </a:xfrm>
        </p:spPr>
        <p:txBody>
          <a:bodyPr>
            <a:noAutofit/>
          </a:bodyPr>
          <a:lstStyle/>
          <a:p>
            <a:pPr marL="228600" lvl="0" indent="-228600">
              <a:buNone/>
            </a:pPr>
            <a:r>
              <a:rPr lang="en-US" altLang="ja-JP" sz="2200" dirty="0">
                <a:solidFill>
                  <a:srgbClr val="FFFF00"/>
                </a:solidFill>
                <a:latin typeface="Arial" panose="020B0604020202020204" pitchFamily="34" charset="0"/>
                <a:ea typeface="ＭＳ ゴシック"/>
                <a:cs typeface="Arial" panose="020B0604020202020204" pitchFamily="34" charset="0"/>
              </a:rPr>
              <a:t>Programs and areas of responsibility</a:t>
            </a:r>
          </a:p>
          <a:p>
            <a:pPr marL="228600" lvl="0" indent="-228600">
              <a:buNone/>
            </a:pPr>
            <a:endParaRPr lang="en-US" altLang="ja-JP" sz="800" dirty="0">
              <a:solidFill>
                <a:srgbClr val="FFFF00"/>
              </a:solidFill>
              <a:latin typeface="Arial" panose="020B0604020202020204" pitchFamily="34" charset="0"/>
              <a:ea typeface="ＭＳ ゴシック"/>
              <a:cs typeface="Arial" panose="020B0604020202020204" pitchFamily="34" charset="0"/>
            </a:endParaRPr>
          </a:p>
          <a:p>
            <a:r>
              <a:rPr lang="en-US" altLang="ja-JP" sz="2200" dirty="0">
                <a:solidFill>
                  <a:srgbClr val="FFFF00"/>
                </a:solidFill>
                <a:latin typeface="Arial" panose="020B0604020202020204" pitchFamily="34" charset="0"/>
                <a:ea typeface="ＭＳ ゴシック"/>
                <a:cs typeface="Arial" panose="020B0604020202020204" pitchFamily="34" charset="0"/>
              </a:rPr>
              <a:t>Programs that fall under our commission would be Legion Boys State, Legion Oratorical contest, Flag Education, 5 Star and 10 Ideals, Junior Shooting sports, Flag education and etiquette along with many others.</a:t>
            </a:r>
          </a:p>
          <a:p>
            <a:endParaRPr lang="en-US" altLang="ja-JP" sz="800" u="none" strike="noStrike" baseline="0" dirty="0">
              <a:solidFill>
                <a:srgbClr val="FFFF00"/>
              </a:solidFill>
              <a:latin typeface="Arial" panose="020B0604020202020204" pitchFamily="34" charset="0"/>
              <a:ea typeface="ＭＳ ゴシック"/>
              <a:cs typeface="Arial" panose="020B0604020202020204" pitchFamily="34" charset="0"/>
            </a:endParaRPr>
          </a:p>
          <a:p>
            <a:pPr marL="0" indent="0">
              <a:buNone/>
            </a:pPr>
            <a:r>
              <a:rPr lang="en-US" altLang="ja-JP" sz="2200" u="none" strike="noStrike" baseline="0" dirty="0">
                <a:solidFill>
                  <a:srgbClr val="FFFF00"/>
                </a:solidFill>
                <a:latin typeface="Arial" panose="020B0604020202020204" pitchFamily="34" charset="0"/>
                <a:ea typeface="ＭＳ ゴシック"/>
                <a:cs typeface="Arial" panose="020B0604020202020204" pitchFamily="34" charset="0"/>
              </a:rPr>
              <a:t>Who </a:t>
            </a:r>
            <a:r>
              <a:rPr lang="en-US" altLang="ja-JP" sz="2200" dirty="0">
                <a:solidFill>
                  <a:srgbClr val="FFFF00"/>
                </a:solidFill>
                <a:latin typeface="Arial" panose="020B0604020202020204" pitchFamily="34" charset="0"/>
                <a:ea typeface="ＭＳ ゴシック"/>
                <a:cs typeface="Arial" panose="020B0604020202020204" pitchFamily="34" charset="0"/>
              </a:rPr>
              <a:t>does the Americanism Commission	report to?</a:t>
            </a:r>
          </a:p>
          <a:p>
            <a:r>
              <a:rPr lang="en-US" altLang="ja-JP" sz="2200" dirty="0">
                <a:solidFill>
                  <a:srgbClr val="FFFF00"/>
                </a:solidFill>
                <a:latin typeface="Arial" panose="020B0604020202020204" pitchFamily="34" charset="0"/>
                <a:ea typeface="ＭＳ ゴシック"/>
                <a:cs typeface="Arial" panose="020B0604020202020204" pitchFamily="34" charset="0"/>
              </a:rPr>
              <a:t>The NEC of the Sons of The American Legion and the American Legion Americanism Commission</a:t>
            </a:r>
            <a:endParaRPr lang="mr-IN" altLang="ja-JP" sz="2200" u="none" strike="noStrike" baseline="0" dirty="0">
              <a:solidFill>
                <a:srgbClr val="FFFF00"/>
              </a:solidFill>
              <a:latin typeface="Arial" panose="020B0604020202020204" pitchFamily="34" charset="0"/>
              <a:ea typeface="ＭＳ ゴシック"/>
            </a:endParaRPr>
          </a:p>
        </p:txBody>
      </p:sp>
      <p:sp>
        <p:nvSpPr>
          <p:cNvPr id="6" name="Title 1">
            <a:extLst>
              <a:ext uri="{FF2B5EF4-FFF2-40B4-BE49-F238E27FC236}">
                <a16:creationId xmlns:a16="http://schemas.microsoft.com/office/drawing/2014/main" id="{31C690ED-9ADA-9E46-8771-AC8F70E2D453}"/>
              </a:ext>
            </a:extLst>
          </p:cNvPr>
          <p:cNvSpPr txBox="1">
            <a:spLocks/>
          </p:cNvSpPr>
          <p:nvPr/>
        </p:nvSpPr>
        <p:spPr>
          <a:xfrm>
            <a:off x="0" y="79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400" b="1" dirty="0">
                <a:solidFill>
                  <a:srgbClr val="FFFF00"/>
                </a:solidFill>
                <a:latin typeface="Arial"/>
                <a:ea typeface="ＭＳ ゴシック"/>
              </a:rPr>
              <a:t>2018- 2019 </a:t>
            </a:r>
            <a:r>
              <a:rPr lang="en-US" altLang="ja-JP" sz="3600" b="1" dirty="0">
                <a:solidFill>
                  <a:srgbClr val="FFFF00"/>
                </a:solidFill>
                <a:latin typeface="Arial"/>
                <a:ea typeface="ＭＳ ゴシック"/>
              </a:rPr>
              <a:t>Americanism Commission</a:t>
            </a:r>
            <a:endParaRPr lang="en-US" altLang="ja-JP" sz="3400" b="1" dirty="0">
              <a:solidFill>
                <a:srgbClr val="FFFF00"/>
              </a:solidFill>
              <a:latin typeface="Arial"/>
              <a:ea typeface="ＭＳ ゴシック"/>
            </a:endParaRPr>
          </a:p>
        </p:txBody>
      </p:sp>
    </p:spTree>
    <p:extLst>
      <p:ext uri="{BB962C8B-B14F-4D97-AF65-F5344CB8AC3E}">
        <p14:creationId xmlns:p14="http://schemas.microsoft.com/office/powerpoint/2010/main" val="388953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5810" y="1131570"/>
            <a:ext cx="7692390" cy="5269230"/>
          </a:xfrm>
        </p:spPr>
        <p:txBody>
          <a:bodyPr>
            <a:noAutofit/>
          </a:bodyPr>
          <a:lstStyle/>
          <a:p>
            <a:pPr marL="0" indent="0">
              <a:buNone/>
            </a:pPr>
            <a:r>
              <a:rPr lang="en-US" altLang="ja-JP" sz="2000" dirty="0">
                <a:solidFill>
                  <a:srgbClr val="FFFF00"/>
                </a:solidFill>
                <a:latin typeface="Arial"/>
                <a:ea typeface="ＭＳ ゴシック"/>
              </a:rPr>
              <a:t>Goals</a:t>
            </a:r>
          </a:p>
          <a:p>
            <a:r>
              <a:rPr lang="en-US" altLang="ja-JP" sz="2000" dirty="0">
                <a:solidFill>
                  <a:srgbClr val="FFFF00"/>
                </a:solidFill>
                <a:latin typeface="Arial"/>
                <a:ea typeface="ＭＳ ゴシック"/>
              </a:rPr>
              <a:t>The Commander has asked everyone to work on doing more for our younger members, not just the kids but the 18-30 year members too. We are looking for ways to get the word out to Detachments, Districts and Squadrons on how to use Americanism programs to attract these members and get them involved.</a:t>
            </a:r>
          </a:p>
          <a:p>
            <a:pPr marL="0" indent="0">
              <a:buNone/>
            </a:pPr>
            <a:r>
              <a:rPr lang="en-US" altLang="ja-JP" sz="2000" dirty="0">
                <a:solidFill>
                  <a:srgbClr val="FFFF00"/>
                </a:solidFill>
                <a:latin typeface="Arial"/>
                <a:ea typeface="ＭＳ ゴシック"/>
              </a:rPr>
              <a:t>How we can achieve our Goals</a:t>
            </a:r>
          </a:p>
          <a:p>
            <a:r>
              <a:rPr lang="en-US" altLang="ja-JP" sz="2000" dirty="0">
                <a:solidFill>
                  <a:srgbClr val="FFFF00"/>
                </a:solidFill>
                <a:latin typeface="Arial"/>
                <a:ea typeface="ＭＳ ゴシック"/>
              </a:rPr>
              <a:t>We will achieve these by actually putting together a plan on how to get the information out from our commission to the members and sharing plans that we have come up with.</a:t>
            </a:r>
          </a:p>
          <a:p>
            <a:pPr marL="0" indent="0">
              <a:buNone/>
            </a:pPr>
            <a:r>
              <a:rPr lang="en-US" altLang="ja-JP" sz="2000" dirty="0">
                <a:solidFill>
                  <a:srgbClr val="FFFF00"/>
                </a:solidFill>
                <a:latin typeface="Arial"/>
                <a:ea typeface="ＭＳ ゴシック"/>
              </a:rPr>
              <a:t>Who is Key to Mission Success?</a:t>
            </a:r>
          </a:p>
          <a:p>
            <a:r>
              <a:rPr lang="en-US" altLang="ja-JP" sz="2000" dirty="0">
                <a:solidFill>
                  <a:srgbClr val="FFFF00"/>
                </a:solidFill>
                <a:latin typeface="Arial"/>
                <a:ea typeface="ＭＳ ゴシック"/>
              </a:rPr>
              <a:t>Every member of our commission, the Detachments NEC members, Detachment Commanders and Squadron members. You are KEY!</a:t>
            </a:r>
            <a:endParaRPr lang="en-US" altLang="ja-JP" sz="2000" i="0" u="none" strike="noStrike" baseline="0" dirty="0">
              <a:solidFill>
                <a:srgbClr val="FFFF00"/>
              </a:solidFill>
              <a:latin typeface="Arial"/>
              <a:ea typeface="ＭＳ ゴシック"/>
            </a:endParaRPr>
          </a:p>
        </p:txBody>
      </p:sp>
      <p:sp>
        <p:nvSpPr>
          <p:cNvPr id="6" name="Title 1">
            <a:extLst>
              <a:ext uri="{FF2B5EF4-FFF2-40B4-BE49-F238E27FC236}">
                <a16:creationId xmlns:a16="http://schemas.microsoft.com/office/drawing/2014/main" id="{55D43633-F43A-764B-A0B3-7BF0C458D354}"/>
              </a:ext>
            </a:extLst>
          </p:cNvPr>
          <p:cNvSpPr txBox="1">
            <a:spLocks/>
          </p:cNvSpPr>
          <p:nvPr/>
        </p:nvSpPr>
        <p:spPr>
          <a:xfrm>
            <a:off x="0" y="79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400" b="1" dirty="0">
                <a:solidFill>
                  <a:srgbClr val="FFFF00"/>
                </a:solidFill>
                <a:latin typeface="Arial"/>
                <a:ea typeface="ＭＳ ゴシック"/>
              </a:rPr>
              <a:t>2018- 2019 </a:t>
            </a:r>
            <a:r>
              <a:rPr lang="en-US" altLang="ja-JP" sz="3600" b="1" dirty="0">
                <a:solidFill>
                  <a:srgbClr val="FFFF00"/>
                </a:solidFill>
                <a:latin typeface="Arial"/>
                <a:ea typeface="ＭＳ ゴシック"/>
              </a:rPr>
              <a:t>Americanism Commission</a:t>
            </a:r>
            <a:endParaRPr lang="en-US" altLang="ja-JP" sz="3400" b="1" dirty="0">
              <a:solidFill>
                <a:srgbClr val="FFFF00"/>
              </a:solidFill>
              <a:latin typeface="Arial"/>
              <a:ea typeface="ＭＳ ゴシック"/>
            </a:endParaRPr>
          </a:p>
        </p:txBody>
      </p:sp>
    </p:spTree>
    <p:extLst>
      <p:ext uri="{BB962C8B-B14F-4D97-AF65-F5344CB8AC3E}">
        <p14:creationId xmlns:p14="http://schemas.microsoft.com/office/powerpoint/2010/main" val="145245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1580" y="1600200"/>
            <a:ext cx="6640830" cy="4525963"/>
          </a:xfrm>
        </p:spPr>
        <p:txBody>
          <a:bodyPr>
            <a:normAutofit/>
          </a:bodyPr>
          <a:lstStyle/>
          <a:p>
            <a:pPr marL="228600" lvl="0" indent="-228600" rtl="0">
              <a:buNone/>
            </a:pPr>
            <a:r>
              <a:rPr lang="en-US" altLang="ja-JP" sz="2400" i="0" u="none" strike="noStrike" baseline="0" dirty="0">
                <a:solidFill>
                  <a:srgbClr val="FFFF00"/>
                </a:solidFill>
                <a:latin typeface="Arial"/>
                <a:ea typeface="ＭＳ ゴシック"/>
              </a:rPr>
              <a:t>Program Deadlines, and other events</a:t>
            </a:r>
          </a:p>
          <a:p>
            <a:pPr marL="228600" lvl="0" indent="-228600" rtl="0">
              <a:buNone/>
            </a:pPr>
            <a:endParaRPr lang="en-US" altLang="ja-JP" sz="800" i="0" u="none" strike="noStrike" baseline="0" dirty="0">
              <a:solidFill>
                <a:srgbClr val="FFFF00"/>
              </a:solidFill>
              <a:latin typeface="Arial"/>
              <a:ea typeface="ＭＳ ゴシック"/>
            </a:endParaRPr>
          </a:p>
          <a:p>
            <a:r>
              <a:rPr lang="en-US" altLang="ja-JP" sz="2400" dirty="0">
                <a:solidFill>
                  <a:srgbClr val="FFFF00"/>
                </a:solidFill>
                <a:latin typeface="Arial"/>
                <a:ea typeface="ＭＳ ゴシック"/>
              </a:rPr>
              <a:t>Each Detachment needs to work its Americanism programs and reach out with the information given and get it to the districts and Squadrons. </a:t>
            </a:r>
          </a:p>
          <a:p>
            <a:r>
              <a:rPr lang="en-US" altLang="ja-JP" sz="2400" dirty="0">
                <a:solidFill>
                  <a:srgbClr val="FFFF00"/>
                </a:solidFill>
                <a:latin typeface="Arial"/>
                <a:ea typeface="ＭＳ ゴシック"/>
              </a:rPr>
              <a:t>Let everyone know deadlines for the Oratorical contest &amp; Boys State and how to get the schools involved.</a:t>
            </a:r>
          </a:p>
        </p:txBody>
      </p:sp>
      <p:sp>
        <p:nvSpPr>
          <p:cNvPr id="6" name="Title 1">
            <a:extLst>
              <a:ext uri="{FF2B5EF4-FFF2-40B4-BE49-F238E27FC236}">
                <a16:creationId xmlns:a16="http://schemas.microsoft.com/office/drawing/2014/main" id="{72E03CAF-ADBC-C04E-888E-1C1B1B271E5F}"/>
              </a:ext>
            </a:extLst>
          </p:cNvPr>
          <p:cNvSpPr txBox="1">
            <a:spLocks/>
          </p:cNvSpPr>
          <p:nvPr/>
        </p:nvSpPr>
        <p:spPr>
          <a:xfrm>
            <a:off x="0" y="79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400" b="1" dirty="0">
                <a:solidFill>
                  <a:srgbClr val="FFFF00"/>
                </a:solidFill>
                <a:latin typeface="Arial"/>
                <a:ea typeface="ＭＳ ゴシック"/>
              </a:rPr>
              <a:t>2018- 2019 </a:t>
            </a:r>
            <a:r>
              <a:rPr lang="en-US" altLang="ja-JP" sz="3600" b="1" dirty="0">
                <a:solidFill>
                  <a:srgbClr val="FFFF00"/>
                </a:solidFill>
                <a:latin typeface="Arial"/>
                <a:ea typeface="ＭＳ ゴシック"/>
              </a:rPr>
              <a:t>Americanism Commission</a:t>
            </a:r>
            <a:endParaRPr lang="en-US" altLang="ja-JP" sz="3400" b="1" dirty="0">
              <a:solidFill>
                <a:srgbClr val="FFFF00"/>
              </a:solidFill>
              <a:latin typeface="Arial"/>
              <a:ea typeface="ＭＳ ゴシック"/>
            </a:endParaRPr>
          </a:p>
        </p:txBody>
      </p:sp>
    </p:spTree>
    <p:extLst>
      <p:ext uri="{BB962C8B-B14F-4D97-AF65-F5344CB8AC3E}">
        <p14:creationId xmlns:p14="http://schemas.microsoft.com/office/powerpoint/2010/main" val="166082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05890" y="1463358"/>
            <a:ext cx="6263640" cy="4695825"/>
          </a:xfrm>
        </p:spPr>
        <p:txBody>
          <a:bodyPr>
            <a:noAutofit/>
          </a:bodyPr>
          <a:lstStyle/>
          <a:p>
            <a:pPr marL="228600" lvl="0" indent="-228600">
              <a:buNone/>
            </a:pPr>
            <a:r>
              <a:rPr lang="en-US" altLang="ja-JP" sz="2400" dirty="0">
                <a:solidFill>
                  <a:srgbClr val="FFFF00"/>
                </a:solidFill>
                <a:latin typeface="Arial"/>
                <a:ea typeface="ＭＳ ゴシック"/>
              </a:rPr>
              <a:t>Why is the Mission and Goals listed previously important to the SAL members?</a:t>
            </a:r>
          </a:p>
          <a:p>
            <a:pPr marL="228600" lvl="0" indent="-228600">
              <a:buNone/>
            </a:pPr>
            <a:endParaRPr lang="en-US" altLang="ja-JP" sz="800" dirty="0">
              <a:solidFill>
                <a:srgbClr val="FFFF00"/>
              </a:solidFill>
              <a:latin typeface="Arial"/>
              <a:ea typeface="ＭＳ ゴシック"/>
            </a:endParaRPr>
          </a:p>
          <a:p>
            <a:r>
              <a:rPr lang="en-US" altLang="ja-JP" sz="2400" dirty="0">
                <a:solidFill>
                  <a:srgbClr val="FFFF00"/>
                </a:solidFill>
                <a:latin typeface="Arial"/>
                <a:ea typeface="ＭＳ ゴシック"/>
              </a:rPr>
              <a:t>Each member of the Sons of The American Legion joined to honor the service of their father or grandfather, each time they help in their community, state, nation, or a SAL program they are showing the pride they have in their family members service.</a:t>
            </a:r>
            <a:endParaRPr lang="en-US" altLang="ja-JP" sz="2400" i="0" u="none" strike="noStrike" baseline="0" dirty="0">
              <a:solidFill>
                <a:srgbClr val="FFFF00"/>
              </a:solidFill>
              <a:latin typeface="Arial"/>
              <a:ea typeface="ＭＳ ゴシック"/>
            </a:endParaRPr>
          </a:p>
        </p:txBody>
      </p:sp>
      <p:sp>
        <p:nvSpPr>
          <p:cNvPr id="6" name="Title 1">
            <a:extLst>
              <a:ext uri="{FF2B5EF4-FFF2-40B4-BE49-F238E27FC236}">
                <a16:creationId xmlns:a16="http://schemas.microsoft.com/office/drawing/2014/main" id="{479B985B-60E4-8A45-80C3-4CCB7CDEA7EE}"/>
              </a:ext>
            </a:extLst>
          </p:cNvPr>
          <p:cNvSpPr txBox="1">
            <a:spLocks/>
          </p:cNvSpPr>
          <p:nvPr/>
        </p:nvSpPr>
        <p:spPr>
          <a:xfrm>
            <a:off x="0" y="79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400" b="1" dirty="0">
                <a:solidFill>
                  <a:srgbClr val="FFFF00"/>
                </a:solidFill>
                <a:latin typeface="Arial"/>
                <a:ea typeface="ＭＳ ゴシック"/>
              </a:rPr>
              <a:t>2018- 2019 </a:t>
            </a:r>
            <a:r>
              <a:rPr lang="en-US" altLang="ja-JP" sz="3600" b="1" dirty="0">
                <a:solidFill>
                  <a:srgbClr val="FFFF00"/>
                </a:solidFill>
                <a:latin typeface="Arial"/>
                <a:ea typeface="ＭＳ ゴシック"/>
              </a:rPr>
              <a:t>Americanism Commission</a:t>
            </a:r>
            <a:endParaRPr lang="en-US" altLang="ja-JP" sz="3400" b="1" dirty="0">
              <a:solidFill>
                <a:srgbClr val="FFFF00"/>
              </a:solidFill>
              <a:latin typeface="Arial"/>
              <a:ea typeface="ＭＳ ゴシック"/>
            </a:endParaRPr>
          </a:p>
        </p:txBody>
      </p:sp>
    </p:spTree>
    <p:extLst>
      <p:ext uri="{BB962C8B-B14F-4D97-AF65-F5344CB8AC3E}">
        <p14:creationId xmlns:p14="http://schemas.microsoft.com/office/powerpoint/2010/main" val="40691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68730" y="1163638"/>
            <a:ext cx="6503670" cy="4962525"/>
          </a:xfrm>
        </p:spPr>
        <p:txBody>
          <a:bodyPr>
            <a:noAutofit/>
          </a:bodyPr>
          <a:lstStyle/>
          <a:p>
            <a:pPr marL="228600" lvl="0" indent="-228600">
              <a:buNone/>
            </a:pPr>
            <a:r>
              <a:rPr lang="en-US" altLang="ja-JP" sz="2400" dirty="0">
                <a:solidFill>
                  <a:srgbClr val="FFFF00"/>
                </a:solidFill>
                <a:latin typeface="Arial"/>
                <a:ea typeface="ＭＳ ゴシック"/>
              </a:rPr>
              <a:t>What are the Benefits to the Squadron Members of participation?</a:t>
            </a:r>
          </a:p>
          <a:p>
            <a:pPr marL="228600" lvl="0" indent="-228600">
              <a:buNone/>
            </a:pPr>
            <a:endParaRPr lang="en-US" altLang="ja-JP" sz="800" dirty="0">
              <a:solidFill>
                <a:srgbClr val="FFFF00"/>
              </a:solidFill>
              <a:latin typeface="Arial"/>
              <a:ea typeface="ＭＳ ゴシック"/>
            </a:endParaRPr>
          </a:p>
          <a:p>
            <a:r>
              <a:rPr lang="en-US" altLang="ja-JP" sz="2400" dirty="0">
                <a:solidFill>
                  <a:srgbClr val="FFFF00"/>
                </a:solidFill>
                <a:latin typeface="Arial"/>
                <a:ea typeface="ＭＳ ゴシック"/>
              </a:rPr>
              <a:t>The benefits of participation is self gratification, honoring your family members service, helping your post, squadron. And community become better. You are helping another while honoring yourself and your family</a:t>
            </a:r>
          </a:p>
        </p:txBody>
      </p:sp>
      <p:sp>
        <p:nvSpPr>
          <p:cNvPr id="10" name="Title 1">
            <a:extLst>
              <a:ext uri="{FF2B5EF4-FFF2-40B4-BE49-F238E27FC236}">
                <a16:creationId xmlns:a16="http://schemas.microsoft.com/office/drawing/2014/main" id="{F361F706-9CA7-0A4F-8726-62A55104DF7B}"/>
              </a:ext>
            </a:extLst>
          </p:cNvPr>
          <p:cNvSpPr>
            <a:spLocks noGrp="1"/>
          </p:cNvSpPr>
          <p:nvPr>
            <p:ph type="title"/>
          </p:nvPr>
        </p:nvSpPr>
        <p:spPr>
          <a:xfrm>
            <a:off x="0" y="7938"/>
            <a:ext cx="9144000" cy="1143000"/>
          </a:xfrm>
        </p:spPr>
        <p:txBody>
          <a:bodyPr>
            <a:noAutofit/>
          </a:bodyPr>
          <a:lstStyle/>
          <a:p>
            <a:r>
              <a:rPr lang="en-US" altLang="ja-JP" sz="3400" b="1" i="0" u="none" strike="noStrike" baseline="0" dirty="0">
                <a:solidFill>
                  <a:srgbClr val="FFFF00"/>
                </a:solidFill>
                <a:latin typeface="Arial"/>
                <a:ea typeface="ＭＳ ゴシック"/>
              </a:rPr>
              <a:t>2018- 2019 </a:t>
            </a:r>
            <a:r>
              <a:rPr lang="en-US" altLang="ja-JP" sz="3600" b="1" dirty="0">
                <a:solidFill>
                  <a:srgbClr val="FFFF00"/>
                </a:solidFill>
                <a:latin typeface="Arial"/>
                <a:ea typeface="ＭＳ ゴシック"/>
              </a:rPr>
              <a:t>Americanism Commission</a:t>
            </a:r>
            <a:endParaRPr lang="en-US" altLang="ja-JP" sz="3400" b="1" i="0" u="none" strike="noStrike" baseline="0" dirty="0">
              <a:solidFill>
                <a:srgbClr val="FFFF00"/>
              </a:solidFill>
              <a:latin typeface="Arial"/>
              <a:ea typeface="ＭＳ ゴシック"/>
            </a:endParaRPr>
          </a:p>
        </p:txBody>
      </p:sp>
    </p:spTree>
    <p:extLst>
      <p:ext uri="{BB962C8B-B14F-4D97-AF65-F5344CB8AC3E}">
        <p14:creationId xmlns:p14="http://schemas.microsoft.com/office/powerpoint/2010/main" val="345268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8"/>
            <a:ext cx="9144000" cy="1143000"/>
          </a:xfrm>
        </p:spPr>
        <p:txBody>
          <a:bodyPr>
            <a:noAutofit/>
          </a:bodyPr>
          <a:lstStyle/>
          <a:p>
            <a:r>
              <a:rPr lang="en-US" altLang="ja-JP" sz="3400" b="1" i="0" u="none" strike="noStrike" baseline="0" dirty="0">
                <a:solidFill>
                  <a:srgbClr val="FFFF00"/>
                </a:solidFill>
                <a:latin typeface="Arial"/>
                <a:ea typeface="ＭＳ ゴシック"/>
              </a:rPr>
              <a:t>2018- 2019 </a:t>
            </a:r>
            <a:r>
              <a:rPr lang="en-US" altLang="ja-JP" sz="3600" b="1" dirty="0">
                <a:solidFill>
                  <a:srgbClr val="FFFF00"/>
                </a:solidFill>
                <a:latin typeface="Arial"/>
                <a:ea typeface="ＭＳ ゴシック"/>
              </a:rPr>
              <a:t>Americanism Commission</a:t>
            </a:r>
            <a:endParaRPr lang="en-US" altLang="ja-JP" sz="3400" b="1" i="0" u="none" strike="noStrike" baseline="0" dirty="0">
              <a:solidFill>
                <a:srgbClr val="FFFF00"/>
              </a:solidFill>
              <a:latin typeface="Arial"/>
              <a:ea typeface="ＭＳ ゴシック"/>
            </a:endParaRPr>
          </a:p>
        </p:txBody>
      </p:sp>
      <p:sp>
        <p:nvSpPr>
          <p:cNvPr id="3" name="Text Placeholder 2"/>
          <p:cNvSpPr>
            <a:spLocks noGrp="1"/>
          </p:cNvSpPr>
          <p:nvPr>
            <p:ph type="body" idx="1"/>
          </p:nvPr>
        </p:nvSpPr>
        <p:spPr>
          <a:xfrm>
            <a:off x="457200" y="1600200"/>
            <a:ext cx="8458200" cy="4525963"/>
          </a:xfrm>
        </p:spPr>
        <p:txBody>
          <a:bodyPr>
            <a:normAutofit/>
          </a:bodyPr>
          <a:lstStyle/>
          <a:p>
            <a:pPr marL="0" lvl="0" indent="0">
              <a:buNone/>
            </a:pPr>
            <a:r>
              <a:rPr lang="en-US" altLang="ja-JP" sz="2400" dirty="0">
                <a:solidFill>
                  <a:srgbClr val="FFFF00"/>
                </a:solidFill>
                <a:latin typeface="Arial"/>
                <a:ea typeface="ＭＳ ゴシック"/>
              </a:rPr>
              <a:t>Gerald Hammerschmidt - </a:t>
            </a:r>
            <a:r>
              <a:rPr lang="en-US" altLang="ja-JP" sz="2400" dirty="0" err="1">
                <a:solidFill>
                  <a:srgbClr val="FFFF00"/>
                </a:solidFill>
                <a:latin typeface="Arial"/>
                <a:ea typeface="ＭＳ ゴシック"/>
              </a:rPr>
              <a:t>ghammer@eaglecom.net</a:t>
            </a:r>
            <a:endParaRPr lang="en-US" altLang="ja-JP" sz="2400" i="0" strike="noStrike" baseline="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Donald </a:t>
            </a:r>
            <a:r>
              <a:rPr lang="en-US" altLang="ja-JP" sz="2400" dirty="0" err="1">
                <a:solidFill>
                  <a:srgbClr val="FFFF00"/>
                </a:solidFill>
                <a:latin typeface="Arial"/>
                <a:ea typeface="ＭＳ ゴシック"/>
              </a:rPr>
              <a:t>Allisot</a:t>
            </a:r>
            <a:r>
              <a:rPr lang="en-US" altLang="ja-JP" sz="2400" dirty="0">
                <a:solidFill>
                  <a:srgbClr val="FFFF00"/>
                </a:solidFill>
                <a:latin typeface="Arial"/>
                <a:ea typeface="ＭＳ ゴシック"/>
              </a:rPr>
              <a:t>  - </a:t>
            </a:r>
            <a:r>
              <a:rPr lang="en-US" altLang="ja-JP" sz="2400" dirty="0">
                <a:solidFill>
                  <a:srgbClr val="FFFF00"/>
                </a:solidFill>
                <a:latin typeface="Arial"/>
                <a:ea typeface="ＭＳ ゴシック"/>
                <a:hlinkClick r:id="rId3">
                  <a:extLst>
                    <a:ext uri="{A12FA001-AC4F-418D-AE19-62706E023703}">
                      <ahyp:hlinkClr xmlns:ahyp="http://schemas.microsoft.com/office/drawing/2018/hyperlinkcolor" val="tx"/>
                    </a:ext>
                  </a:extLst>
                </a:hlinkClick>
              </a:rPr>
              <a:t>dallisot@comcast.net</a:t>
            </a: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Jim </a:t>
            </a:r>
            <a:r>
              <a:rPr lang="en-US" altLang="ja-JP" sz="2400" dirty="0" err="1">
                <a:solidFill>
                  <a:srgbClr val="FFFF00"/>
                </a:solidFill>
                <a:latin typeface="Arial"/>
                <a:ea typeface="ＭＳ ゴシック"/>
              </a:rPr>
              <a:t>Borgman</a:t>
            </a:r>
            <a:r>
              <a:rPr lang="en-US" altLang="ja-JP" sz="2400" dirty="0">
                <a:solidFill>
                  <a:srgbClr val="FFFF00"/>
                </a:solidFill>
                <a:latin typeface="Arial"/>
                <a:ea typeface="ＭＳ ゴシック"/>
              </a:rPr>
              <a:t> - </a:t>
            </a:r>
            <a:r>
              <a:rPr lang="en-US" altLang="ja-JP" sz="2400" u="sng" dirty="0" err="1">
                <a:solidFill>
                  <a:srgbClr val="FFFF00"/>
                </a:solidFill>
                <a:latin typeface="Arial"/>
                <a:ea typeface="ＭＳ ゴシック"/>
              </a:rPr>
              <a:t>jaborgman9@gmail.com</a:t>
            </a:r>
            <a:endParaRPr lang="en-US" altLang="ja-JP" sz="2400" u="sng"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Scott Merrill - </a:t>
            </a:r>
            <a:r>
              <a:rPr lang="en-US" altLang="ja-JP" sz="2400" dirty="0">
                <a:solidFill>
                  <a:srgbClr val="FFFF00"/>
                </a:solidFill>
                <a:latin typeface="Arial"/>
                <a:ea typeface="ＭＳ ゴシック"/>
                <a:hlinkClick r:id="rId4">
                  <a:extLst>
                    <a:ext uri="{A12FA001-AC4F-418D-AE19-62706E023703}">
                      <ahyp:hlinkClr xmlns:ahyp="http://schemas.microsoft.com/office/drawing/2018/hyperlinkcolor" val="tx"/>
                    </a:ext>
                  </a:extLst>
                </a:hlinkClick>
              </a:rPr>
              <a:t>merrillscott33@gmail.com</a:t>
            </a: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Ernest </a:t>
            </a:r>
            <a:r>
              <a:rPr lang="en-US" altLang="ja-JP" sz="2400" dirty="0" err="1">
                <a:solidFill>
                  <a:srgbClr val="FFFF00"/>
                </a:solidFill>
                <a:latin typeface="Arial"/>
                <a:ea typeface="ＭＳ ゴシック"/>
              </a:rPr>
              <a:t>Laberge</a:t>
            </a:r>
            <a:r>
              <a:rPr lang="en-US" altLang="ja-JP" sz="2400" dirty="0">
                <a:solidFill>
                  <a:srgbClr val="FFFF00"/>
                </a:solidFill>
                <a:latin typeface="Arial"/>
                <a:ea typeface="ＭＳ ゴシック"/>
              </a:rPr>
              <a:t> - </a:t>
            </a:r>
            <a:r>
              <a:rPr lang="en-US" altLang="ja-JP" sz="2400" dirty="0" err="1">
                <a:solidFill>
                  <a:srgbClr val="FFFF00"/>
                </a:solidFill>
                <a:latin typeface="Arial"/>
                <a:ea typeface="ＭＳ ゴシック"/>
              </a:rPr>
              <a:t>elaberge@octobercompany.com</a:t>
            </a: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Donald Hall, </a:t>
            </a:r>
            <a:r>
              <a:rPr lang="en-US" altLang="ja-JP" sz="2400" i="0" strike="noStrike" baseline="0" dirty="0">
                <a:solidFill>
                  <a:srgbClr val="FFFF00"/>
                </a:solidFill>
                <a:latin typeface="Arial"/>
                <a:ea typeface="ＭＳ ゴシック"/>
              </a:rPr>
              <a:t>Chairman</a:t>
            </a:r>
            <a:r>
              <a:rPr lang="en-US" altLang="ja-JP" sz="2400" dirty="0">
                <a:solidFill>
                  <a:srgbClr val="FFFF00"/>
                </a:solidFill>
                <a:latin typeface="Arial"/>
                <a:ea typeface="ＭＳ ゴシック"/>
              </a:rPr>
              <a:t> - </a:t>
            </a:r>
            <a:r>
              <a:rPr lang="en-US" altLang="ja-JP" sz="2400" u="sng" dirty="0" err="1">
                <a:solidFill>
                  <a:srgbClr val="FFFF00"/>
                </a:solidFill>
                <a:latin typeface="Arial"/>
                <a:ea typeface="ＭＳ ゴシック"/>
              </a:rPr>
              <a:t>dhall1967@Verizon.net</a:t>
            </a:r>
            <a:endParaRPr lang="en-US" altLang="ja-JP" sz="2400" u="sng" dirty="0">
              <a:solidFill>
                <a:srgbClr val="FFFF00"/>
              </a:solidFill>
              <a:latin typeface="Arial"/>
              <a:ea typeface="ＭＳ ゴシック"/>
            </a:endParaRPr>
          </a:p>
          <a:p>
            <a:pPr marL="0" lvl="0" indent="0">
              <a:buNone/>
            </a:pP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Conference Calls will be the first Thursday of each month at </a:t>
            </a:r>
            <a:r>
              <a:rPr lang="en-US" altLang="ja-JP" sz="2400" dirty="0" err="1">
                <a:solidFill>
                  <a:srgbClr val="FFFF00"/>
                </a:solidFill>
                <a:latin typeface="Arial"/>
                <a:ea typeface="ＭＳ ゴシック"/>
              </a:rPr>
              <a:t>7:00pm</a:t>
            </a:r>
            <a:r>
              <a:rPr lang="en-US" altLang="ja-JP" sz="2400" dirty="0">
                <a:solidFill>
                  <a:srgbClr val="FFFF00"/>
                </a:solidFill>
                <a:latin typeface="Arial"/>
                <a:ea typeface="ＭＳ ゴシック"/>
              </a:rPr>
              <a:t> EST and are open to all. Phone: 515-739-1232, Access Code: 451074</a:t>
            </a:r>
          </a:p>
          <a:p>
            <a:pPr marL="457200" lvl="0" indent="342900" rtl="0">
              <a:buNone/>
              <a:tabLst>
                <a:tab pos="7950200" algn="l"/>
              </a:tabLst>
            </a:pPr>
            <a:endParaRPr lang="en-US" altLang="ja-JP" sz="2400" i="1" strike="noStrike" baseline="0" dirty="0">
              <a:solidFill>
                <a:srgbClr val="FFFF00"/>
              </a:solidFill>
              <a:latin typeface="Cambria"/>
              <a:ea typeface="ＭＳ ゴシック"/>
              <a:cs typeface="Cambria"/>
            </a:endParaRPr>
          </a:p>
        </p:txBody>
      </p:sp>
    </p:spTree>
    <p:extLst>
      <p:ext uri="{BB962C8B-B14F-4D97-AF65-F5344CB8AC3E}">
        <p14:creationId xmlns:p14="http://schemas.microsoft.com/office/powerpoint/2010/main" val="5667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altLang="ja-JP" b="1" i="0" u="none" strike="noStrike" baseline="0">
                <a:solidFill>
                  <a:srgbClr val="FFFF00"/>
                </a:solidFill>
                <a:latin typeface="Arial"/>
                <a:ea typeface="ＭＳ ゴシック"/>
              </a:rPr>
              <a:t>Children and Youth Committee</a:t>
            </a:r>
          </a:p>
        </p:txBody>
      </p:sp>
      <p:sp>
        <p:nvSpPr>
          <p:cNvPr id="3" name="Text Placeholder 2"/>
          <p:cNvSpPr>
            <a:spLocks noGrp="1"/>
          </p:cNvSpPr>
          <p:nvPr>
            <p:ph type="body" idx="1"/>
          </p:nvPr>
        </p:nvSpPr>
        <p:spPr>
          <a:xfrm>
            <a:off x="901700" y="2336801"/>
            <a:ext cx="7277100" cy="3098800"/>
          </a:xfrm>
        </p:spPr>
        <p:txBody>
          <a:bodyPr>
            <a:normAutofit/>
          </a:bodyPr>
          <a:lstStyle/>
          <a:p>
            <a:pPr marL="0" lvl="0" indent="0" rtl="0">
              <a:buNone/>
            </a:pPr>
            <a:r>
              <a:rPr lang="mr-IN" altLang="ja-JP" sz="2800" i="0" u="none" strike="noStrike" baseline="0">
                <a:solidFill>
                  <a:srgbClr val="FFFF00"/>
                </a:solidFill>
                <a:latin typeface="Arial"/>
                <a:ea typeface="ＭＳ ゴシック"/>
              </a:rPr>
              <a:t>“</a:t>
            </a:r>
            <a:r>
              <a:rPr lang="en-US" altLang="ja-JP" sz="2800" i="0" u="none" strike="noStrike" baseline="0">
                <a:solidFill>
                  <a:srgbClr val="FFFF00"/>
                </a:solidFill>
                <a:latin typeface="Arial"/>
                <a:ea typeface="ＭＳ ゴシック"/>
              </a:rPr>
              <a:t>The mission of the Sons of The American Legion Committee on Children &amp; Youth is to formulate, recommend and implement plans, programs, and activities of Sons of The American Legion. </a:t>
            </a:r>
            <a:endParaRPr lang="en-US" altLang="ja-JP" sz="2800" i="0" u="none" strike="noStrike" baseline="0">
              <a:solidFill>
                <a:srgbClr val="FFFF00"/>
              </a:solidFill>
              <a:latin typeface="Times New Roman"/>
              <a:ea typeface="ＭＳ ゴシック"/>
            </a:endParaRPr>
          </a:p>
        </p:txBody>
      </p:sp>
      <p:sp>
        <p:nvSpPr>
          <p:cNvPr id="4" name="TextBox 3">
            <a:extLst>
              <a:ext uri="{FF2B5EF4-FFF2-40B4-BE49-F238E27FC236}">
                <a16:creationId xmlns:a16="http://schemas.microsoft.com/office/drawing/2014/main" id="{6D0C3A64-86E4-40A4-88E5-525DCE7F3090}"/>
              </a:ext>
            </a:extLst>
          </p:cNvPr>
          <p:cNvSpPr txBox="1"/>
          <p:nvPr/>
        </p:nvSpPr>
        <p:spPr>
          <a:xfrm>
            <a:off x="457200" y="1417638"/>
            <a:ext cx="4857750" cy="461665"/>
          </a:xfrm>
          <a:prstGeom prst="rect">
            <a:avLst/>
          </a:prstGeom>
          <a:noFill/>
        </p:spPr>
        <p:txBody>
          <a:bodyPr wrap="square" rtlCol="0">
            <a:spAutoFit/>
          </a:bodyPr>
          <a:lstStyle/>
          <a:p>
            <a:r>
              <a:rPr lang="en-US" sz="2400" b="1">
                <a:solidFill>
                  <a:srgbClr val="FFFF00"/>
                </a:solidFill>
                <a:latin typeface="Arial"/>
                <a:ea typeface="ＭＳ ゴシック"/>
                <a:cs typeface="+mj-cs"/>
              </a:rPr>
              <a:t>Joseph A. </a:t>
            </a:r>
            <a:r>
              <a:rPr lang="en-US" sz="2400" b="1" err="1">
                <a:solidFill>
                  <a:srgbClr val="FFFF00"/>
                </a:solidFill>
                <a:latin typeface="Arial"/>
                <a:ea typeface="ＭＳ ゴシック"/>
                <a:cs typeface="+mj-cs"/>
              </a:rPr>
              <a:t>Korba</a:t>
            </a:r>
            <a:r>
              <a:rPr lang="en-US" sz="2400" b="1">
                <a:solidFill>
                  <a:srgbClr val="FFFF00"/>
                </a:solidFill>
                <a:latin typeface="Arial"/>
                <a:ea typeface="ＭＳ ゴシック"/>
                <a:cs typeface="+mj-cs"/>
              </a:rPr>
              <a:t> Chairman</a:t>
            </a:r>
          </a:p>
        </p:txBody>
      </p:sp>
    </p:spTree>
    <p:extLst>
      <p:ext uri="{BB962C8B-B14F-4D97-AF65-F5344CB8AC3E}">
        <p14:creationId xmlns:p14="http://schemas.microsoft.com/office/powerpoint/2010/main" val="109644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1143000"/>
          </a:xfrm>
        </p:spPr>
        <p:txBody>
          <a:bodyPr>
            <a:normAutofit fontScale="90000"/>
          </a:bodyPr>
          <a:lstStyle/>
          <a:p>
            <a:pPr rtl="0"/>
            <a:r>
              <a:rPr lang="en-US" altLang="ja-JP" b="1" i="0" u="none" strike="noStrike" baseline="0">
                <a:solidFill>
                  <a:srgbClr val="FFFF00"/>
                </a:solidFill>
                <a:latin typeface="Arial"/>
                <a:ea typeface="ＭＳ ゴシック"/>
              </a:rPr>
              <a:t>Children and Youth Committee</a:t>
            </a:r>
          </a:p>
        </p:txBody>
      </p:sp>
      <p:sp>
        <p:nvSpPr>
          <p:cNvPr id="3" name="Text Placeholder 2"/>
          <p:cNvSpPr>
            <a:spLocks noGrp="1"/>
          </p:cNvSpPr>
          <p:nvPr>
            <p:ph type="body" idx="1"/>
          </p:nvPr>
        </p:nvSpPr>
        <p:spPr>
          <a:xfrm>
            <a:off x="457200" y="1295400"/>
            <a:ext cx="8229600" cy="5346700"/>
          </a:xfrm>
        </p:spPr>
        <p:txBody>
          <a:bodyPr>
            <a:noAutofit/>
          </a:bodyPr>
          <a:lstStyle/>
          <a:p>
            <a:pPr marL="228600" lvl="0" indent="-228600">
              <a:buNone/>
            </a:pPr>
            <a:r>
              <a:rPr lang="en-US" altLang="ja-JP" sz="2200">
                <a:solidFill>
                  <a:srgbClr val="FFFF00"/>
                </a:solidFill>
                <a:latin typeface="Arial"/>
                <a:ea typeface="ＭＳ ゴシック"/>
              </a:rPr>
              <a:t>Programs and Areas of responsibility</a:t>
            </a:r>
          </a:p>
          <a:p>
            <a:r>
              <a:rPr lang="en-US" altLang="ja-JP" sz="2200">
                <a:solidFill>
                  <a:srgbClr val="FFFF00"/>
                </a:solidFill>
                <a:latin typeface="Arial"/>
                <a:ea typeface="ＭＳ ゴシック"/>
              </a:rPr>
              <a:t>Child Welfare Foundation, American Legion Endowment Fund, Temporary Financial Assistance, Say no to Drugs, COTA (Children's Organ Transplant Association), Special Olympics, Ronald McDonald House are just a sample of the programs supported by the American Legion and the Sons of The American Legion. </a:t>
            </a:r>
          </a:p>
          <a:p>
            <a:pPr marL="0" indent="0">
              <a:buNone/>
            </a:pPr>
            <a:r>
              <a:rPr lang="en-US" altLang="ja-JP" sz="2200" i="0" u="none" strike="noStrike" baseline="0">
                <a:solidFill>
                  <a:srgbClr val="FFFF00"/>
                </a:solidFill>
                <a:latin typeface="Arial"/>
                <a:ea typeface="ＭＳ ゴシック"/>
              </a:rPr>
              <a:t>Who </a:t>
            </a:r>
            <a:r>
              <a:rPr lang="en-US" altLang="ja-JP" sz="2200">
                <a:solidFill>
                  <a:srgbClr val="FFFF00"/>
                </a:solidFill>
                <a:latin typeface="Arial"/>
                <a:ea typeface="ＭＳ ゴシック"/>
              </a:rPr>
              <a:t>does the C&amp;Y Committee report to?</a:t>
            </a:r>
          </a:p>
          <a:p>
            <a:r>
              <a:rPr lang="en-US" altLang="ja-JP" sz="2200">
                <a:solidFill>
                  <a:srgbClr val="FFFF00"/>
                </a:solidFill>
                <a:latin typeface="Times New Roman"/>
                <a:ea typeface="ＭＳ ゴシック"/>
              </a:rPr>
              <a:t>The Children and Youth Committee reports directly to the Americanism Commission of the National Sons of The American Legion.</a:t>
            </a:r>
            <a:endParaRPr lang="mr-IN" altLang="ja-JP" sz="2200" i="0" u="none" strike="noStrike" baseline="0">
              <a:solidFill>
                <a:srgbClr val="FFFF00"/>
              </a:solidFill>
              <a:latin typeface="Times New Roman"/>
              <a:ea typeface="ＭＳ ゴシック"/>
            </a:endParaRPr>
          </a:p>
        </p:txBody>
      </p:sp>
    </p:spTree>
    <p:extLst>
      <p:ext uri="{BB962C8B-B14F-4D97-AF65-F5344CB8AC3E}">
        <p14:creationId xmlns:p14="http://schemas.microsoft.com/office/powerpoint/2010/main" val="77973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1143000"/>
          </a:xfrm>
        </p:spPr>
        <p:txBody>
          <a:bodyPr>
            <a:normAutofit fontScale="90000"/>
          </a:bodyPr>
          <a:lstStyle/>
          <a:p>
            <a:pPr rtl="0"/>
            <a:r>
              <a:rPr lang="en-US" altLang="ja-JP" b="1" i="0" u="none" strike="noStrike" baseline="0">
                <a:solidFill>
                  <a:srgbClr val="FFFF00"/>
                </a:solidFill>
                <a:latin typeface="Arial"/>
                <a:ea typeface="ＭＳ ゴシック"/>
              </a:rPr>
              <a:t>Children and Youth Committee</a:t>
            </a:r>
          </a:p>
        </p:txBody>
      </p:sp>
      <p:sp>
        <p:nvSpPr>
          <p:cNvPr id="3" name="Text Placeholder 2"/>
          <p:cNvSpPr>
            <a:spLocks noGrp="1"/>
          </p:cNvSpPr>
          <p:nvPr>
            <p:ph type="body" idx="1"/>
          </p:nvPr>
        </p:nvSpPr>
        <p:spPr>
          <a:xfrm>
            <a:off x="811530" y="1600200"/>
            <a:ext cx="7258050" cy="4525963"/>
          </a:xfrm>
        </p:spPr>
        <p:txBody>
          <a:bodyPr>
            <a:normAutofit/>
          </a:bodyPr>
          <a:lstStyle/>
          <a:p>
            <a:pPr marL="0" indent="0">
              <a:buNone/>
            </a:pPr>
            <a:r>
              <a:rPr lang="en-US" altLang="ja-JP" sz="2400" dirty="0">
                <a:solidFill>
                  <a:srgbClr val="FFFF00"/>
                </a:solidFill>
                <a:latin typeface="Arial"/>
                <a:ea typeface="ＭＳ ゴシック"/>
              </a:rPr>
              <a:t>Goals</a:t>
            </a:r>
          </a:p>
          <a:p>
            <a:r>
              <a:rPr lang="en-US" altLang="ja-JP" sz="2400" dirty="0">
                <a:solidFill>
                  <a:srgbClr val="FFFF00"/>
                </a:solidFill>
                <a:latin typeface="Arial"/>
                <a:ea typeface="ＭＳ ゴシック"/>
              </a:rPr>
              <a:t>Promote all the Children &amp; Youth programs of the American Legion.  Goal of $1 per member for CWF and 50¢ per member for TFA.</a:t>
            </a:r>
          </a:p>
          <a:p>
            <a:endParaRPr lang="en-US" altLang="ja-JP" sz="800" dirty="0">
              <a:solidFill>
                <a:srgbClr val="FFFF00"/>
              </a:solidFill>
              <a:latin typeface="Arial"/>
              <a:ea typeface="ＭＳ ゴシック"/>
            </a:endParaRPr>
          </a:p>
          <a:p>
            <a:pPr marL="0" indent="0">
              <a:buNone/>
            </a:pPr>
            <a:r>
              <a:rPr lang="en-US" altLang="ja-JP" sz="2400" dirty="0">
                <a:solidFill>
                  <a:srgbClr val="FFFF00"/>
                </a:solidFill>
                <a:latin typeface="Arial"/>
                <a:ea typeface="ＭＳ ゴシック"/>
              </a:rPr>
              <a:t>How we can achieve our Goals</a:t>
            </a:r>
          </a:p>
          <a:p>
            <a:r>
              <a:rPr lang="en-US" altLang="ja-JP" sz="2400" dirty="0">
                <a:solidFill>
                  <a:srgbClr val="FFFF00"/>
                </a:solidFill>
                <a:latin typeface="Arial"/>
                <a:ea typeface="ＭＳ ゴシック"/>
              </a:rPr>
              <a:t>To achieve Mission and Goals success, we need to get information and goals out to all Detachment Representatives </a:t>
            </a:r>
            <a:r>
              <a:rPr lang="en-US" altLang="ja-JP" sz="2400" i="1" dirty="0">
                <a:solidFill>
                  <a:srgbClr val="FFFF00"/>
                </a:solidFill>
                <a:latin typeface="Arial"/>
                <a:ea typeface="ＭＳ ゴシック"/>
              </a:rPr>
              <a:t>(NEC's, Commanders and Adjutants), who then in-turn must get the information out to all our blue cap members (Squadrons).</a:t>
            </a:r>
          </a:p>
          <a:p>
            <a:endParaRPr lang="en-US" altLang="ja-JP" sz="2400" i="0" u="none" strike="noStrike" baseline="0" dirty="0">
              <a:solidFill>
                <a:srgbClr val="FFFF00"/>
              </a:solidFill>
              <a:latin typeface="Arial"/>
              <a:ea typeface="ＭＳ ゴシック"/>
            </a:endParaRPr>
          </a:p>
        </p:txBody>
      </p:sp>
    </p:spTree>
    <p:extLst>
      <p:ext uri="{BB962C8B-B14F-4D97-AF65-F5344CB8AC3E}">
        <p14:creationId xmlns:p14="http://schemas.microsoft.com/office/powerpoint/2010/main" val="258884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dirty="0">
                <a:solidFill>
                  <a:srgbClr val="FFFF00"/>
                </a:solidFill>
                <a:latin typeface="Arial"/>
                <a:ea typeface="ＭＳ ゴシック"/>
              </a:rPr>
              <a:t>National Organization</a:t>
            </a:r>
          </a:p>
        </p:txBody>
      </p:sp>
      <p:sp>
        <p:nvSpPr>
          <p:cNvPr id="3" name="Text Placeholder 2"/>
          <p:cNvSpPr>
            <a:spLocks noGrp="1"/>
          </p:cNvSpPr>
          <p:nvPr>
            <p:ph type="body" idx="1"/>
          </p:nvPr>
        </p:nvSpPr>
        <p:spPr/>
        <p:txBody>
          <a:bodyPr>
            <a:normAutofit lnSpcReduction="10000"/>
          </a:bodyPr>
          <a:lstStyle/>
          <a:p>
            <a:pPr lvl="0" rtl="0"/>
            <a:r>
              <a:rPr lang="en-US" altLang="ja-JP" b="1" i="1" u="none" strike="noStrike" baseline="0" dirty="0">
                <a:solidFill>
                  <a:srgbClr val="FFFF00"/>
                </a:solidFill>
                <a:latin typeface="Arial"/>
                <a:ea typeface="ＭＳ ゴシック"/>
              </a:rPr>
              <a:t>National Operations</a:t>
            </a:r>
          </a:p>
          <a:p>
            <a:pPr lvl="0" rtl="0"/>
            <a:r>
              <a:rPr lang="en-US" altLang="ja-JP" b="1" i="0" u="none" strike="noStrike" baseline="0" dirty="0">
                <a:solidFill>
                  <a:schemeClr val="accent2">
                    <a:lumMod val="20000"/>
                    <a:lumOff val="80000"/>
                  </a:schemeClr>
                </a:solidFill>
                <a:latin typeface="Arial"/>
                <a:ea typeface="ＭＳ ゴシック"/>
              </a:rPr>
              <a:t>National Structure</a:t>
            </a:r>
          </a:p>
          <a:p>
            <a:pPr lvl="0" rtl="0"/>
            <a:r>
              <a:rPr lang="en-US" altLang="ja-JP" b="1" i="0" u="none" strike="noStrike" baseline="0" dirty="0">
                <a:solidFill>
                  <a:schemeClr val="accent2">
                    <a:lumMod val="20000"/>
                    <a:lumOff val="80000"/>
                  </a:schemeClr>
                </a:solidFill>
                <a:latin typeface="Arial"/>
                <a:ea typeface="ＭＳ ゴシック"/>
              </a:rPr>
              <a:t>The National Team</a:t>
            </a:r>
          </a:p>
          <a:p>
            <a:pPr lvl="0" rtl="0"/>
            <a:r>
              <a:rPr lang="en-US" altLang="ja-JP" b="1" i="0" u="none" strike="noStrike" baseline="0" dirty="0">
                <a:solidFill>
                  <a:schemeClr val="accent2">
                    <a:lumMod val="20000"/>
                    <a:lumOff val="80000"/>
                  </a:schemeClr>
                </a:solidFill>
                <a:latin typeface="Arial"/>
                <a:ea typeface="ＭＳ ゴシック"/>
              </a:rPr>
              <a:t>Commissions &amp; Committees</a:t>
            </a:r>
          </a:p>
          <a:p>
            <a:pPr lvl="0" rtl="0"/>
            <a:r>
              <a:rPr lang="en-US" altLang="ja-JP" b="1" i="0" u="none" strike="noStrike" baseline="0" dirty="0">
                <a:solidFill>
                  <a:schemeClr val="accent2">
                    <a:lumMod val="20000"/>
                    <a:lumOff val="80000"/>
                  </a:schemeClr>
                </a:solidFill>
                <a:latin typeface="Arial"/>
                <a:ea typeface="ＭＳ ゴシック"/>
              </a:rPr>
              <a:t>The National Executive Committee</a:t>
            </a:r>
          </a:p>
          <a:p>
            <a:pPr lvl="0" rtl="0"/>
            <a:r>
              <a:rPr lang="en-US" altLang="ja-JP" b="1" i="0" u="none" strike="noStrike" baseline="0" dirty="0">
                <a:solidFill>
                  <a:schemeClr val="accent2">
                    <a:lumMod val="20000"/>
                    <a:lumOff val="80000"/>
                  </a:schemeClr>
                </a:solidFill>
                <a:latin typeface="Arial"/>
                <a:ea typeface="ＭＳ ゴシック"/>
              </a:rPr>
              <a:t>The Role of the National Executive Committeeman</a:t>
            </a:r>
          </a:p>
          <a:p>
            <a:pPr lvl="0" rtl="0"/>
            <a:r>
              <a:rPr lang="en-US" altLang="ja-JP" b="1" i="0" u="none" strike="noStrike" baseline="0" dirty="0">
                <a:solidFill>
                  <a:schemeClr val="accent2">
                    <a:lumMod val="20000"/>
                    <a:lumOff val="80000"/>
                  </a:schemeClr>
                </a:solidFill>
                <a:latin typeface="Arial"/>
                <a:ea typeface="ＭＳ ゴシック"/>
              </a:rPr>
              <a:t>The National Convention</a:t>
            </a:r>
          </a:p>
        </p:txBody>
      </p:sp>
    </p:spTree>
    <p:extLst>
      <p:ext uri="{BB962C8B-B14F-4D97-AF65-F5344CB8AC3E}">
        <p14:creationId xmlns:p14="http://schemas.microsoft.com/office/powerpoint/2010/main" val="336185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normAutofit fontScale="90000"/>
          </a:bodyPr>
          <a:lstStyle/>
          <a:p>
            <a:pPr rtl="0"/>
            <a:r>
              <a:rPr lang="en-US" altLang="ja-JP" b="1" i="0" u="none" strike="noStrike" baseline="0">
                <a:solidFill>
                  <a:srgbClr val="FFFF00"/>
                </a:solidFill>
                <a:latin typeface="Arial"/>
                <a:ea typeface="ＭＳ ゴシック"/>
              </a:rPr>
              <a:t>Children and Youth Committee</a:t>
            </a:r>
          </a:p>
        </p:txBody>
      </p:sp>
      <p:sp>
        <p:nvSpPr>
          <p:cNvPr id="3" name="Text Placeholder 2"/>
          <p:cNvSpPr>
            <a:spLocks noGrp="1"/>
          </p:cNvSpPr>
          <p:nvPr>
            <p:ph type="body" idx="1"/>
          </p:nvPr>
        </p:nvSpPr>
        <p:spPr/>
        <p:txBody>
          <a:bodyPr>
            <a:normAutofit/>
          </a:bodyPr>
          <a:lstStyle/>
          <a:p>
            <a:pPr marL="228600" lvl="0" indent="-228600" rtl="0">
              <a:buNone/>
            </a:pPr>
            <a:r>
              <a:rPr lang="en-US" altLang="ja-JP" sz="2400" i="0" u="none" strike="noStrike" baseline="0" dirty="0">
                <a:solidFill>
                  <a:srgbClr val="FFFF00"/>
                </a:solidFill>
                <a:latin typeface="Arial"/>
                <a:ea typeface="ＭＳ ゴシック"/>
              </a:rPr>
              <a:t>Program Deadlines, and other events</a:t>
            </a:r>
          </a:p>
          <a:p>
            <a:pPr marL="228600" lvl="0" indent="-228600" rtl="0">
              <a:buNone/>
            </a:pPr>
            <a:endParaRPr lang="en-US" altLang="ja-JP" sz="800" i="0" u="none" strike="noStrike" baseline="0" dirty="0">
              <a:solidFill>
                <a:srgbClr val="FFFF00"/>
              </a:solidFill>
              <a:latin typeface="Arial"/>
              <a:ea typeface="ＭＳ ゴシック"/>
            </a:endParaRPr>
          </a:p>
          <a:p>
            <a:r>
              <a:rPr lang="en-US" altLang="ja-JP" sz="2400" dirty="0">
                <a:solidFill>
                  <a:srgbClr val="FFFF00"/>
                </a:solidFill>
                <a:latin typeface="Arial"/>
                <a:ea typeface="ＭＳ ゴシック"/>
              </a:rPr>
              <a:t>April is Children and Youth month.  While our programs should be promoted everyday, something special should be planned in April to support one of our many Children &amp; Youth charities. </a:t>
            </a:r>
          </a:p>
          <a:p>
            <a:r>
              <a:rPr lang="en-US" altLang="ja-JP" sz="2400" dirty="0">
                <a:solidFill>
                  <a:srgbClr val="FFFF00"/>
                </a:solidFill>
                <a:latin typeface="Arial"/>
                <a:ea typeface="ＭＳ ゴシック"/>
              </a:rPr>
              <a:t>Visit </a:t>
            </a:r>
            <a:r>
              <a:rPr lang="en-US" altLang="ja-JP" sz="2400" dirty="0" err="1">
                <a:solidFill>
                  <a:srgbClr val="FFFF00"/>
                </a:solidFill>
                <a:latin typeface="Arial"/>
                <a:ea typeface="ＭＳ ゴシック"/>
              </a:rPr>
              <a:t>www.legion.org</a:t>
            </a:r>
            <a:r>
              <a:rPr lang="en-US" altLang="ja-JP" sz="2400" dirty="0">
                <a:solidFill>
                  <a:srgbClr val="FFFF00"/>
                </a:solidFill>
                <a:latin typeface="Arial"/>
                <a:ea typeface="ＭＳ ゴシック"/>
              </a:rPr>
              <a:t> for more information about all the Children &amp; Youth programs supported by the American Legion. </a:t>
            </a:r>
          </a:p>
          <a:p>
            <a:endParaRPr lang="en-US" altLang="ja-JP" sz="2400" dirty="0">
              <a:solidFill>
                <a:srgbClr val="FFFF00"/>
              </a:solidFill>
              <a:latin typeface="Arial"/>
              <a:ea typeface="ＭＳ ゴシック"/>
            </a:endParaRPr>
          </a:p>
        </p:txBody>
      </p:sp>
    </p:spTree>
    <p:extLst>
      <p:ext uri="{BB962C8B-B14F-4D97-AF65-F5344CB8AC3E}">
        <p14:creationId xmlns:p14="http://schemas.microsoft.com/office/powerpoint/2010/main" val="200014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normAutofit fontScale="90000"/>
          </a:bodyPr>
          <a:lstStyle/>
          <a:p>
            <a:pPr rtl="0"/>
            <a:r>
              <a:rPr lang="en-US" altLang="ja-JP" b="1" i="0" u="none" strike="noStrike" baseline="0">
                <a:solidFill>
                  <a:srgbClr val="FFFF00"/>
                </a:solidFill>
                <a:latin typeface="Arial"/>
                <a:ea typeface="ＭＳ ゴシック"/>
              </a:rPr>
              <a:t>Children and Youth Committee</a:t>
            </a:r>
          </a:p>
        </p:txBody>
      </p:sp>
      <p:sp>
        <p:nvSpPr>
          <p:cNvPr id="3" name="Text Placeholder 2"/>
          <p:cNvSpPr>
            <a:spLocks noGrp="1"/>
          </p:cNvSpPr>
          <p:nvPr>
            <p:ph type="body" idx="1"/>
          </p:nvPr>
        </p:nvSpPr>
        <p:spPr>
          <a:xfrm>
            <a:off x="868680" y="1426528"/>
            <a:ext cx="7326630" cy="4962525"/>
          </a:xfrm>
        </p:spPr>
        <p:txBody>
          <a:bodyPr>
            <a:noAutofit/>
          </a:bodyPr>
          <a:lstStyle/>
          <a:p>
            <a:pPr marL="228600" lvl="0" indent="-228600">
              <a:buNone/>
            </a:pPr>
            <a:r>
              <a:rPr lang="en-US" altLang="ja-JP" sz="2400" dirty="0">
                <a:solidFill>
                  <a:srgbClr val="FFFF00"/>
                </a:solidFill>
                <a:latin typeface="Arial"/>
                <a:ea typeface="ＭＳ ゴシック"/>
              </a:rPr>
              <a:t>Why is the Mission and Goals listed above important to the SAL members </a:t>
            </a:r>
          </a:p>
          <a:p>
            <a:pPr marL="228600" lvl="0" indent="-228600">
              <a:buNone/>
            </a:pPr>
            <a:endParaRPr lang="en-US" altLang="ja-JP" sz="800" dirty="0">
              <a:solidFill>
                <a:srgbClr val="FFFF00"/>
              </a:solidFill>
              <a:latin typeface="Arial"/>
              <a:ea typeface="ＭＳ ゴシック"/>
            </a:endParaRPr>
          </a:p>
          <a:p>
            <a:r>
              <a:rPr lang="en-US" altLang="ja-JP" sz="2400" dirty="0">
                <a:solidFill>
                  <a:srgbClr val="FFFF00"/>
                </a:solidFill>
                <a:latin typeface="Arial"/>
                <a:ea typeface="ＭＳ ゴシック"/>
              </a:rPr>
              <a:t>Our Mission and Goals are important to all members at the Squadron and Detachment levels.  Our Children and Youth are not only the future of our nation, but Squadron and Detachments.  As children participate in our programs the learn about the American Legion and The Sons of The American Legion and become potential members and our organizations future. </a:t>
            </a:r>
            <a:endParaRPr lang="en-US" altLang="ja-JP" sz="2400" i="0" u="none" strike="noStrike" baseline="0" dirty="0">
              <a:solidFill>
                <a:srgbClr val="FFFF00"/>
              </a:solidFill>
              <a:latin typeface="Arial"/>
              <a:ea typeface="ＭＳ ゴシック"/>
            </a:endParaRPr>
          </a:p>
        </p:txBody>
      </p:sp>
    </p:spTree>
    <p:extLst>
      <p:ext uri="{BB962C8B-B14F-4D97-AF65-F5344CB8AC3E}">
        <p14:creationId xmlns:p14="http://schemas.microsoft.com/office/powerpoint/2010/main" val="312151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normAutofit fontScale="90000"/>
          </a:bodyPr>
          <a:lstStyle/>
          <a:p>
            <a:pPr rtl="0"/>
            <a:r>
              <a:rPr lang="en-US" altLang="ja-JP" b="1" i="0" u="none" strike="noStrike" baseline="0">
                <a:solidFill>
                  <a:srgbClr val="FFFF00"/>
                </a:solidFill>
                <a:latin typeface="Arial"/>
                <a:ea typeface="ＭＳ ゴシック"/>
              </a:rPr>
              <a:t>Children and Youth Committee</a:t>
            </a:r>
          </a:p>
        </p:txBody>
      </p:sp>
      <p:sp>
        <p:nvSpPr>
          <p:cNvPr id="3" name="Text Placeholder 2"/>
          <p:cNvSpPr>
            <a:spLocks noGrp="1"/>
          </p:cNvSpPr>
          <p:nvPr>
            <p:ph type="body" idx="1"/>
          </p:nvPr>
        </p:nvSpPr>
        <p:spPr>
          <a:xfrm>
            <a:off x="902970" y="1426528"/>
            <a:ext cx="7280910" cy="4962525"/>
          </a:xfrm>
        </p:spPr>
        <p:txBody>
          <a:bodyPr>
            <a:noAutofit/>
          </a:bodyPr>
          <a:lstStyle/>
          <a:p>
            <a:pPr marL="228600" lvl="0" indent="-228600">
              <a:buNone/>
            </a:pPr>
            <a:r>
              <a:rPr lang="en-US" altLang="ja-JP" sz="2400" dirty="0">
                <a:solidFill>
                  <a:srgbClr val="FFFF00"/>
                </a:solidFill>
                <a:latin typeface="Arial"/>
                <a:ea typeface="ＭＳ ゴシック"/>
              </a:rPr>
              <a:t>What are the Benefits to the Squadron Members of participation?</a:t>
            </a:r>
          </a:p>
          <a:p>
            <a:pPr marL="228600" lvl="0" indent="-228600">
              <a:buNone/>
            </a:pPr>
            <a:endParaRPr lang="en-US" altLang="ja-JP" sz="800" dirty="0">
              <a:solidFill>
                <a:srgbClr val="FFFF00"/>
              </a:solidFill>
              <a:latin typeface="Arial"/>
              <a:ea typeface="ＭＳ ゴシック"/>
            </a:endParaRPr>
          </a:p>
          <a:p>
            <a:r>
              <a:rPr lang="en-US" altLang="ja-JP" sz="2400" dirty="0">
                <a:solidFill>
                  <a:srgbClr val="FFFF00"/>
                </a:solidFill>
                <a:latin typeface="Arial"/>
                <a:ea typeface="ＭＳ ゴシック"/>
              </a:rPr>
              <a:t>Special Recognition is given to those squadrons that excel in both donations and hours donated.  The real benefit to the Squadron Members is not only will these programs help all children of veterans, they will also help children in your community.  So, the Squadron will actually give back to the community in which they live. </a:t>
            </a:r>
          </a:p>
        </p:txBody>
      </p:sp>
    </p:spTree>
    <p:extLst>
      <p:ext uri="{BB962C8B-B14F-4D97-AF65-F5344CB8AC3E}">
        <p14:creationId xmlns:p14="http://schemas.microsoft.com/office/powerpoint/2010/main" val="273812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8"/>
            <a:ext cx="9144000" cy="1143000"/>
          </a:xfrm>
        </p:spPr>
        <p:txBody>
          <a:bodyPr>
            <a:noAutofit/>
          </a:bodyPr>
          <a:lstStyle/>
          <a:p>
            <a:pPr rtl="0"/>
            <a:r>
              <a:rPr lang="en-US" altLang="ja-JP" sz="3400" b="1" i="0" u="none" strike="noStrike" baseline="0">
                <a:solidFill>
                  <a:srgbClr val="FFFF00"/>
                </a:solidFill>
                <a:latin typeface="Arial"/>
                <a:ea typeface="ＭＳ ゴシック"/>
              </a:rPr>
              <a:t>2018- 2019 Children and Youth Committee</a:t>
            </a:r>
          </a:p>
        </p:txBody>
      </p:sp>
      <p:sp>
        <p:nvSpPr>
          <p:cNvPr id="3" name="Text Placeholder 2"/>
          <p:cNvSpPr>
            <a:spLocks noGrp="1"/>
          </p:cNvSpPr>
          <p:nvPr>
            <p:ph type="body" idx="1"/>
          </p:nvPr>
        </p:nvSpPr>
        <p:spPr>
          <a:xfrm>
            <a:off x="720090" y="1600200"/>
            <a:ext cx="8458200" cy="4525963"/>
          </a:xfrm>
        </p:spPr>
        <p:txBody>
          <a:bodyPr>
            <a:normAutofit/>
          </a:bodyPr>
          <a:lstStyle/>
          <a:p>
            <a:pPr marL="0" lvl="0" indent="0">
              <a:buNone/>
            </a:pPr>
            <a:r>
              <a:rPr lang="en-US" altLang="ja-JP" sz="2400" i="0" strike="noStrike" baseline="0" dirty="0">
                <a:solidFill>
                  <a:srgbClr val="FFFF00"/>
                </a:solidFill>
                <a:latin typeface="Arial"/>
                <a:ea typeface="ＭＳ ゴシック"/>
              </a:rPr>
              <a:t>John Mejia</a:t>
            </a:r>
            <a:r>
              <a:rPr lang="en-US" altLang="ja-JP" sz="2400" dirty="0">
                <a:solidFill>
                  <a:srgbClr val="FFFF00"/>
                </a:solidFill>
                <a:latin typeface="Arial"/>
                <a:ea typeface="ＭＳ ゴシック"/>
              </a:rPr>
              <a:t> - </a:t>
            </a:r>
            <a:r>
              <a:rPr lang="en-US" altLang="ja-JP" sz="2400" i="0" strike="noStrike" baseline="0" dirty="0">
                <a:solidFill>
                  <a:srgbClr val="FFFF00"/>
                </a:solidFill>
                <a:latin typeface="Arial"/>
                <a:ea typeface="ＭＳ ゴシック"/>
                <a:hlinkClick r:id="rId3">
                  <a:extLst>
                    <a:ext uri="{A12FA001-AC4F-418D-AE19-62706E023703}">
                      <ahyp:hlinkClr xmlns:ahyp="http://schemas.microsoft.com/office/drawing/2018/hyperlinkcolor" val="tx"/>
                    </a:ext>
                  </a:extLst>
                </a:hlinkClick>
              </a:rPr>
              <a:t>rinatso.mejia@yahoo.com</a:t>
            </a:r>
            <a:r>
              <a:rPr lang="en-US" altLang="ja-JP" sz="2400" i="0" strike="noStrike" baseline="0" dirty="0">
                <a:solidFill>
                  <a:srgbClr val="FFFF00"/>
                </a:solidFill>
                <a:latin typeface="Arial"/>
                <a:ea typeface="ＭＳ ゴシック"/>
              </a:rPr>
              <a:t> </a:t>
            </a:r>
          </a:p>
          <a:p>
            <a:pPr marL="0" lvl="0" indent="0">
              <a:buNone/>
            </a:pPr>
            <a:r>
              <a:rPr lang="en-US" altLang="ja-JP" sz="2400" dirty="0">
                <a:solidFill>
                  <a:srgbClr val="FFFF00"/>
                </a:solidFill>
                <a:latin typeface="Arial"/>
                <a:ea typeface="ＭＳ ゴシック"/>
              </a:rPr>
              <a:t>Kenneth P. Warner - </a:t>
            </a:r>
            <a:r>
              <a:rPr lang="en-US" altLang="ja-JP" sz="2400" dirty="0">
                <a:solidFill>
                  <a:srgbClr val="FFFF00"/>
                </a:solidFill>
                <a:latin typeface="Arial"/>
                <a:ea typeface="ＭＳ ゴシック"/>
                <a:hlinkClick r:id="rId4">
                  <a:extLst>
                    <a:ext uri="{A12FA001-AC4F-418D-AE19-62706E023703}">
                      <ahyp:hlinkClr xmlns:ahyp="http://schemas.microsoft.com/office/drawing/2018/hyperlinkcolor" val="tx"/>
                    </a:ext>
                  </a:extLst>
                </a:hlinkClick>
              </a:rPr>
              <a:t>papdc10kw@yahoo.com</a:t>
            </a: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Phillip Shipley - </a:t>
            </a:r>
            <a:r>
              <a:rPr lang="en-US" altLang="ja-JP" sz="2400" dirty="0">
                <a:solidFill>
                  <a:srgbClr val="FFFF00"/>
                </a:solidFill>
                <a:latin typeface="Arial"/>
                <a:ea typeface="ＭＳ ゴシック"/>
                <a:hlinkClick r:id="rId5">
                  <a:extLst>
                    <a:ext uri="{A12FA001-AC4F-418D-AE19-62706E023703}">
                      <ahyp:hlinkClr xmlns:ahyp="http://schemas.microsoft.com/office/drawing/2018/hyperlinkcolor" val="tx"/>
                    </a:ext>
                  </a:extLst>
                </a:hlinkClick>
              </a:rPr>
              <a:t>filup54@gmail.com</a:t>
            </a: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William Clancy -  </a:t>
            </a:r>
            <a:r>
              <a:rPr lang="en-US" altLang="ja-JP" sz="2400" dirty="0">
                <a:solidFill>
                  <a:srgbClr val="FFFF00"/>
                </a:solidFill>
                <a:latin typeface="Arial"/>
                <a:ea typeface="ＭＳ ゴシック"/>
                <a:hlinkClick r:id="rId6">
                  <a:extLst>
                    <a:ext uri="{A12FA001-AC4F-418D-AE19-62706E023703}">
                      <ahyp:hlinkClr xmlns:ahyp="http://schemas.microsoft.com/office/drawing/2018/hyperlinkcolor" val="tx"/>
                    </a:ext>
                  </a:extLst>
                </a:hlinkClick>
              </a:rPr>
              <a:t>bill@urbanupkeep.com</a:t>
            </a: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Joseph A. </a:t>
            </a:r>
            <a:r>
              <a:rPr lang="en-US" altLang="ja-JP" sz="2400" dirty="0" err="1">
                <a:solidFill>
                  <a:srgbClr val="FFFF00"/>
                </a:solidFill>
                <a:latin typeface="Arial"/>
                <a:ea typeface="ＭＳ ゴシック"/>
              </a:rPr>
              <a:t>Korba</a:t>
            </a:r>
            <a:r>
              <a:rPr lang="en-US" altLang="ja-JP" sz="2400" dirty="0">
                <a:solidFill>
                  <a:srgbClr val="FFFF00"/>
                </a:solidFill>
                <a:latin typeface="Arial"/>
                <a:ea typeface="ＭＳ ゴシック"/>
              </a:rPr>
              <a:t>, </a:t>
            </a:r>
            <a:r>
              <a:rPr lang="en-US" altLang="ja-JP" sz="2400" i="0" strike="noStrike" baseline="0" dirty="0">
                <a:solidFill>
                  <a:srgbClr val="FFFF00"/>
                </a:solidFill>
                <a:latin typeface="Arial"/>
                <a:ea typeface="ＭＳ ゴシック"/>
              </a:rPr>
              <a:t>Chairman</a:t>
            </a:r>
            <a:r>
              <a:rPr lang="en-US" altLang="ja-JP" sz="2400" dirty="0">
                <a:solidFill>
                  <a:srgbClr val="FFFF00"/>
                </a:solidFill>
                <a:latin typeface="Arial"/>
                <a:ea typeface="ＭＳ ゴシック"/>
              </a:rPr>
              <a:t> -  </a:t>
            </a:r>
            <a:r>
              <a:rPr lang="en-US" altLang="ja-JP" sz="2400" dirty="0">
                <a:solidFill>
                  <a:srgbClr val="FFFF00"/>
                </a:solidFill>
                <a:latin typeface="Arial"/>
                <a:ea typeface="ＭＳ ゴシック"/>
                <a:hlinkClick r:id="rId7">
                  <a:extLst>
                    <a:ext uri="{A12FA001-AC4F-418D-AE19-62706E023703}">
                      <ahyp:hlinkClr xmlns:ahyp="http://schemas.microsoft.com/office/drawing/2018/hyperlinkcolor" val="tx"/>
                    </a:ext>
                  </a:extLst>
                </a:hlinkClick>
              </a:rPr>
              <a:t>Joemargate@aol.com</a:t>
            </a:r>
            <a:endParaRPr lang="en-US" altLang="ja-JP" sz="2400" dirty="0">
              <a:solidFill>
                <a:srgbClr val="FFFF00"/>
              </a:solidFill>
              <a:latin typeface="Arial"/>
              <a:ea typeface="ＭＳ ゴシック"/>
            </a:endParaRPr>
          </a:p>
          <a:p>
            <a:pPr marL="0" lvl="0" indent="0">
              <a:buNone/>
            </a:pP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Conference Calls will be as needed.  Calls will be EST. </a:t>
            </a:r>
          </a:p>
          <a:p>
            <a:pPr marL="457200" lvl="0" indent="342900" rtl="0">
              <a:buNone/>
              <a:tabLst>
                <a:tab pos="7950200" algn="l"/>
              </a:tabLst>
            </a:pPr>
            <a:endParaRPr lang="en-US" altLang="ja-JP" sz="2400" i="1" strike="noStrike" baseline="0" dirty="0">
              <a:solidFill>
                <a:srgbClr val="FFFF00"/>
              </a:solidFill>
              <a:latin typeface="Cambria"/>
              <a:ea typeface="ＭＳ ゴシック"/>
              <a:cs typeface="Cambria"/>
            </a:endParaRPr>
          </a:p>
        </p:txBody>
      </p:sp>
    </p:spTree>
    <p:extLst>
      <p:ext uri="{BB962C8B-B14F-4D97-AF65-F5344CB8AC3E}">
        <p14:creationId xmlns:p14="http://schemas.microsoft.com/office/powerpoint/2010/main" val="212572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1700" y="2336801"/>
            <a:ext cx="7277100" cy="3098800"/>
          </a:xfrm>
        </p:spPr>
        <p:txBody>
          <a:bodyPr>
            <a:normAutofit/>
          </a:bodyPr>
          <a:lstStyle/>
          <a:p>
            <a:pPr marL="0" lvl="0" indent="0">
              <a:buNone/>
            </a:pPr>
            <a:r>
              <a:rPr lang="en-US" altLang="ja-JP" sz="2800">
                <a:solidFill>
                  <a:srgbClr val="FFFF00"/>
                </a:solidFill>
                <a:latin typeface="Arial"/>
                <a:ea typeface="ＭＳ ゴシック"/>
              </a:rPr>
              <a:t> </a:t>
            </a:r>
            <a:endParaRPr lang="en-US" altLang="ja-JP" sz="2800" i="0" u="none" strike="noStrike" baseline="0">
              <a:solidFill>
                <a:srgbClr val="FFFF00"/>
              </a:solidFill>
              <a:latin typeface="Times New Roman"/>
              <a:ea typeface="ＭＳ ゴシック"/>
            </a:endParaRPr>
          </a:p>
        </p:txBody>
      </p:sp>
      <p:sp>
        <p:nvSpPr>
          <p:cNvPr id="4" name="TextBox 3">
            <a:extLst>
              <a:ext uri="{FF2B5EF4-FFF2-40B4-BE49-F238E27FC236}">
                <a16:creationId xmlns:a16="http://schemas.microsoft.com/office/drawing/2014/main" id="{6D0C3A64-86E4-40A4-88E5-525DCE7F3090}"/>
              </a:ext>
            </a:extLst>
          </p:cNvPr>
          <p:cNvSpPr txBox="1"/>
          <p:nvPr/>
        </p:nvSpPr>
        <p:spPr>
          <a:xfrm>
            <a:off x="457200" y="1109028"/>
            <a:ext cx="4857750" cy="461665"/>
          </a:xfrm>
          <a:prstGeom prst="rect">
            <a:avLst/>
          </a:prstGeom>
          <a:noFill/>
        </p:spPr>
        <p:txBody>
          <a:bodyPr wrap="square" rtlCol="0">
            <a:spAutoFit/>
          </a:bodyPr>
          <a:lstStyle/>
          <a:p>
            <a:r>
              <a:rPr lang="en-US" sz="2400" b="1">
                <a:solidFill>
                  <a:srgbClr val="FFFF00"/>
                </a:solidFill>
                <a:latin typeface="Arial"/>
                <a:ea typeface="ＭＳ ゴシック"/>
                <a:cs typeface="+mj-cs"/>
              </a:rPr>
              <a:t>Mark Nave - Chairman</a:t>
            </a:r>
          </a:p>
        </p:txBody>
      </p:sp>
      <p:sp>
        <p:nvSpPr>
          <p:cNvPr id="7" name="Title 1">
            <a:extLst>
              <a:ext uri="{FF2B5EF4-FFF2-40B4-BE49-F238E27FC236}">
                <a16:creationId xmlns:a16="http://schemas.microsoft.com/office/drawing/2014/main" id="{75491D61-DAE4-AD46-90A2-EE3B13D3AEB7}"/>
              </a:ext>
            </a:extLst>
          </p:cNvPr>
          <p:cNvSpPr txBox="1">
            <a:spLocks/>
          </p:cNvSpPr>
          <p:nvPr/>
        </p:nvSpPr>
        <p:spPr>
          <a:xfrm>
            <a:off x="0" y="79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200" b="1">
                <a:solidFill>
                  <a:srgbClr val="FFFF00"/>
                </a:solidFill>
                <a:latin typeface="Arial"/>
                <a:ea typeface="ＭＳ ゴシック"/>
              </a:rPr>
              <a:t>Child Welfare Foundation Committee</a:t>
            </a:r>
            <a:endParaRPr lang="en-US" altLang="ja-JP" sz="3400" b="1">
              <a:solidFill>
                <a:srgbClr val="FFFF00"/>
              </a:solidFill>
              <a:latin typeface="Arial"/>
              <a:ea typeface="ＭＳ ゴシック"/>
            </a:endParaRPr>
          </a:p>
        </p:txBody>
      </p:sp>
      <p:sp>
        <p:nvSpPr>
          <p:cNvPr id="8" name="Text Placeholder 2">
            <a:extLst>
              <a:ext uri="{FF2B5EF4-FFF2-40B4-BE49-F238E27FC236}">
                <a16:creationId xmlns:a16="http://schemas.microsoft.com/office/drawing/2014/main" id="{A92AD444-83A8-6242-B84F-742A1AE8C00D}"/>
              </a:ext>
            </a:extLst>
          </p:cNvPr>
          <p:cNvSpPr txBox="1">
            <a:spLocks/>
          </p:cNvSpPr>
          <p:nvPr/>
        </p:nvSpPr>
        <p:spPr>
          <a:xfrm>
            <a:off x="901700" y="1672590"/>
            <a:ext cx="7277100" cy="44996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40000"/>
                    <a:lumOff val="6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40000"/>
                    <a:lumOff val="6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buNone/>
            </a:pPr>
            <a:r>
              <a:rPr lang="en-US" altLang="ja-JP" sz="2200" dirty="0">
                <a:solidFill>
                  <a:srgbClr val="FFFF00"/>
                </a:solidFill>
                <a:latin typeface="Arial" panose="020B0604020202020204" pitchFamily="34" charset="0"/>
                <a:ea typeface="ＭＳ ゴシック"/>
                <a:cs typeface="Arial" panose="020B0604020202020204" pitchFamily="34" charset="0"/>
              </a:rPr>
              <a:t>The Child Welfare Foundation Committee's purpose is to communicate, encourage and raise funding for the Child Welfare Foundation. </a:t>
            </a:r>
          </a:p>
          <a:p>
            <a:pPr marL="228600" indent="-228600">
              <a:buNone/>
            </a:pPr>
            <a:endParaRPr lang="en-US" altLang="ja-JP" sz="800" dirty="0">
              <a:solidFill>
                <a:srgbClr val="FFFF00"/>
              </a:solidFill>
              <a:latin typeface="Arial" panose="020B0604020202020204" pitchFamily="34" charset="0"/>
              <a:ea typeface="ＭＳ ゴシック"/>
              <a:cs typeface="Arial" panose="020B0604020202020204" pitchFamily="34" charset="0"/>
            </a:endParaRPr>
          </a:p>
          <a:p>
            <a:pPr marL="228600" indent="-228600">
              <a:buNone/>
            </a:pPr>
            <a:r>
              <a:rPr lang="en-US" altLang="ja-JP" sz="2200" dirty="0">
                <a:solidFill>
                  <a:srgbClr val="FFFF00"/>
                </a:solidFill>
                <a:latin typeface="Arial" panose="020B0604020202020204" pitchFamily="34" charset="0"/>
                <a:ea typeface="ＭＳ ゴシック"/>
                <a:cs typeface="Arial" panose="020B0604020202020204" pitchFamily="34" charset="0"/>
              </a:rPr>
              <a:t>Programs and Areas of responsibility</a:t>
            </a:r>
          </a:p>
          <a:p>
            <a:r>
              <a:rPr lang="en-US" altLang="ja-JP" sz="2200" dirty="0">
                <a:solidFill>
                  <a:srgbClr val="FFFF00"/>
                </a:solidFill>
                <a:latin typeface="Arial" panose="020B0604020202020204" pitchFamily="34" charset="0"/>
                <a:ea typeface="ＭＳ ゴシック"/>
                <a:cs typeface="Arial" panose="020B0604020202020204" pitchFamily="34" charset="0"/>
              </a:rPr>
              <a:t>To encourage raising funds for the Child Welfare Foundation. Promote the foundation with the Legion family and to the outside community. Provide time information to all levels of leadership. Review and provide selections of proposal to be awarded to the Foundation.</a:t>
            </a:r>
          </a:p>
          <a:p>
            <a:endParaRPr lang="en-US" altLang="ja-JP" sz="800" dirty="0">
              <a:solidFill>
                <a:srgbClr val="FFFF00"/>
              </a:solidFill>
              <a:latin typeface="Arial" panose="020B0604020202020204" pitchFamily="34" charset="0"/>
              <a:ea typeface="ＭＳ ゴシック"/>
              <a:cs typeface="Arial" panose="020B0604020202020204" pitchFamily="34" charset="0"/>
            </a:endParaRPr>
          </a:p>
          <a:p>
            <a:pPr marL="0" indent="0">
              <a:buNone/>
            </a:pPr>
            <a:r>
              <a:rPr lang="en-US" altLang="ja-JP" sz="2200" dirty="0">
                <a:solidFill>
                  <a:srgbClr val="FFFF00"/>
                </a:solidFill>
                <a:latin typeface="Arial" panose="020B0604020202020204" pitchFamily="34" charset="0"/>
                <a:ea typeface="ＭＳ ゴシック"/>
                <a:cs typeface="Arial" panose="020B0604020202020204" pitchFamily="34" charset="0"/>
              </a:rPr>
              <a:t>Who does the Child Welfare Committee report to?</a:t>
            </a:r>
          </a:p>
          <a:p>
            <a:r>
              <a:rPr lang="en-US" altLang="ja-JP" sz="2200" dirty="0">
                <a:solidFill>
                  <a:srgbClr val="FFFF00"/>
                </a:solidFill>
                <a:latin typeface="Arial" panose="020B0604020202020204" pitchFamily="34" charset="0"/>
                <a:ea typeface="ＭＳ ゴシック"/>
                <a:cs typeface="Arial" panose="020B0604020202020204" pitchFamily="34" charset="0"/>
              </a:rPr>
              <a:t>The Americanism Commission</a:t>
            </a:r>
          </a:p>
        </p:txBody>
      </p:sp>
    </p:spTree>
    <p:extLst>
      <p:ext uri="{BB962C8B-B14F-4D97-AF65-F5344CB8AC3E}">
        <p14:creationId xmlns:p14="http://schemas.microsoft.com/office/powerpoint/2010/main" val="90115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63040" y="1546860"/>
            <a:ext cx="6172200" cy="4853940"/>
          </a:xfrm>
        </p:spPr>
        <p:txBody>
          <a:bodyPr>
            <a:noAutofit/>
          </a:bodyPr>
          <a:lstStyle/>
          <a:p>
            <a:pPr marL="228600" lvl="0" indent="-228600">
              <a:buNone/>
            </a:pPr>
            <a:r>
              <a:rPr lang="en-US" altLang="ja-JP" sz="2200" dirty="0">
                <a:solidFill>
                  <a:srgbClr val="FFFF00"/>
                </a:solidFill>
                <a:latin typeface="Arial" panose="020B0604020202020204" pitchFamily="34" charset="0"/>
                <a:ea typeface="ＭＳ ゴシック"/>
                <a:cs typeface="Arial" panose="020B0604020202020204" pitchFamily="34" charset="0"/>
              </a:rPr>
              <a:t>Goals for this year</a:t>
            </a:r>
          </a:p>
          <a:p>
            <a:pPr marL="228600" lvl="0" indent="-228600">
              <a:buNone/>
            </a:pPr>
            <a:endParaRPr lang="en-US" altLang="ja-JP" sz="800" dirty="0">
              <a:solidFill>
                <a:srgbClr val="FFFF00"/>
              </a:solidFill>
              <a:latin typeface="Arial" panose="020B0604020202020204" pitchFamily="34" charset="0"/>
              <a:ea typeface="ＭＳ ゴシック"/>
              <a:cs typeface="Arial" panose="020B0604020202020204" pitchFamily="34" charset="0"/>
            </a:endParaRPr>
          </a:p>
          <a:p>
            <a:r>
              <a:rPr lang="en-US" altLang="ja-JP" sz="2200" dirty="0">
                <a:solidFill>
                  <a:srgbClr val="FFFF00"/>
                </a:solidFill>
                <a:latin typeface="Arial" panose="020B0604020202020204" pitchFamily="34" charset="0"/>
                <a:ea typeface="ＭＳ ゴシック"/>
                <a:cs typeface="Arial" panose="020B0604020202020204" pitchFamily="34" charset="0"/>
              </a:rPr>
              <a:t>As the project for National Commander, Greg (Doc) Gibbs our goal is to collect at minimum $1/member which would get us over the $8 million dollar collected since inception to date. In the Legion's 100th anniversary, we want to make this the most successful fundraising year ever.</a:t>
            </a:r>
          </a:p>
          <a:p>
            <a:endParaRPr lang="en-US" altLang="ja-JP" sz="2200" u="none" strike="noStrike" baseline="0" dirty="0">
              <a:solidFill>
                <a:srgbClr val="FFFF00"/>
              </a:solidFill>
              <a:latin typeface="Arial" panose="020B0604020202020204" pitchFamily="34" charset="0"/>
              <a:ea typeface="ＭＳ ゴシック"/>
              <a:cs typeface="Arial" panose="020B0604020202020204" pitchFamily="34" charset="0"/>
            </a:endParaRPr>
          </a:p>
        </p:txBody>
      </p:sp>
      <p:sp>
        <p:nvSpPr>
          <p:cNvPr id="6" name="Title 1">
            <a:extLst>
              <a:ext uri="{FF2B5EF4-FFF2-40B4-BE49-F238E27FC236}">
                <a16:creationId xmlns:a16="http://schemas.microsoft.com/office/drawing/2014/main" id="{31C690ED-9ADA-9E46-8771-AC8F70E2D453}"/>
              </a:ext>
            </a:extLst>
          </p:cNvPr>
          <p:cNvSpPr txBox="1">
            <a:spLocks/>
          </p:cNvSpPr>
          <p:nvPr/>
        </p:nvSpPr>
        <p:spPr>
          <a:xfrm>
            <a:off x="0" y="79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600" b="1">
                <a:solidFill>
                  <a:srgbClr val="FFFF00"/>
                </a:solidFill>
                <a:latin typeface="Arial"/>
                <a:ea typeface="ＭＳ ゴシック"/>
              </a:rPr>
              <a:t>Child Welfare Foundation Committee</a:t>
            </a:r>
            <a:endParaRPr lang="en-US" altLang="ja-JP" sz="4000" b="1">
              <a:solidFill>
                <a:srgbClr val="FFFF00"/>
              </a:solidFill>
              <a:latin typeface="Arial"/>
              <a:ea typeface="ＭＳ ゴシック"/>
            </a:endParaRPr>
          </a:p>
        </p:txBody>
      </p:sp>
    </p:spTree>
    <p:extLst>
      <p:ext uri="{BB962C8B-B14F-4D97-AF65-F5344CB8AC3E}">
        <p14:creationId xmlns:p14="http://schemas.microsoft.com/office/powerpoint/2010/main" val="46919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7260" y="1600200"/>
            <a:ext cx="7269480" cy="4869180"/>
          </a:xfrm>
        </p:spPr>
        <p:txBody>
          <a:bodyPr>
            <a:noAutofit/>
          </a:bodyPr>
          <a:lstStyle/>
          <a:p>
            <a:pPr marL="0" indent="0">
              <a:buNone/>
            </a:pPr>
            <a:r>
              <a:rPr lang="en-US" altLang="ja-JP" sz="2000" dirty="0">
                <a:solidFill>
                  <a:srgbClr val="FFFF00"/>
                </a:solidFill>
                <a:latin typeface="Arial"/>
                <a:ea typeface="ＭＳ ゴシック"/>
              </a:rPr>
              <a:t>How we can achieve our Goals</a:t>
            </a:r>
          </a:p>
          <a:p>
            <a:r>
              <a:rPr lang="en-US" altLang="ja-JP" sz="2000" dirty="0">
                <a:solidFill>
                  <a:srgbClr val="FFFF00"/>
                </a:solidFill>
                <a:latin typeface="Arial"/>
                <a:ea typeface="ＭＳ ゴシック"/>
              </a:rPr>
              <a:t>Success is achieved through constant communication about the Child Welfare Foundation and what it is that we do within and outside the American Legion Family. To encourage fundraisers within detachments, districts and Squadrons, while making it fun. Remind how the Foundation makes a difference in the lives of our youth and adheres to one of the four pillars, Children &amp; Youth for which our parent organization stands for.</a:t>
            </a:r>
          </a:p>
          <a:p>
            <a:endParaRPr lang="en-US" altLang="ja-JP" sz="800" dirty="0">
              <a:solidFill>
                <a:srgbClr val="FFFF00"/>
              </a:solidFill>
              <a:latin typeface="Arial"/>
              <a:ea typeface="ＭＳ ゴシック"/>
            </a:endParaRPr>
          </a:p>
          <a:p>
            <a:pPr marL="0" indent="0">
              <a:buNone/>
            </a:pPr>
            <a:r>
              <a:rPr lang="en-US" altLang="ja-JP" sz="2000" dirty="0">
                <a:solidFill>
                  <a:srgbClr val="FFFF00"/>
                </a:solidFill>
                <a:latin typeface="Arial"/>
                <a:ea typeface="ＭＳ ゴシック"/>
              </a:rPr>
              <a:t>Who is Key to Mission Success?</a:t>
            </a:r>
          </a:p>
          <a:p>
            <a:r>
              <a:rPr lang="en-US" altLang="ja-JP" sz="2000" dirty="0">
                <a:solidFill>
                  <a:srgbClr val="FFFF00"/>
                </a:solidFill>
                <a:latin typeface="Arial"/>
                <a:ea typeface="ＭＳ ゴシック"/>
              </a:rPr>
              <a:t>Everyone is key to the Mission Success… from the National Committee to National, Detachment and Squadron leadership and members. This is truly a team effort.  You are KEY!</a:t>
            </a:r>
            <a:endParaRPr lang="en-US" altLang="ja-JP" sz="2000" i="0" u="none" strike="noStrike" baseline="0" dirty="0">
              <a:solidFill>
                <a:srgbClr val="FFFF00"/>
              </a:solidFill>
              <a:latin typeface="Arial"/>
              <a:ea typeface="ＭＳ ゴシック"/>
            </a:endParaRPr>
          </a:p>
        </p:txBody>
      </p:sp>
      <p:sp>
        <p:nvSpPr>
          <p:cNvPr id="6" name="Title 1">
            <a:extLst>
              <a:ext uri="{FF2B5EF4-FFF2-40B4-BE49-F238E27FC236}">
                <a16:creationId xmlns:a16="http://schemas.microsoft.com/office/drawing/2014/main" id="{55D43633-F43A-764B-A0B3-7BF0C458D354}"/>
              </a:ext>
            </a:extLst>
          </p:cNvPr>
          <p:cNvSpPr txBox="1">
            <a:spLocks/>
          </p:cNvSpPr>
          <p:nvPr/>
        </p:nvSpPr>
        <p:spPr>
          <a:xfrm>
            <a:off x="0" y="79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600" b="1">
                <a:solidFill>
                  <a:srgbClr val="FFFF00"/>
                </a:solidFill>
                <a:latin typeface="Arial"/>
                <a:ea typeface="ＭＳ ゴシック"/>
              </a:rPr>
              <a:t>Child Welfare Foundation Committee</a:t>
            </a:r>
            <a:endParaRPr lang="en-US" altLang="ja-JP" sz="4000" b="1">
              <a:solidFill>
                <a:srgbClr val="FFFF00"/>
              </a:solidFill>
              <a:latin typeface="Arial"/>
              <a:ea typeface="ＭＳ ゴシック"/>
            </a:endParaRPr>
          </a:p>
        </p:txBody>
      </p:sp>
    </p:spTree>
    <p:extLst>
      <p:ext uri="{BB962C8B-B14F-4D97-AF65-F5344CB8AC3E}">
        <p14:creationId xmlns:p14="http://schemas.microsoft.com/office/powerpoint/2010/main" val="92467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68680" y="1600200"/>
            <a:ext cx="7360920" cy="4525963"/>
          </a:xfrm>
        </p:spPr>
        <p:txBody>
          <a:bodyPr>
            <a:normAutofit/>
          </a:bodyPr>
          <a:lstStyle/>
          <a:p>
            <a:pPr marL="228600" lvl="0" indent="-228600" rtl="0">
              <a:buNone/>
            </a:pPr>
            <a:r>
              <a:rPr lang="en-US" altLang="ja-JP" sz="2400" i="0" u="none" strike="noStrike" baseline="0" dirty="0">
                <a:solidFill>
                  <a:srgbClr val="FFFF00"/>
                </a:solidFill>
                <a:latin typeface="Arial"/>
                <a:ea typeface="ＭＳ ゴシック"/>
              </a:rPr>
              <a:t>Program Deadlines, and other events</a:t>
            </a:r>
          </a:p>
          <a:p>
            <a:pPr marL="228600" lvl="0" indent="-228600" rtl="0">
              <a:buNone/>
            </a:pPr>
            <a:endParaRPr lang="en-US" altLang="ja-JP" sz="800" i="0" u="none" strike="noStrike" baseline="0" dirty="0">
              <a:solidFill>
                <a:srgbClr val="FFFF00"/>
              </a:solidFill>
              <a:latin typeface="Arial"/>
              <a:ea typeface="ＭＳ ゴシック"/>
            </a:endParaRPr>
          </a:p>
          <a:p>
            <a:r>
              <a:rPr lang="en-US" altLang="ja-JP" sz="2400" dirty="0">
                <a:solidFill>
                  <a:srgbClr val="FFFF00"/>
                </a:solidFill>
                <a:latin typeface="Arial"/>
                <a:ea typeface="ＭＳ ゴシック"/>
              </a:rPr>
              <a:t>Encourage Squadron leadership to submit the 100% Per Capita Banner Program Form. To qualify a Squadron must donate at least $1/member. Membership is based on the level as of June 1, 2018. Forms must be received at National Headquarters by July 1, 2019. The form will be available on the National Sons website.</a:t>
            </a:r>
          </a:p>
        </p:txBody>
      </p:sp>
      <p:sp>
        <p:nvSpPr>
          <p:cNvPr id="6" name="Title 1">
            <a:extLst>
              <a:ext uri="{FF2B5EF4-FFF2-40B4-BE49-F238E27FC236}">
                <a16:creationId xmlns:a16="http://schemas.microsoft.com/office/drawing/2014/main" id="{72E03CAF-ADBC-C04E-888E-1C1B1B271E5F}"/>
              </a:ext>
            </a:extLst>
          </p:cNvPr>
          <p:cNvSpPr txBox="1">
            <a:spLocks/>
          </p:cNvSpPr>
          <p:nvPr/>
        </p:nvSpPr>
        <p:spPr>
          <a:xfrm>
            <a:off x="0" y="79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600" b="1">
                <a:solidFill>
                  <a:srgbClr val="FFFF00"/>
                </a:solidFill>
                <a:latin typeface="Arial"/>
                <a:ea typeface="ＭＳ ゴシック"/>
              </a:rPr>
              <a:t>Child Welfare Foundation Committee</a:t>
            </a:r>
            <a:endParaRPr lang="en-US" altLang="ja-JP" sz="4000" b="1">
              <a:solidFill>
                <a:srgbClr val="FFFF00"/>
              </a:solidFill>
              <a:latin typeface="Arial"/>
              <a:ea typeface="ＭＳ ゴシック"/>
            </a:endParaRPr>
          </a:p>
        </p:txBody>
      </p:sp>
    </p:spTree>
    <p:extLst>
      <p:ext uri="{BB962C8B-B14F-4D97-AF65-F5344CB8AC3E}">
        <p14:creationId xmlns:p14="http://schemas.microsoft.com/office/powerpoint/2010/main" val="378012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5830" y="1417638"/>
            <a:ext cx="7280910" cy="4695825"/>
          </a:xfrm>
        </p:spPr>
        <p:txBody>
          <a:bodyPr>
            <a:noAutofit/>
          </a:bodyPr>
          <a:lstStyle/>
          <a:p>
            <a:pPr marL="228600" lvl="0" indent="-228600">
              <a:buNone/>
            </a:pPr>
            <a:r>
              <a:rPr lang="en-US" altLang="ja-JP" sz="2400" dirty="0">
                <a:solidFill>
                  <a:srgbClr val="FFFF00"/>
                </a:solidFill>
                <a:latin typeface="Arial"/>
                <a:ea typeface="ＭＳ ゴシック"/>
              </a:rPr>
              <a:t>Why is the Mission and Goals listed previously important to the SAL members?</a:t>
            </a:r>
          </a:p>
          <a:p>
            <a:pPr marL="228600" lvl="0" indent="-228600">
              <a:buNone/>
            </a:pPr>
            <a:endParaRPr lang="en-US" altLang="ja-JP" sz="800" dirty="0">
              <a:solidFill>
                <a:srgbClr val="FFFF00"/>
              </a:solidFill>
              <a:latin typeface="Arial"/>
              <a:ea typeface="ＭＳ ゴシック"/>
            </a:endParaRPr>
          </a:p>
          <a:p>
            <a:r>
              <a:rPr lang="en-US" altLang="ja-JP" sz="2400" dirty="0">
                <a:solidFill>
                  <a:srgbClr val="FFFF00"/>
                </a:solidFill>
                <a:latin typeface="Arial"/>
                <a:ea typeface="ＭＳ ゴシック"/>
              </a:rPr>
              <a:t>The missions and goals listed are important to the SAL members at the Squadron and Detachment levels because it shows their commitment to ensure that Sons of the American Legion fully support the children of our nation and that we continue to be the largest contributor to this foundation.</a:t>
            </a:r>
            <a:endParaRPr lang="en-US" altLang="ja-JP" sz="2400" i="0" u="none" strike="noStrike" baseline="0" dirty="0">
              <a:solidFill>
                <a:srgbClr val="FFFF00"/>
              </a:solidFill>
              <a:latin typeface="Arial"/>
              <a:ea typeface="ＭＳ ゴシック"/>
            </a:endParaRPr>
          </a:p>
        </p:txBody>
      </p:sp>
      <p:sp>
        <p:nvSpPr>
          <p:cNvPr id="6" name="Title 1">
            <a:extLst>
              <a:ext uri="{FF2B5EF4-FFF2-40B4-BE49-F238E27FC236}">
                <a16:creationId xmlns:a16="http://schemas.microsoft.com/office/drawing/2014/main" id="{479B985B-60E4-8A45-80C3-4CCB7CDEA7EE}"/>
              </a:ext>
            </a:extLst>
          </p:cNvPr>
          <p:cNvSpPr txBox="1">
            <a:spLocks/>
          </p:cNvSpPr>
          <p:nvPr/>
        </p:nvSpPr>
        <p:spPr>
          <a:xfrm>
            <a:off x="0" y="79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600" b="1">
                <a:solidFill>
                  <a:srgbClr val="FFFF00"/>
                </a:solidFill>
                <a:latin typeface="Arial"/>
                <a:ea typeface="ＭＳ ゴシック"/>
              </a:rPr>
              <a:t>Child Welfare Foundation Committee</a:t>
            </a:r>
            <a:endParaRPr lang="en-US" altLang="ja-JP" sz="4000" b="1">
              <a:solidFill>
                <a:srgbClr val="FFFF00"/>
              </a:solidFill>
              <a:latin typeface="Arial"/>
              <a:ea typeface="ＭＳ ゴシック"/>
            </a:endParaRPr>
          </a:p>
        </p:txBody>
      </p:sp>
    </p:spTree>
    <p:extLst>
      <p:ext uri="{BB962C8B-B14F-4D97-AF65-F5344CB8AC3E}">
        <p14:creationId xmlns:p14="http://schemas.microsoft.com/office/powerpoint/2010/main" val="191993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68730" y="1163638"/>
            <a:ext cx="6503670" cy="4962525"/>
          </a:xfrm>
        </p:spPr>
        <p:txBody>
          <a:bodyPr>
            <a:noAutofit/>
          </a:bodyPr>
          <a:lstStyle/>
          <a:p>
            <a:pPr marL="228600" lvl="0" indent="-228600">
              <a:buNone/>
            </a:pPr>
            <a:r>
              <a:rPr lang="en-US" altLang="ja-JP" sz="2400" dirty="0">
                <a:solidFill>
                  <a:srgbClr val="FFFF00"/>
                </a:solidFill>
                <a:latin typeface="Arial"/>
                <a:ea typeface="ＭＳ ゴシック"/>
              </a:rPr>
              <a:t>What are the Benefits to the Squadron Members of participation?</a:t>
            </a:r>
          </a:p>
          <a:p>
            <a:pPr marL="228600" lvl="0" indent="-228600">
              <a:buNone/>
            </a:pPr>
            <a:endParaRPr lang="en-US" altLang="ja-JP" sz="800" dirty="0">
              <a:solidFill>
                <a:srgbClr val="FFFF00"/>
              </a:solidFill>
              <a:latin typeface="Arial"/>
              <a:ea typeface="ＭＳ ゴシック"/>
            </a:endParaRPr>
          </a:p>
          <a:p>
            <a:r>
              <a:rPr lang="en-US" altLang="ja-JP" sz="2400" dirty="0">
                <a:solidFill>
                  <a:srgbClr val="FFFF00"/>
                </a:solidFill>
                <a:latin typeface="Arial"/>
                <a:ea typeface="ＭＳ ゴシック"/>
              </a:rPr>
              <a:t>The benefits are knowing that your Squadron is fully committed to supporting programs that support our youth. This support should be communicated outside the Legion family to show the great work being done. In addition, this could serve as positive public relations and as a membership tool when persuading a potential new member into the organization. </a:t>
            </a:r>
          </a:p>
        </p:txBody>
      </p:sp>
      <p:sp>
        <p:nvSpPr>
          <p:cNvPr id="10" name="Title 1">
            <a:extLst>
              <a:ext uri="{FF2B5EF4-FFF2-40B4-BE49-F238E27FC236}">
                <a16:creationId xmlns:a16="http://schemas.microsoft.com/office/drawing/2014/main" id="{F361F706-9CA7-0A4F-8726-62A55104DF7B}"/>
              </a:ext>
            </a:extLst>
          </p:cNvPr>
          <p:cNvSpPr>
            <a:spLocks noGrp="1"/>
          </p:cNvSpPr>
          <p:nvPr>
            <p:ph type="title"/>
          </p:nvPr>
        </p:nvSpPr>
        <p:spPr>
          <a:xfrm>
            <a:off x="0" y="7938"/>
            <a:ext cx="9144000" cy="1143000"/>
          </a:xfrm>
        </p:spPr>
        <p:txBody>
          <a:bodyPr>
            <a:noAutofit/>
          </a:bodyPr>
          <a:lstStyle/>
          <a:p>
            <a:r>
              <a:rPr lang="en-US" altLang="ja-JP" sz="3600" b="1">
                <a:solidFill>
                  <a:srgbClr val="FFFF00"/>
                </a:solidFill>
                <a:latin typeface="Arial"/>
                <a:ea typeface="ＭＳ ゴシック"/>
              </a:rPr>
              <a:t>Child Welfare Foundation Committee</a:t>
            </a:r>
            <a:endParaRPr lang="en-US" altLang="ja-JP" sz="4000" b="1">
              <a:solidFill>
                <a:srgbClr val="FFFF00"/>
              </a:solidFill>
              <a:latin typeface="Arial"/>
              <a:ea typeface="ＭＳ ゴシック"/>
            </a:endParaRPr>
          </a:p>
        </p:txBody>
      </p:sp>
    </p:spTree>
    <p:extLst>
      <p:ext uri="{BB962C8B-B14F-4D97-AF65-F5344CB8AC3E}">
        <p14:creationId xmlns:p14="http://schemas.microsoft.com/office/powerpoint/2010/main" val="406030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dirty="0">
                <a:solidFill>
                  <a:srgbClr val="FFFF00"/>
                </a:solidFill>
                <a:latin typeface="Arial"/>
                <a:ea typeface="ＭＳ ゴシック"/>
              </a:rPr>
              <a:t>National Organization</a:t>
            </a:r>
          </a:p>
        </p:txBody>
      </p:sp>
      <p:sp>
        <p:nvSpPr>
          <p:cNvPr id="3" name="Text Placeholder 2"/>
          <p:cNvSpPr>
            <a:spLocks noGrp="1"/>
          </p:cNvSpPr>
          <p:nvPr>
            <p:ph type="body" idx="1"/>
          </p:nvPr>
        </p:nvSpPr>
        <p:spPr/>
        <p:txBody>
          <a:bodyPr>
            <a:normAutofit fontScale="70000" lnSpcReduction="20000"/>
          </a:bodyPr>
          <a:lstStyle/>
          <a:p>
            <a:pPr marL="0" lvl="0" indent="0" rtl="0">
              <a:buNone/>
              <a:tabLst>
                <a:tab pos="276225" algn="l"/>
                <a:tab pos="565150" algn="l"/>
              </a:tabLst>
            </a:pPr>
            <a:r>
              <a:rPr lang="en-US" altLang="ja-JP" b="1" i="0" u="none" strike="noStrike" baseline="0" dirty="0">
                <a:solidFill>
                  <a:srgbClr val="FFFF00"/>
                </a:solidFill>
                <a:latin typeface="Arial"/>
                <a:ea typeface="ＭＳ ゴシック"/>
              </a:rPr>
              <a:t>National Operations</a:t>
            </a:r>
          </a:p>
          <a:p>
            <a:pPr marL="0" lvl="0" indent="0" rtl="0">
              <a:tabLst>
                <a:tab pos="169863" algn="l"/>
                <a:tab pos="393700" algn="l"/>
                <a:tab pos="565150" algn="l"/>
              </a:tabLst>
            </a:pPr>
            <a:r>
              <a:rPr lang="en-US" altLang="ja-JP" b="1" i="0" u="none" strike="noStrike" baseline="0" dirty="0">
                <a:solidFill>
                  <a:srgbClr val="FFFF00"/>
                </a:solidFill>
                <a:latin typeface="Arial"/>
                <a:ea typeface="ＭＳ ゴシック"/>
              </a:rPr>
              <a:t> Membership</a:t>
            </a:r>
          </a:p>
          <a:p>
            <a:pPr marL="0" lvl="0" indent="0" rtl="0">
              <a:buNone/>
              <a:tabLst>
                <a:tab pos="276225" algn="l"/>
                <a:tab pos="565150" algn="l"/>
              </a:tabLst>
            </a:pPr>
            <a:r>
              <a:rPr lang="en-US" altLang="ja-JP" b="1" i="0" u="none" strike="noStrike" baseline="0" dirty="0">
                <a:solidFill>
                  <a:srgbClr val="FFFF00"/>
                </a:solidFill>
                <a:latin typeface="Arial"/>
                <a:ea typeface="ＭＳ ゴシック"/>
              </a:rPr>
              <a:t>	</a:t>
            </a:r>
            <a:r>
              <a:rPr lang="mr-IN" altLang="ja-JP" b="1" i="0" u="none" strike="noStrike" baseline="0" dirty="0">
                <a:solidFill>
                  <a:srgbClr val="FFFF00"/>
                </a:solidFill>
                <a:latin typeface="Arial"/>
                <a:ea typeface="ＭＳ ゴシック"/>
              </a:rPr>
              <a:t>-	</a:t>
            </a:r>
            <a:r>
              <a:rPr lang="en-US" altLang="ja-JP" b="1" i="0" u="none" strike="noStrike" baseline="0" dirty="0">
                <a:solidFill>
                  <a:srgbClr val="FFFF00"/>
                </a:solidFill>
                <a:latin typeface="Arial"/>
                <a:ea typeface="ＭＳ ゴシック"/>
              </a:rPr>
              <a:t>Yearly Issuance of Membership Cards.</a:t>
            </a:r>
          </a:p>
          <a:p>
            <a:pPr marL="0" lvl="0" indent="0" rtl="0">
              <a:buNone/>
              <a:tabLst>
                <a:tab pos="276225" algn="l"/>
                <a:tab pos="565150" algn="l"/>
              </a:tabLst>
            </a:pPr>
            <a:r>
              <a:rPr lang="en-US" altLang="ja-JP" b="1" i="0" u="none" strike="noStrike" baseline="0" dirty="0">
                <a:solidFill>
                  <a:srgbClr val="FFFF00"/>
                </a:solidFill>
                <a:latin typeface="Arial"/>
                <a:ea typeface="ＭＳ ゴシック"/>
              </a:rPr>
              <a:t>	</a:t>
            </a:r>
            <a:r>
              <a:rPr lang="mr-IN" altLang="ja-JP" b="1" i="0" u="none" strike="noStrike" baseline="0" dirty="0">
                <a:solidFill>
                  <a:srgbClr val="FFFF00"/>
                </a:solidFill>
                <a:latin typeface="Arial"/>
                <a:ea typeface="ＭＳ ゴシック"/>
              </a:rPr>
              <a:t>-	</a:t>
            </a:r>
            <a:r>
              <a:rPr lang="en-US" altLang="ja-JP" b="1" i="0" u="none" strike="noStrike" baseline="0" dirty="0">
                <a:solidFill>
                  <a:srgbClr val="FFFF00"/>
                </a:solidFill>
                <a:latin typeface="Arial"/>
                <a:ea typeface="ＭＳ ゴシック"/>
              </a:rPr>
              <a:t>Processing of Membership Cards from Departments</a:t>
            </a:r>
          </a:p>
          <a:p>
            <a:pPr marL="0" lvl="0" indent="0" rtl="0">
              <a:tabLst>
                <a:tab pos="276225" algn="l"/>
                <a:tab pos="565150" algn="l"/>
              </a:tabLst>
            </a:pPr>
            <a:r>
              <a:rPr lang="en-US" altLang="ja-JP" b="1" i="0" u="none" strike="noStrike" baseline="0" dirty="0">
                <a:solidFill>
                  <a:srgbClr val="FFFF00"/>
                </a:solidFill>
                <a:latin typeface="Arial"/>
                <a:ea typeface="ＭＳ ゴシック"/>
              </a:rPr>
              <a:t> Printing Services</a:t>
            </a:r>
          </a:p>
          <a:p>
            <a:pPr marL="0" lvl="0" indent="0" rtl="0">
              <a:buNone/>
              <a:tabLst>
                <a:tab pos="276225" algn="l"/>
                <a:tab pos="565150" algn="l"/>
              </a:tabLst>
            </a:pPr>
            <a:r>
              <a:rPr lang="en-US" altLang="ja-JP" b="1" i="0" u="none" strike="noStrike" baseline="0" dirty="0">
                <a:solidFill>
                  <a:srgbClr val="FFFF00"/>
                </a:solidFill>
                <a:latin typeface="Arial"/>
                <a:ea typeface="ＭＳ ゴシック"/>
              </a:rPr>
              <a:t>	</a:t>
            </a:r>
            <a:r>
              <a:rPr lang="mr-IN" altLang="ja-JP" b="1" i="0" u="none" strike="noStrike" baseline="0" dirty="0">
                <a:solidFill>
                  <a:srgbClr val="FFFF00"/>
                </a:solidFill>
                <a:latin typeface="Arial"/>
                <a:ea typeface="ＭＳ ゴシック"/>
              </a:rPr>
              <a:t>-	</a:t>
            </a:r>
            <a:r>
              <a:rPr lang="en-US" altLang="ja-JP" b="1" i="0" u="none" strike="noStrike" baseline="0" dirty="0">
                <a:solidFill>
                  <a:srgbClr val="FFFF00"/>
                </a:solidFill>
                <a:latin typeface="Arial"/>
                <a:ea typeface="ＭＳ ゴシック"/>
              </a:rPr>
              <a:t>Membership Applications</a:t>
            </a:r>
          </a:p>
          <a:p>
            <a:pPr marL="0" lvl="0" indent="0" rtl="0">
              <a:buNone/>
              <a:tabLst>
                <a:tab pos="276225" algn="l"/>
                <a:tab pos="565150" algn="l"/>
              </a:tabLst>
            </a:pPr>
            <a:r>
              <a:rPr lang="en-US" altLang="ja-JP" b="1" i="0" u="none" strike="noStrike" baseline="0" dirty="0">
                <a:solidFill>
                  <a:srgbClr val="FFFF00"/>
                </a:solidFill>
                <a:latin typeface="Arial"/>
                <a:ea typeface="ＭＳ ゴシック"/>
              </a:rPr>
              <a:t>	</a:t>
            </a:r>
            <a:r>
              <a:rPr lang="mr-IN" altLang="ja-JP" b="1" i="0" u="none" strike="noStrike" baseline="0" dirty="0">
                <a:solidFill>
                  <a:srgbClr val="FFFF00"/>
                </a:solidFill>
                <a:latin typeface="Arial"/>
                <a:ea typeface="ＭＳ ゴシック"/>
              </a:rPr>
              <a:t>-	</a:t>
            </a:r>
            <a:r>
              <a:rPr lang="en-US" altLang="ja-JP" b="1" i="0" u="none" strike="noStrike" baseline="0" dirty="0">
                <a:solidFill>
                  <a:srgbClr val="FFFF00"/>
                </a:solidFill>
                <a:latin typeface="Arial"/>
                <a:ea typeface="ＭＳ ゴシック"/>
              </a:rPr>
              <a:t>Data Forms</a:t>
            </a:r>
          </a:p>
          <a:p>
            <a:pPr marL="0" lvl="0" indent="0" rtl="0">
              <a:buNone/>
              <a:tabLst>
                <a:tab pos="276225" algn="l"/>
                <a:tab pos="565150" algn="l"/>
              </a:tabLst>
            </a:pPr>
            <a:r>
              <a:rPr lang="en-US" altLang="ja-JP" b="1" i="0" u="none" strike="noStrike" baseline="0" dirty="0">
                <a:solidFill>
                  <a:srgbClr val="FFFF00"/>
                </a:solidFill>
                <a:latin typeface="Arial"/>
                <a:ea typeface="ＭＳ ゴシック"/>
              </a:rPr>
              <a:t>	</a:t>
            </a:r>
            <a:r>
              <a:rPr lang="mr-IN" altLang="ja-JP" b="1" i="0" u="none" strike="noStrike" baseline="0" dirty="0">
                <a:solidFill>
                  <a:srgbClr val="FFFF00"/>
                </a:solidFill>
                <a:latin typeface="Arial"/>
                <a:ea typeface="ＭＳ ゴシック"/>
              </a:rPr>
              <a:t>-	</a:t>
            </a:r>
            <a:r>
              <a:rPr lang="en-US" altLang="ja-JP" b="1" i="0" u="none" strike="noStrike" baseline="0" dirty="0">
                <a:solidFill>
                  <a:srgbClr val="FFFF00"/>
                </a:solidFill>
                <a:latin typeface="Arial"/>
                <a:ea typeface="ＭＳ ゴシック"/>
              </a:rPr>
              <a:t>Promotional Materials</a:t>
            </a:r>
          </a:p>
          <a:p>
            <a:pPr marL="0" lvl="0" indent="0" rtl="0">
              <a:tabLst>
                <a:tab pos="276225" algn="l"/>
                <a:tab pos="565150" algn="l"/>
              </a:tabLst>
            </a:pPr>
            <a:r>
              <a:rPr lang="en-US" altLang="ja-JP" b="1" i="0" u="none" strike="noStrike" baseline="0" dirty="0">
                <a:solidFill>
                  <a:srgbClr val="FFFF00"/>
                </a:solidFill>
                <a:latin typeface="Arial"/>
                <a:ea typeface="ＭＳ ゴシック"/>
              </a:rPr>
              <a:t> Incentives &amp; Awards</a:t>
            </a:r>
          </a:p>
          <a:p>
            <a:pPr marL="0" lvl="0" indent="0" rtl="0">
              <a:tabLst>
                <a:tab pos="276225" algn="l"/>
                <a:tab pos="565150" algn="l"/>
              </a:tabLst>
            </a:pPr>
            <a:r>
              <a:rPr lang="en-US" altLang="ja-JP" b="1" i="0" u="none" strike="noStrike" baseline="0" dirty="0">
                <a:solidFill>
                  <a:srgbClr val="FFFF00"/>
                </a:solidFill>
                <a:latin typeface="Arial"/>
                <a:ea typeface="ＭＳ ゴシック"/>
              </a:rPr>
              <a:t> Administration of Membership Goals</a:t>
            </a:r>
          </a:p>
          <a:p>
            <a:pPr marL="0" lvl="0" indent="0" rtl="0">
              <a:buNone/>
              <a:tabLst>
                <a:tab pos="276225" algn="l"/>
                <a:tab pos="565150" algn="l"/>
              </a:tabLst>
            </a:pPr>
            <a:r>
              <a:rPr lang="en-US" altLang="ja-JP" b="1" i="0" u="none" strike="noStrike" baseline="0" dirty="0">
                <a:solidFill>
                  <a:srgbClr val="FFFF00"/>
                </a:solidFill>
                <a:latin typeface="Arial"/>
                <a:ea typeface="ＭＳ ゴシック"/>
              </a:rPr>
              <a:t>	</a:t>
            </a:r>
            <a:r>
              <a:rPr lang="mr-IN" altLang="ja-JP" b="1" i="0" u="none" strike="noStrike" baseline="0" dirty="0">
                <a:solidFill>
                  <a:srgbClr val="FFFF00"/>
                </a:solidFill>
                <a:latin typeface="Arial"/>
                <a:ea typeface="ＭＳ ゴシック"/>
              </a:rPr>
              <a:t>-	</a:t>
            </a:r>
            <a:r>
              <a:rPr lang="en-US" altLang="ja-JP" b="1" i="0" u="none" strike="noStrike" baseline="0" dirty="0">
                <a:solidFill>
                  <a:srgbClr val="FFFF00"/>
                </a:solidFill>
                <a:latin typeface="Arial"/>
                <a:ea typeface="ＭＳ ゴシック"/>
              </a:rPr>
              <a:t>What is your Detachment</a:t>
            </a:r>
            <a:r>
              <a:rPr lang="mr-IN" altLang="ja-JP" b="1" i="0" u="none" strike="noStrike" baseline="0" dirty="0">
                <a:solidFill>
                  <a:srgbClr val="FFFF00"/>
                </a:solidFill>
                <a:latin typeface="Arial"/>
                <a:ea typeface="ＭＳ ゴシック"/>
              </a:rPr>
              <a:t>’</a:t>
            </a:r>
            <a:r>
              <a:rPr lang="en-US" altLang="ja-JP" b="1" i="0" u="none" strike="noStrike" baseline="0" dirty="0">
                <a:solidFill>
                  <a:srgbClr val="FFFF00"/>
                </a:solidFill>
                <a:latin typeface="Arial"/>
                <a:ea typeface="ＭＳ ゴシック"/>
              </a:rPr>
              <a:t>s Goal?</a:t>
            </a:r>
          </a:p>
          <a:p>
            <a:pPr marL="0" lvl="0" indent="0" rtl="0">
              <a:buNone/>
              <a:tabLst>
                <a:tab pos="276225" algn="l"/>
                <a:tab pos="565150" algn="l"/>
              </a:tabLst>
            </a:pPr>
            <a:r>
              <a:rPr lang="en-US" altLang="ja-JP" b="1" i="0" u="none" strike="noStrike" baseline="0" dirty="0">
                <a:solidFill>
                  <a:srgbClr val="FFFF00"/>
                </a:solidFill>
                <a:latin typeface="Arial"/>
                <a:ea typeface="ＭＳ ゴシック"/>
              </a:rPr>
              <a:t>	</a:t>
            </a:r>
            <a:r>
              <a:rPr lang="mr-IN" altLang="ja-JP" b="1" i="0" u="none" strike="noStrike" baseline="0" dirty="0">
                <a:solidFill>
                  <a:srgbClr val="FFFF00"/>
                </a:solidFill>
                <a:latin typeface="Arial"/>
                <a:ea typeface="ＭＳ ゴシック"/>
              </a:rPr>
              <a:t>-	</a:t>
            </a:r>
            <a:r>
              <a:rPr lang="en-US" altLang="ja-JP" b="1" i="0" u="none" strike="noStrike" baseline="0" dirty="0">
                <a:solidFill>
                  <a:srgbClr val="FFFF00"/>
                </a:solidFill>
                <a:latin typeface="Arial"/>
                <a:ea typeface="ＭＳ ゴシック"/>
              </a:rPr>
              <a:t>Determination of Goal Dates</a:t>
            </a:r>
          </a:p>
          <a:p>
            <a:pPr marL="0" lvl="0" indent="0" rtl="0">
              <a:buNone/>
              <a:tabLst>
                <a:tab pos="276225" algn="l"/>
                <a:tab pos="565150" algn="l"/>
              </a:tabLst>
            </a:pPr>
            <a:r>
              <a:rPr lang="en-US" altLang="ja-JP" b="1" i="0" u="none" strike="noStrike" baseline="0" dirty="0">
                <a:solidFill>
                  <a:srgbClr val="FFFF00"/>
                </a:solidFill>
                <a:latin typeface="Arial"/>
                <a:ea typeface="ＭＳ ゴシック"/>
              </a:rPr>
              <a:t>	</a:t>
            </a:r>
            <a:r>
              <a:rPr lang="mr-IN" altLang="ja-JP" b="1" i="0" u="none" strike="noStrike" baseline="0" dirty="0">
                <a:solidFill>
                  <a:srgbClr val="FFFF00"/>
                </a:solidFill>
                <a:latin typeface="Arial"/>
                <a:ea typeface="ＭＳ ゴシック"/>
              </a:rPr>
              <a:t>-	</a:t>
            </a:r>
            <a:r>
              <a:rPr lang="en-US" altLang="ja-JP" b="1" i="0" u="none" strike="noStrike" baseline="0" dirty="0">
                <a:solidFill>
                  <a:srgbClr val="FFFF00"/>
                </a:solidFill>
                <a:latin typeface="Arial"/>
                <a:ea typeface="ＭＳ ゴシック"/>
              </a:rPr>
              <a:t>Membership Reports</a:t>
            </a:r>
            <a:endParaRPr lang="en-US" altLang="ja-JP" b="1" i="0" u="none" strike="noStrike" baseline="0" dirty="0">
              <a:solidFill>
                <a:srgbClr val="FFFF00"/>
              </a:solidFill>
              <a:latin typeface="Times New Roman"/>
              <a:ea typeface="ＭＳ ゴシック"/>
            </a:endParaRPr>
          </a:p>
        </p:txBody>
      </p:sp>
    </p:spTree>
    <p:extLst>
      <p:ext uri="{BB962C8B-B14F-4D97-AF65-F5344CB8AC3E}">
        <p14:creationId xmlns:p14="http://schemas.microsoft.com/office/powerpoint/2010/main" val="51221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Autofit/>
          </a:bodyPr>
          <a:lstStyle/>
          <a:p>
            <a:r>
              <a:rPr lang="en-US" altLang="ja-JP" sz="3400" b="1" i="0" u="none" strike="noStrike" baseline="0">
                <a:solidFill>
                  <a:srgbClr val="FFFF00"/>
                </a:solidFill>
                <a:latin typeface="Arial"/>
                <a:ea typeface="ＭＳ ゴシック"/>
              </a:rPr>
              <a:t>2018- 2019</a:t>
            </a:r>
            <a:br>
              <a:rPr lang="en-US" altLang="ja-JP" sz="3400" b="1" i="0" u="none" strike="noStrike" baseline="0">
                <a:solidFill>
                  <a:srgbClr val="FFFF00"/>
                </a:solidFill>
                <a:latin typeface="Arial"/>
                <a:ea typeface="ＭＳ ゴシック"/>
              </a:rPr>
            </a:br>
            <a:r>
              <a:rPr lang="en-US" altLang="ja-JP" sz="3600" b="1">
                <a:solidFill>
                  <a:srgbClr val="FFFF00"/>
                </a:solidFill>
                <a:latin typeface="Arial"/>
                <a:ea typeface="ＭＳ ゴシック"/>
              </a:rPr>
              <a:t>Child Welfare Foundation Committee</a:t>
            </a:r>
            <a:br>
              <a:rPr lang="en-US" altLang="ja-JP" sz="4000" b="1">
                <a:solidFill>
                  <a:srgbClr val="FFFF00"/>
                </a:solidFill>
                <a:latin typeface="Arial"/>
                <a:ea typeface="ＭＳ ゴシック"/>
              </a:rPr>
            </a:br>
            <a:endParaRPr lang="en-US" altLang="ja-JP" sz="3400" b="1" i="0" u="none" strike="noStrike" baseline="0">
              <a:solidFill>
                <a:srgbClr val="FFFF00"/>
              </a:solidFill>
              <a:latin typeface="Arial"/>
              <a:ea typeface="ＭＳ ゴシック"/>
            </a:endParaRPr>
          </a:p>
        </p:txBody>
      </p:sp>
      <p:sp>
        <p:nvSpPr>
          <p:cNvPr id="3" name="Text Placeholder 2"/>
          <p:cNvSpPr>
            <a:spLocks noGrp="1"/>
          </p:cNvSpPr>
          <p:nvPr>
            <p:ph type="body" idx="1"/>
          </p:nvPr>
        </p:nvSpPr>
        <p:spPr>
          <a:xfrm>
            <a:off x="1051560" y="1863090"/>
            <a:ext cx="7223760" cy="4525963"/>
          </a:xfrm>
        </p:spPr>
        <p:txBody>
          <a:bodyPr>
            <a:normAutofit/>
          </a:bodyPr>
          <a:lstStyle/>
          <a:p>
            <a:pPr marL="0" lvl="0" indent="0">
              <a:buNone/>
            </a:pPr>
            <a:r>
              <a:rPr lang="en-US" altLang="ja-JP" sz="2400" dirty="0">
                <a:solidFill>
                  <a:srgbClr val="FFFF00"/>
                </a:solidFill>
                <a:latin typeface="Arial"/>
                <a:ea typeface="ＭＳ ゴシック"/>
              </a:rPr>
              <a:t>Lyle Chapman - </a:t>
            </a:r>
            <a:r>
              <a:rPr lang="en-US" altLang="ja-JP" sz="2400" dirty="0" err="1">
                <a:solidFill>
                  <a:srgbClr val="FFFF00"/>
                </a:solidFill>
                <a:latin typeface="Arial"/>
                <a:ea typeface="ＭＳ ゴシック"/>
              </a:rPr>
              <a:t>LdChapman65@gmail.com</a:t>
            </a:r>
            <a:endParaRPr lang="en-US" altLang="ja-JP" sz="2400" i="0" strike="noStrike" baseline="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George K Fleming - </a:t>
            </a:r>
            <a:r>
              <a:rPr lang="en-US" altLang="ja-JP" sz="2400" dirty="0" err="1">
                <a:solidFill>
                  <a:srgbClr val="FFFF00"/>
                </a:solidFill>
                <a:latin typeface="Arial"/>
                <a:ea typeface="ＭＳ ゴシック"/>
              </a:rPr>
              <a:t>gflemingjr@ymail.com</a:t>
            </a: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Sanford E. Lipman - </a:t>
            </a:r>
            <a:r>
              <a:rPr lang="en-US" altLang="ja-JP" sz="2400" dirty="0" err="1">
                <a:solidFill>
                  <a:srgbClr val="FFFF00"/>
                </a:solidFill>
                <a:latin typeface="Arial"/>
                <a:ea typeface="ＭＳ ゴシック"/>
              </a:rPr>
              <a:t>sandylipman95@hotmail.com</a:t>
            </a: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Jeff Evans - </a:t>
            </a:r>
            <a:r>
              <a:rPr lang="en-US" altLang="ja-JP" sz="2400" dirty="0" err="1">
                <a:solidFill>
                  <a:srgbClr val="FFFF00"/>
                </a:solidFill>
                <a:latin typeface="Arial"/>
                <a:ea typeface="ＭＳ ゴシック"/>
              </a:rPr>
              <a:t>vacobblers@cox.net</a:t>
            </a: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Mark Nave, </a:t>
            </a:r>
            <a:r>
              <a:rPr lang="en-US" altLang="ja-JP" sz="2400" i="0" strike="noStrike" baseline="0" dirty="0">
                <a:solidFill>
                  <a:srgbClr val="FFFF00"/>
                </a:solidFill>
                <a:latin typeface="Arial"/>
                <a:ea typeface="ＭＳ ゴシック"/>
              </a:rPr>
              <a:t>Chairman</a:t>
            </a:r>
            <a:r>
              <a:rPr lang="en-US" altLang="ja-JP" sz="2400" dirty="0">
                <a:solidFill>
                  <a:srgbClr val="FFFF00"/>
                </a:solidFill>
                <a:latin typeface="Arial"/>
                <a:ea typeface="ＭＳ ゴシック"/>
              </a:rPr>
              <a:t> - </a:t>
            </a:r>
            <a:r>
              <a:rPr lang="en-US" altLang="ja-JP" sz="2400" dirty="0" err="1">
                <a:solidFill>
                  <a:srgbClr val="FFFF00"/>
                </a:solidFill>
                <a:latin typeface="Arial"/>
                <a:ea typeface="ＭＳ ゴシック"/>
              </a:rPr>
              <a:t>coolcameo@aol.com</a:t>
            </a:r>
            <a:endParaRPr lang="en-US" altLang="ja-JP" sz="2400" dirty="0">
              <a:solidFill>
                <a:srgbClr val="FFFF00"/>
              </a:solidFill>
              <a:latin typeface="Arial"/>
              <a:ea typeface="ＭＳ ゴシック"/>
            </a:endParaRPr>
          </a:p>
          <a:p>
            <a:pPr marL="0" lvl="0" indent="0">
              <a:buNone/>
            </a:pPr>
            <a:endParaRPr lang="en-US" altLang="ja-JP" sz="2400" dirty="0">
              <a:solidFill>
                <a:srgbClr val="FFFF00"/>
              </a:solidFill>
              <a:latin typeface="Arial"/>
              <a:ea typeface="ＭＳ ゴシック"/>
            </a:endParaRPr>
          </a:p>
          <a:p>
            <a:pPr marL="0" lvl="0" indent="0">
              <a:buNone/>
            </a:pP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Conference Calls are still to be determined. More information will follow</a:t>
            </a:r>
          </a:p>
          <a:p>
            <a:pPr marL="457200" lvl="0" indent="342900" rtl="0">
              <a:buNone/>
              <a:tabLst>
                <a:tab pos="7950200" algn="l"/>
              </a:tabLst>
            </a:pPr>
            <a:endParaRPr lang="en-US" altLang="ja-JP" sz="2400" i="1" strike="noStrike" baseline="0" dirty="0">
              <a:solidFill>
                <a:srgbClr val="FFFF00"/>
              </a:solidFill>
              <a:latin typeface="Cambria"/>
              <a:ea typeface="ＭＳ ゴシック"/>
              <a:cs typeface="Cambria"/>
            </a:endParaRPr>
          </a:p>
        </p:txBody>
      </p:sp>
    </p:spTree>
    <p:extLst>
      <p:ext uri="{BB962C8B-B14F-4D97-AF65-F5344CB8AC3E}">
        <p14:creationId xmlns:p14="http://schemas.microsoft.com/office/powerpoint/2010/main" val="157019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a:solidFill>
                  <a:srgbClr val="FFFF00"/>
                </a:solidFill>
                <a:latin typeface="Arial"/>
                <a:ea typeface="ＭＳ ゴシック"/>
              </a:rPr>
              <a:t>Finance Commission</a:t>
            </a:r>
          </a:p>
        </p:txBody>
      </p:sp>
      <p:sp>
        <p:nvSpPr>
          <p:cNvPr id="3" name="Text Placeholder 2"/>
          <p:cNvSpPr>
            <a:spLocks noGrp="1"/>
          </p:cNvSpPr>
          <p:nvPr>
            <p:ph type="body" idx="1"/>
          </p:nvPr>
        </p:nvSpPr>
        <p:spPr/>
        <p:txBody>
          <a:bodyPr>
            <a:normAutofit/>
          </a:bodyPr>
          <a:lstStyle/>
          <a:p>
            <a:pPr marL="228600" lvl="0" indent="-228600" rtl="0">
              <a:buNone/>
            </a:pPr>
            <a:r>
              <a:rPr lang="en-US" altLang="ja-JP" sz="2400" i="0" u="none" strike="noStrike" baseline="0">
                <a:solidFill>
                  <a:srgbClr val="FFFF00"/>
                </a:solidFill>
                <a:latin typeface="Arial"/>
                <a:ea typeface="ＭＳ ゴシック"/>
              </a:rPr>
              <a:t>The Finance Commission is a low profile but extremely important part of your National Organization. Much of our anonymity is because we do not have long elaborate reports or major action items.</a:t>
            </a:r>
          </a:p>
          <a:p>
            <a:pPr marL="228600" lvl="0" indent="-228600" rtl="0">
              <a:buNone/>
            </a:pPr>
            <a:endParaRPr lang="en-US" altLang="ja-JP" sz="2400" i="0" u="none" strike="noStrike" baseline="0">
              <a:solidFill>
                <a:srgbClr val="FFFF00"/>
              </a:solidFill>
              <a:latin typeface="Arial"/>
              <a:ea typeface="ＭＳ ゴシック"/>
            </a:endParaRPr>
          </a:p>
          <a:p>
            <a:pPr marL="228600" lvl="0" indent="-228600" rtl="0">
              <a:buNone/>
            </a:pPr>
            <a:r>
              <a:rPr lang="en-US" altLang="ja-JP" sz="2400" i="0" u="none" strike="noStrike" baseline="0">
                <a:solidFill>
                  <a:srgbClr val="FFFF00"/>
                </a:solidFill>
                <a:latin typeface="Arial"/>
                <a:ea typeface="ＭＳ ゴシック"/>
              </a:rPr>
              <a:t>Where we come in to the picture is to provide the financial framework to assure the Sons of The American Legion continues as a viable, high impact organization, which serves our Veterans and the Children touched by the programs, supporting the Four Pillars of the American Legion. </a:t>
            </a:r>
          </a:p>
        </p:txBody>
      </p:sp>
    </p:spTree>
    <p:extLst>
      <p:ext uri="{BB962C8B-B14F-4D97-AF65-F5344CB8AC3E}">
        <p14:creationId xmlns:p14="http://schemas.microsoft.com/office/powerpoint/2010/main" val="281346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pPr rtl="0"/>
            <a:r>
              <a:rPr lang="en-US" altLang="ja-JP" b="1" i="0" u="none" strike="noStrike" baseline="0">
                <a:solidFill>
                  <a:srgbClr val="FFFF00"/>
                </a:solidFill>
                <a:latin typeface="Arial"/>
                <a:ea typeface="ＭＳ ゴシック"/>
              </a:rPr>
              <a:t>Finance Commission</a:t>
            </a:r>
          </a:p>
        </p:txBody>
      </p:sp>
      <p:sp>
        <p:nvSpPr>
          <p:cNvPr id="3" name="Text Placeholder 2"/>
          <p:cNvSpPr>
            <a:spLocks noGrp="1"/>
          </p:cNvSpPr>
          <p:nvPr>
            <p:ph type="body" idx="1"/>
          </p:nvPr>
        </p:nvSpPr>
        <p:spPr>
          <a:xfrm>
            <a:off x="457200" y="1117600"/>
            <a:ext cx="8229600" cy="4991100"/>
          </a:xfrm>
        </p:spPr>
        <p:txBody>
          <a:bodyPr>
            <a:noAutofit/>
          </a:bodyPr>
          <a:lstStyle/>
          <a:p>
            <a:pPr marL="228600" lvl="0" indent="-228600" rtl="0">
              <a:buNone/>
            </a:pPr>
            <a:r>
              <a:rPr lang="en-US" altLang="ja-JP" sz="2400" i="0" u="none" strike="noStrike" baseline="0">
                <a:solidFill>
                  <a:srgbClr val="FFFF00"/>
                </a:solidFill>
                <a:latin typeface="Arial"/>
                <a:ea typeface="ＭＳ ゴシック"/>
              </a:rPr>
              <a:t>As with any business or organization, we must budget our funds to provide the maximum bang for the buck. Overspending our resources will eventually bring us to a point where we are no longer viable. Our budget is set at least one year in advance; however, it may be modified to meet our obligations. </a:t>
            </a:r>
          </a:p>
          <a:p>
            <a:pPr marL="228600" lvl="0" indent="-228600" rtl="0">
              <a:buNone/>
            </a:pPr>
            <a:r>
              <a:rPr lang="en-US" altLang="ja-JP" sz="2400" i="0" u="none" strike="noStrike" baseline="0">
                <a:solidFill>
                  <a:srgbClr val="FFFF00"/>
                </a:solidFill>
                <a:latin typeface="Arial"/>
                <a:ea typeface="ＭＳ ゴシック"/>
              </a:rPr>
              <a:t>We do not exceed the budgeted expenses as set forth in the adopted budget. When necessary we may move expenses around to reflect our actual expenditures for a better budgeting process in future years. Since we are constantly monitoring income and expenses, we are looking after your best interests to assure our continued existence.</a:t>
            </a:r>
          </a:p>
        </p:txBody>
      </p:sp>
    </p:spTree>
    <p:extLst>
      <p:ext uri="{BB962C8B-B14F-4D97-AF65-F5344CB8AC3E}">
        <p14:creationId xmlns:p14="http://schemas.microsoft.com/office/powerpoint/2010/main" val="3202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a:solidFill>
                  <a:srgbClr val="FFFF00"/>
                </a:solidFill>
                <a:latin typeface="Arial"/>
                <a:ea typeface="ＭＳ ゴシック"/>
              </a:rPr>
              <a:t>Finance Commission </a:t>
            </a:r>
          </a:p>
        </p:txBody>
      </p:sp>
      <p:sp>
        <p:nvSpPr>
          <p:cNvPr id="3" name="Text Placeholder 2"/>
          <p:cNvSpPr>
            <a:spLocks noGrp="1"/>
          </p:cNvSpPr>
          <p:nvPr>
            <p:ph type="body" idx="1"/>
          </p:nvPr>
        </p:nvSpPr>
        <p:spPr>
          <a:xfrm>
            <a:off x="1394460" y="1668780"/>
            <a:ext cx="6320790" cy="4525963"/>
          </a:xfrm>
        </p:spPr>
        <p:txBody>
          <a:bodyPr>
            <a:normAutofit/>
          </a:bodyPr>
          <a:lstStyle/>
          <a:p>
            <a:pPr marL="228600" lvl="0" indent="-228600" rtl="0">
              <a:buNone/>
            </a:pPr>
            <a:r>
              <a:rPr lang="en-US" altLang="ja-JP" sz="2400" i="0" u="none" strike="noStrike" baseline="0">
                <a:solidFill>
                  <a:srgbClr val="FFFF00"/>
                </a:solidFill>
                <a:latin typeface="Arial"/>
                <a:ea typeface="ＭＳ ゴシック"/>
              </a:rPr>
              <a:t>While supporting the National organization for this administrative year, our objective is to work with the National Commander and his cadre in insuring we are properly assisting the organization in meeting the fiduciary overview responsibilities of our Commission.</a:t>
            </a:r>
            <a:endParaRPr lang="en-US" altLang="ja-JP" sz="2400" i="0" u="none" strike="noStrike" baseline="0">
              <a:solidFill>
                <a:srgbClr val="FFFF00"/>
              </a:solidFill>
              <a:latin typeface="Times New Roman"/>
              <a:ea typeface="ＭＳ ゴシック"/>
            </a:endParaRPr>
          </a:p>
        </p:txBody>
      </p:sp>
    </p:spTree>
    <p:extLst>
      <p:ext uri="{BB962C8B-B14F-4D97-AF65-F5344CB8AC3E}">
        <p14:creationId xmlns:p14="http://schemas.microsoft.com/office/powerpoint/2010/main" val="20671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a:solidFill>
                  <a:srgbClr val="FFFF00"/>
                </a:solidFill>
                <a:latin typeface="Arial"/>
                <a:ea typeface="ＭＳ ゴシック"/>
              </a:rPr>
              <a:t>Finance Commission </a:t>
            </a:r>
          </a:p>
        </p:txBody>
      </p:sp>
      <p:sp>
        <p:nvSpPr>
          <p:cNvPr id="3" name="Text Placeholder 2"/>
          <p:cNvSpPr>
            <a:spLocks noGrp="1"/>
          </p:cNvSpPr>
          <p:nvPr>
            <p:ph type="body" idx="1"/>
          </p:nvPr>
        </p:nvSpPr>
        <p:spPr>
          <a:xfrm>
            <a:off x="457200" y="1268730"/>
            <a:ext cx="8229600" cy="4857433"/>
          </a:xfrm>
        </p:spPr>
        <p:txBody>
          <a:bodyPr>
            <a:noAutofit/>
          </a:bodyPr>
          <a:lstStyle/>
          <a:p>
            <a:pPr marL="0" lvl="0" indent="0" rtl="0">
              <a:buNone/>
            </a:pPr>
            <a:r>
              <a:rPr lang="en-US" altLang="ja-JP" sz="2400" i="0" u="none" strike="noStrike" baseline="0" dirty="0">
                <a:solidFill>
                  <a:srgbClr val="FFFF00"/>
                </a:solidFill>
                <a:latin typeface="Arial"/>
                <a:ea typeface="ＭＳ ゴシック"/>
              </a:rPr>
              <a:t>The core elements of the Commission are to:</a:t>
            </a:r>
          </a:p>
          <a:p>
            <a:pPr marL="800100" lvl="0" rtl="0"/>
            <a:r>
              <a:rPr lang="en-US" altLang="ja-JP" sz="2400" i="0" u="none" strike="noStrike" baseline="0" dirty="0">
                <a:solidFill>
                  <a:srgbClr val="FFFF00"/>
                </a:solidFill>
                <a:latin typeface="Arial"/>
                <a:ea typeface="ＭＳ ゴシック"/>
              </a:rPr>
              <a:t>Review and provide the appropriate guidance for new requests for funds via Resolutions, which are not covered by an established approved budget line item. Insuring the resolution fits into the overall funding/budget scheme before it is advanced to other Commissions and Committees for final approval and presentation to the NEC.</a:t>
            </a:r>
          </a:p>
          <a:p>
            <a:pPr marL="800100" lvl="0" rtl="0"/>
            <a:r>
              <a:rPr lang="en-US" altLang="ja-JP" sz="2400" i="0" u="none" strike="noStrike" baseline="0" dirty="0">
                <a:solidFill>
                  <a:srgbClr val="FFFF00"/>
                </a:solidFill>
                <a:latin typeface="Arial"/>
                <a:ea typeface="ＭＳ ゴシック"/>
              </a:rPr>
              <a:t>Assist with completion and collection of approved SAL travel vouchers.</a:t>
            </a:r>
          </a:p>
          <a:p>
            <a:pPr marL="800100" lvl="0" rtl="0"/>
            <a:r>
              <a:rPr lang="en-US" altLang="ja-JP" sz="2400" i="0" u="none" strike="noStrike" baseline="0" dirty="0">
                <a:solidFill>
                  <a:srgbClr val="FFFF00"/>
                </a:solidFill>
                <a:latin typeface="Arial"/>
                <a:ea typeface="ＭＳ ゴシック"/>
              </a:rPr>
              <a:t>Review financial statements provided by The American Legion with regards to our funds, to ensure proper distribution to allotted accounting line items. </a:t>
            </a:r>
          </a:p>
        </p:txBody>
      </p:sp>
    </p:spTree>
    <p:extLst>
      <p:ext uri="{BB962C8B-B14F-4D97-AF65-F5344CB8AC3E}">
        <p14:creationId xmlns:p14="http://schemas.microsoft.com/office/powerpoint/2010/main" val="86993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a:solidFill>
                  <a:srgbClr val="FFFF00"/>
                </a:solidFill>
                <a:latin typeface="Arial Bo"/>
                <a:ea typeface="ＭＳ ゴシック"/>
                <a:cs typeface="Arial Bo"/>
              </a:rPr>
              <a:t>Finance Commission </a:t>
            </a:r>
          </a:p>
        </p:txBody>
      </p:sp>
      <p:sp>
        <p:nvSpPr>
          <p:cNvPr id="3" name="Text Placeholder 2"/>
          <p:cNvSpPr>
            <a:spLocks noGrp="1"/>
          </p:cNvSpPr>
          <p:nvPr>
            <p:ph type="body" idx="1"/>
          </p:nvPr>
        </p:nvSpPr>
        <p:spPr/>
        <p:txBody>
          <a:bodyPr>
            <a:normAutofit/>
          </a:bodyPr>
          <a:lstStyle/>
          <a:p>
            <a:pPr marL="0" lvl="0" indent="0">
              <a:buNone/>
            </a:pPr>
            <a:r>
              <a:rPr lang="en-US" altLang="ja-JP" sz="2400" dirty="0">
                <a:solidFill>
                  <a:srgbClr val="FFFF00"/>
                </a:solidFill>
                <a:latin typeface="Arial Bo"/>
                <a:ea typeface="ＭＳ ゴシック"/>
                <a:cs typeface="Arial Bo"/>
              </a:rPr>
              <a:t>The core elements of the Commission are to </a:t>
            </a:r>
            <a:r>
              <a:rPr lang="en-US" altLang="ja-JP" sz="2400" i="1" dirty="0">
                <a:solidFill>
                  <a:srgbClr val="FFFF00"/>
                </a:solidFill>
                <a:latin typeface="Arial Bo"/>
                <a:ea typeface="ＭＳ ゴシック"/>
                <a:cs typeface="Arial Bo"/>
              </a:rPr>
              <a:t>(continued):</a:t>
            </a:r>
          </a:p>
          <a:p>
            <a:pPr marL="800100" lvl="0"/>
            <a:r>
              <a:rPr lang="en-US" altLang="ja-JP" sz="2400" i="0" u="none" strike="noStrike" baseline="0" dirty="0">
                <a:solidFill>
                  <a:srgbClr val="FFFF00"/>
                </a:solidFill>
                <a:latin typeface="Arial Bo"/>
                <a:ea typeface="ＭＳ ゴシック"/>
                <a:cs typeface="Arial Bo"/>
              </a:rPr>
              <a:t>Conduct Finance Commission meetings at the Fall &amp; Spring National Executive Committee meetings, and to provide a full report to the National Officers and NEC during said meetings.  </a:t>
            </a:r>
          </a:p>
          <a:p>
            <a:pPr marL="800100" lvl="0" rtl="0"/>
            <a:r>
              <a:rPr lang="en-US" altLang="ja-JP" sz="2400" i="0" u="none" strike="noStrike" baseline="0" dirty="0">
                <a:solidFill>
                  <a:srgbClr val="FFFF00"/>
                </a:solidFill>
                <a:latin typeface="Arial Bo"/>
                <a:ea typeface="ＭＳ ゴシック"/>
                <a:cs typeface="Arial Bo"/>
              </a:rPr>
              <a:t>The SAL National Finance Commission is charged with the same governance responsibilities for that of any Finance Officer within our organization </a:t>
            </a:r>
            <a:r>
              <a:rPr lang="en-US" altLang="ja-JP" sz="2400" i="1" u="none" strike="noStrike" baseline="0" dirty="0">
                <a:solidFill>
                  <a:srgbClr val="FFFF00"/>
                </a:solidFill>
                <a:latin typeface="Arial Bo"/>
                <a:ea typeface="ＭＳ ゴシック"/>
                <a:cs typeface="Arial Bo"/>
              </a:rPr>
              <a:t>[Outlined below]. </a:t>
            </a:r>
            <a:r>
              <a:rPr lang="en-US" altLang="ja-JP" sz="2400" i="0" u="none" strike="noStrike" baseline="0" dirty="0">
                <a:solidFill>
                  <a:srgbClr val="FFFF00"/>
                </a:solidFill>
                <a:latin typeface="Arial Bo"/>
                <a:ea typeface="ＭＳ ゴシック"/>
                <a:cs typeface="Arial Bo"/>
              </a:rPr>
              <a:t>The exception being this Commission does not handle the receipt or distribution of any funds.</a:t>
            </a:r>
          </a:p>
        </p:txBody>
      </p:sp>
    </p:spTree>
    <p:extLst>
      <p:ext uri="{BB962C8B-B14F-4D97-AF65-F5344CB8AC3E}">
        <p14:creationId xmlns:p14="http://schemas.microsoft.com/office/powerpoint/2010/main" val="350873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a:solidFill>
                  <a:srgbClr val="FFFF00"/>
                </a:solidFill>
                <a:latin typeface="Arial"/>
                <a:ea typeface="ＭＳ ゴシック"/>
              </a:rPr>
              <a:t>Finance Commission  </a:t>
            </a:r>
          </a:p>
        </p:txBody>
      </p:sp>
      <p:sp>
        <p:nvSpPr>
          <p:cNvPr id="3" name="Text Placeholder 2"/>
          <p:cNvSpPr>
            <a:spLocks noGrp="1"/>
          </p:cNvSpPr>
          <p:nvPr>
            <p:ph type="body" idx="1"/>
          </p:nvPr>
        </p:nvSpPr>
        <p:spPr>
          <a:xfrm>
            <a:off x="660400" y="1447800"/>
            <a:ext cx="7747000" cy="4525963"/>
          </a:xfrm>
        </p:spPr>
        <p:txBody>
          <a:bodyPr>
            <a:noAutofit/>
          </a:bodyPr>
          <a:lstStyle/>
          <a:p>
            <a:pPr marL="228600" lvl="0" indent="-228600" rtl="0">
              <a:buNone/>
            </a:pPr>
            <a:r>
              <a:rPr lang="en-US" altLang="ja-JP" sz="2400" u="none" strike="noStrike" baseline="0" dirty="0">
                <a:solidFill>
                  <a:srgbClr val="FFFF00"/>
                </a:solidFill>
                <a:latin typeface="Arial"/>
                <a:ea typeface="ＭＳ ゴシック"/>
              </a:rPr>
              <a:t>National By-Laws,</a:t>
            </a:r>
            <a:r>
              <a:rPr lang="en-US" altLang="ja-JP" sz="2400" u="none" strike="noStrike" dirty="0">
                <a:solidFill>
                  <a:srgbClr val="FFFF00"/>
                </a:solidFill>
                <a:latin typeface="Arial"/>
                <a:ea typeface="ＭＳ ゴシック"/>
              </a:rPr>
              <a:t> </a:t>
            </a:r>
            <a:r>
              <a:rPr lang="en-US" altLang="ja-JP" sz="2400" u="none" strike="noStrike" baseline="0" dirty="0">
                <a:solidFill>
                  <a:srgbClr val="FFFF00"/>
                </a:solidFill>
                <a:latin typeface="Arial"/>
                <a:ea typeface="ＭＳ ゴシック"/>
              </a:rPr>
              <a:t>Article I. Duties Of Officers</a:t>
            </a:r>
            <a:r>
              <a:rPr lang="en-US" altLang="ja-JP" sz="2400" u="none" strike="noStrike" dirty="0">
                <a:solidFill>
                  <a:srgbClr val="FFFF00"/>
                </a:solidFill>
                <a:latin typeface="Arial"/>
                <a:ea typeface="ＭＳ ゴシック"/>
              </a:rPr>
              <a:t> </a:t>
            </a:r>
            <a:r>
              <a:rPr lang="en-US" altLang="ja-JP" sz="2400" u="none" strike="noStrike" baseline="0" dirty="0">
                <a:solidFill>
                  <a:srgbClr val="FFFF00"/>
                </a:solidFill>
                <a:latin typeface="Arial"/>
                <a:ea typeface="ＭＳ ゴシック"/>
              </a:rPr>
              <a:t>Section 4, Finance Officer: </a:t>
            </a:r>
          </a:p>
          <a:p>
            <a:pPr marL="0" lvl="0" indent="228600" rtl="0">
              <a:buNone/>
            </a:pPr>
            <a:r>
              <a:rPr lang="en-US" altLang="ja-JP" sz="2400" i="1" u="none" strike="noStrike" baseline="0" dirty="0">
                <a:solidFill>
                  <a:srgbClr val="FFFF00"/>
                </a:solidFill>
                <a:latin typeface="Cambria"/>
                <a:ea typeface="ＭＳ ゴシック"/>
                <a:cs typeface="Cambria"/>
              </a:rPr>
              <a:t>“The Finance Officer shall be the custodian of the funds of the organization, he shall be charged with the receiving and disbursing of the funds of the Squadron, intermediate level, or Detachment and shall make reports on the condition of the treasury at each regular meeting, and when called for by the Commander or Executive Committee; provided, however, that all disbursements shall first be approved at the appropriate level of The American Legion. He shall perform such other duties as are usually incident to the office.”</a:t>
            </a:r>
          </a:p>
        </p:txBody>
      </p:sp>
    </p:spTree>
    <p:extLst>
      <p:ext uri="{BB962C8B-B14F-4D97-AF65-F5344CB8AC3E}">
        <p14:creationId xmlns:p14="http://schemas.microsoft.com/office/powerpoint/2010/main" val="105275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a:solidFill>
                  <a:srgbClr val="FFFF00"/>
                </a:solidFill>
                <a:latin typeface="Arial"/>
                <a:ea typeface="ＭＳ ゴシック"/>
              </a:rPr>
              <a:t>Finance Commission </a:t>
            </a:r>
          </a:p>
        </p:txBody>
      </p:sp>
      <p:sp>
        <p:nvSpPr>
          <p:cNvPr id="3" name="Text Placeholder 2"/>
          <p:cNvSpPr>
            <a:spLocks noGrp="1"/>
          </p:cNvSpPr>
          <p:nvPr>
            <p:ph type="body" idx="1"/>
          </p:nvPr>
        </p:nvSpPr>
        <p:spPr>
          <a:xfrm>
            <a:off x="925830" y="1817370"/>
            <a:ext cx="7920990" cy="4525963"/>
          </a:xfrm>
        </p:spPr>
        <p:txBody>
          <a:bodyPr>
            <a:normAutofit/>
          </a:bodyPr>
          <a:lstStyle/>
          <a:p>
            <a:pPr marL="0" lvl="0" indent="0" rtl="0">
              <a:buNone/>
            </a:pPr>
            <a:r>
              <a:rPr lang="en-US" altLang="ja-JP" sz="2200" u="none" strike="noStrike" baseline="0">
                <a:solidFill>
                  <a:srgbClr val="FFFF00"/>
                </a:solidFill>
                <a:latin typeface="Arial" panose="020B0604020202020204" pitchFamily="34" charset="0"/>
                <a:ea typeface="ＭＳ ゴシック"/>
                <a:cs typeface="Arial" panose="020B0604020202020204" pitchFamily="34" charset="0"/>
              </a:rPr>
              <a:t>Committee Members:</a:t>
            </a:r>
          </a:p>
          <a:p>
            <a:pPr marL="228600" lvl="0" rtl="0"/>
            <a:r>
              <a:rPr lang="en-US" altLang="ja-JP" sz="2200" u="none" strike="noStrike" baseline="0">
                <a:solidFill>
                  <a:srgbClr val="FFFF00"/>
                </a:solidFill>
                <a:latin typeface="Arial" panose="020B0604020202020204" pitchFamily="34" charset="0"/>
                <a:ea typeface="ＭＳ ゴシック"/>
                <a:cs typeface="Arial" panose="020B0604020202020204" pitchFamily="34" charset="0"/>
              </a:rPr>
              <a:t>William </a:t>
            </a:r>
            <a:r>
              <a:rPr lang="mr-IN" altLang="ja-JP" sz="2200" u="none" strike="noStrike" baseline="0">
                <a:solidFill>
                  <a:srgbClr val="FFFF00"/>
                </a:solidFill>
                <a:latin typeface="Arial" panose="020B0604020202020204" pitchFamily="34" charset="0"/>
                <a:ea typeface="ＭＳ ゴシック"/>
              </a:rPr>
              <a:t>“</a:t>
            </a:r>
            <a:r>
              <a:rPr lang="en-US" altLang="ja-JP" sz="2200" u="none" strike="noStrike" baseline="0">
                <a:solidFill>
                  <a:srgbClr val="FFFF00"/>
                </a:solidFill>
                <a:latin typeface="Arial" panose="020B0604020202020204" pitchFamily="34" charset="0"/>
                <a:ea typeface="ＭＳ ゴシック"/>
                <a:cs typeface="Arial" panose="020B0604020202020204" pitchFamily="34" charset="0"/>
              </a:rPr>
              <a:t>Bill</a:t>
            </a:r>
            <a:r>
              <a:rPr lang="mr-IN" altLang="ja-JP" sz="2200" u="none" strike="noStrike" baseline="0">
                <a:solidFill>
                  <a:srgbClr val="FFFF00"/>
                </a:solidFill>
                <a:latin typeface="Arial" panose="020B0604020202020204" pitchFamily="34" charset="0"/>
                <a:ea typeface="ＭＳ ゴシック"/>
              </a:rPr>
              <a:t>” </a:t>
            </a:r>
            <a:r>
              <a:rPr lang="en-US" altLang="ja-JP" sz="2200" u="none" strike="noStrike" baseline="0">
                <a:solidFill>
                  <a:srgbClr val="FFFF00"/>
                </a:solidFill>
                <a:latin typeface="Arial" panose="020B0604020202020204" pitchFamily="34" charset="0"/>
                <a:ea typeface="ＭＳ ゴシック"/>
                <a:cs typeface="Arial" panose="020B0604020202020204" pitchFamily="34" charset="0"/>
              </a:rPr>
              <a:t>Hill, Chairman, Hill1062@msn.com </a:t>
            </a:r>
          </a:p>
          <a:p>
            <a:pPr marL="228600"/>
            <a:r>
              <a:rPr lang="en-US" altLang="ja-JP" sz="2200" u="none" strike="noStrike" baseline="0">
                <a:solidFill>
                  <a:srgbClr val="FFFF00"/>
                </a:solidFill>
                <a:latin typeface="Arial" panose="020B0604020202020204" pitchFamily="34" charset="0"/>
                <a:ea typeface="ＭＳ ゴシック"/>
                <a:cs typeface="Arial" panose="020B0604020202020204" pitchFamily="34" charset="0"/>
              </a:rPr>
              <a:t>Dennis Blue, Vice Chairman</a:t>
            </a:r>
            <a:r>
              <a:rPr lang="en-US" altLang="ja-JP" sz="2200">
                <a:solidFill>
                  <a:srgbClr val="FFFF00"/>
                </a:solidFill>
                <a:latin typeface="Arial" panose="020B0604020202020204" pitchFamily="34" charset="0"/>
                <a:ea typeface="ＭＳ ゴシック"/>
                <a:cs typeface="Arial" panose="020B0604020202020204" pitchFamily="34" charset="0"/>
              </a:rPr>
              <a:t> - </a:t>
            </a:r>
            <a:r>
              <a:rPr lang="en-US" sz="2200" err="1">
                <a:solidFill>
                  <a:srgbClr val="FFFF00"/>
                </a:solidFill>
                <a:latin typeface="Arial" panose="020B0604020202020204" pitchFamily="34" charset="0"/>
                <a:cs typeface="Arial" panose="020B0604020202020204" pitchFamily="34" charset="0"/>
              </a:rPr>
              <a:t>bluetatto@hotmail.com</a:t>
            </a:r>
            <a:endParaRPr lang="en-US" altLang="ja-JP" sz="2200" u="none" strike="noStrike" baseline="0">
              <a:solidFill>
                <a:srgbClr val="FFFF00"/>
              </a:solidFill>
              <a:latin typeface="Arial" panose="020B0604020202020204" pitchFamily="34" charset="0"/>
              <a:ea typeface="ＭＳ ゴシック"/>
              <a:cs typeface="Arial" panose="020B0604020202020204" pitchFamily="34" charset="0"/>
            </a:endParaRPr>
          </a:p>
          <a:p>
            <a:pPr marL="228600"/>
            <a:r>
              <a:rPr lang="en-US" altLang="ja-JP" sz="2200" u="none" strike="noStrike" baseline="0">
                <a:solidFill>
                  <a:srgbClr val="FFFF00"/>
                </a:solidFill>
                <a:latin typeface="Arial" panose="020B0604020202020204" pitchFamily="34" charset="0"/>
                <a:ea typeface="ＭＳ ゴシック"/>
                <a:cs typeface="Arial" panose="020B0604020202020204" pitchFamily="34" charset="0"/>
              </a:rPr>
              <a:t>Robert </a:t>
            </a:r>
            <a:r>
              <a:rPr lang="en-US" sz="2200">
                <a:solidFill>
                  <a:srgbClr val="FFFF00"/>
                </a:solidFill>
                <a:latin typeface="Arial" panose="020B0604020202020204" pitchFamily="34" charset="0"/>
                <a:cs typeface="Arial" panose="020B0604020202020204" pitchFamily="34" charset="0"/>
              </a:rPr>
              <a:t>Thompson</a:t>
            </a:r>
            <a:r>
              <a:rPr lang="en-US" altLang="ja-JP" sz="2200">
                <a:solidFill>
                  <a:srgbClr val="FFFF00"/>
                </a:solidFill>
                <a:latin typeface="Arial" panose="020B0604020202020204" pitchFamily="34" charset="0"/>
                <a:ea typeface="ＭＳ ゴシック"/>
                <a:cs typeface="Arial" panose="020B0604020202020204" pitchFamily="34" charset="0"/>
              </a:rPr>
              <a:t> - </a:t>
            </a:r>
            <a:r>
              <a:rPr lang="en-US" sz="2200">
                <a:solidFill>
                  <a:srgbClr val="FFFF00"/>
                </a:solidFill>
                <a:latin typeface="Arial" panose="020B0604020202020204" pitchFamily="34" charset="0"/>
                <a:cs typeface="Arial" panose="020B0604020202020204" pitchFamily="34" charset="0"/>
              </a:rPr>
              <a:t>rthomps900@hotmail.com</a:t>
            </a:r>
            <a:endParaRPr lang="en-US" altLang="ja-JP" sz="2200">
              <a:solidFill>
                <a:srgbClr val="FFFF00"/>
              </a:solidFill>
              <a:latin typeface="Arial" panose="020B0604020202020204" pitchFamily="34" charset="0"/>
              <a:ea typeface="ＭＳ ゴシック"/>
              <a:cs typeface="Arial" panose="020B0604020202020204" pitchFamily="34" charset="0"/>
            </a:endParaRPr>
          </a:p>
          <a:p>
            <a:pPr marL="228600"/>
            <a:r>
              <a:rPr lang="en-US" altLang="ja-JP" sz="2200" u="none" strike="noStrike" baseline="0">
                <a:solidFill>
                  <a:srgbClr val="FFFF00"/>
                </a:solidFill>
                <a:latin typeface="Arial" panose="020B0604020202020204" pitchFamily="34" charset="0"/>
                <a:ea typeface="ＭＳ ゴシック"/>
                <a:cs typeface="Arial" panose="020B0604020202020204" pitchFamily="34" charset="0"/>
              </a:rPr>
              <a:t>Steven </a:t>
            </a:r>
            <a:r>
              <a:rPr lang="en-US" altLang="ja-JP" sz="2200" u="none" strike="noStrike" baseline="0" err="1">
                <a:solidFill>
                  <a:srgbClr val="FFFF00"/>
                </a:solidFill>
                <a:latin typeface="Arial" panose="020B0604020202020204" pitchFamily="34" charset="0"/>
                <a:ea typeface="ＭＳ ゴシック"/>
                <a:cs typeface="Arial" panose="020B0604020202020204" pitchFamily="34" charset="0"/>
              </a:rPr>
              <a:t>Honigfort</a:t>
            </a:r>
            <a:r>
              <a:rPr lang="en-US" altLang="ja-JP" sz="2200" u="none" strike="noStrike" baseline="0">
                <a:solidFill>
                  <a:srgbClr val="FFFF00"/>
                </a:solidFill>
                <a:latin typeface="Arial" panose="020B0604020202020204" pitchFamily="34" charset="0"/>
                <a:ea typeface="ＭＳ ゴシック"/>
                <a:cs typeface="Arial" panose="020B0604020202020204" pitchFamily="34" charset="0"/>
              </a:rPr>
              <a:t> </a:t>
            </a:r>
            <a:r>
              <a:rPr lang="en-US" altLang="ja-JP" sz="2200">
                <a:solidFill>
                  <a:srgbClr val="FFFF00"/>
                </a:solidFill>
                <a:latin typeface="Arial" panose="020B0604020202020204" pitchFamily="34" charset="0"/>
                <a:ea typeface="ＭＳ ゴシック"/>
                <a:cs typeface="Arial" panose="020B0604020202020204" pitchFamily="34" charset="0"/>
              </a:rPr>
              <a:t> - </a:t>
            </a:r>
            <a:r>
              <a:rPr lang="en-US" sz="2200" err="1">
                <a:solidFill>
                  <a:srgbClr val="FFFF00"/>
                </a:solidFill>
                <a:latin typeface="Arial" panose="020B0604020202020204" pitchFamily="34" charset="0"/>
                <a:cs typeface="Arial" panose="020B0604020202020204" pitchFamily="34" charset="0"/>
              </a:rPr>
              <a:t>shonigfort@yahoo.com</a:t>
            </a:r>
            <a:endParaRPr lang="en-US" altLang="ja-JP" sz="2200">
              <a:solidFill>
                <a:srgbClr val="FFFF00"/>
              </a:solidFill>
              <a:latin typeface="Arial" panose="020B0604020202020204" pitchFamily="34" charset="0"/>
              <a:ea typeface="ＭＳ ゴシック"/>
              <a:cs typeface="Arial" panose="020B0604020202020204" pitchFamily="34" charset="0"/>
            </a:endParaRPr>
          </a:p>
          <a:p>
            <a:pPr marL="228600"/>
            <a:r>
              <a:rPr lang="en-US" altLang="ja-JP" sz="2200" u="none" strike="noStrike" baseline="0">
                <a:solidFill>
                  <a:srgbClr val="FFFF00"/>
                </a:solidFill>
                <a:latin typeface="Arial" panose="020B0604020202020204" pitchFamily="34" charset="0"/>
                <a:ea typeface="ＭＳ ゴシック"/>
                <a:cs typeface="Arial" panose="020B0604020202020204" pitchFamily="34" charset="0"/>
              </a:rPr>
              <a:t>Keith </a:t>
            </a:r>
            <a:r>
              <a:rPr lang="en-US" altLang="ja-JP" sz="2200" u="none" strike="noStrike" baseline="0" err="1">
                <a:solidFill>
                  <a:srgbClr val="FFFF00"/>
                </a:solidFill>
                <a:latin typeface="Arial" panose="020B0604020202020204" pitchFamily="34" charset="0"/>
                <a:ea typeface="ＭＳ ゴシック"/>
                <a:cs typeface="Arial" panose="020B0604020202020204" pitchFamily="34" charset="0"/>
              </a:rPr>
              <a:t>Murdough</a:t>
            </a:r>
            <a:r>
              <a:rPr lang="en-US" altLang="ja-JP" sz="2200" u="none" strike="noStrike" baseline="0">
                <a:solidFill>
                  <a:srgbClr val="FFFF00"/>
                </a:solidFill>
                <a:latin typeface="Arial" panose="020B0604020202020204" pitchFamily="34" charset="0"/>
                <a:ea typeface="ＭＳ ゴシック"/>
                <a:cs typeface="Arial" panose="020B0604020202020204" pitchFamily="34" charset="0"/>
              </a:rPr>
              <a:t> </a:t>
            </a:r>
            <a:r>
              <a:rPr lang="en-US" altLang="ja-JP" sz="2200">
                <a:solidFill>
                  <a:srgbClr val="FFFF00"/>
                </a:solidFill>
                <a:latin typeface="Arial" panose="020B0604020202020204" pitchFamily="34" charset="0"/>
                <a:ea typeface="ＭＳ ゴシック"/>
                <a:cs typeface="Arial" panose="020B0604020202020204" pitchFamily="34" charset="0"/>
              </a:rPr>
              <a:t> - </a:t>
            </a:r>
            <a:r>
              <a:rPr lang="en-US" sz="2200" err="1">
                <a:solidFill>
                  <a:srgbClr val="FFFF00"/>
                </a:solidFill>
                <a:latin typeface="Arial" panose="020B0604020202020204" pitchFamily="34" charset="0"/>
                <a:cs typeface="Arial" panose="020B0604020202020204" pitchFamily="34" charset="0"/>
              </a:rPr>
              <a:t>murdobld@comcast.net</a:t>
            </a:r>
            <a:r>
              <a:rPr lang="en-US" sz="2200">
                <a:solidFill>
                  <a:srgbClr val="FFFF00"/>
                </a:solidFill>
                <a:latin typeface="Arial" panose="020B0604020202020204" pitchFamily="34" charset="0"/>
                <a:cs typeface="Arial" panose="020B0604020202020204" pitchFamily="34" charset="0"/>
              </a:rPr>
              <a:t> </a:t>
            </a:r>
            <a:endParaRPr lang="en-US" altLang="ja-JP" sz="2200">
              <a:solidFill>
                <a:srgbClr val="FFFF00"/>
              </a:solidFill>
              <a:latin typeface="Arial" panose="020B0604020202020204" pitchFamily="34" charset="0"/>
              <a:ea typeface="ＭＳ ゴシック"/>
              <a:cs typeface="Arial" panose="020B0604020202020204" pitchFamily="34" charset="0"/>
            </a:endParaRPr>
          </a:p>
          <a:p>
            <a:pPr marL="228600"/>
            <a:r>
              <a:rPr lang="en-US" sz="2200">
                <a:solidFill>
                  <a:srgbClr val="FFFF00"/>
                </a:solidFill>
                <a:latin typeface="Arial" panose="020B0604020202020204" pitchFamily="34" charset="0"/>
                <a:cs typeface="Arial" panose="020B0604020202020204" pitchFamily="34" charset="0"/>
              </a:rPr>
              <a:t>Gregory R. Price </a:t>
            </a:r>
            <a:r>
              <a:rPr lang="en-US" altLang="ja-JP" sz="2200">
                <a:solidFill>
                  <a:srgbClr val="FFFF00"/>
                </a:solidFill>
                <a:latin typeface="Arial" panose="020B0604020202020204" pitchFamily="34" charset="0"/>
                <a:ea typeface="ＭＳ ゴシック"/>
                <a:cs typeface="Arial" panose="020B0604020202020204" pitchFamily="34" charset="0"/>
              </a:rPr>
              <a:t> - </a:t>
            </a:r>
            <a:r>
              <a:rPr lang="en-US" sz="2200" err="1">
                <a:solidFill>
                  <a:srgbClr val="FFFF00"/>
                </a:solidFill>
                <a:latin typeface="Arial" panose="020B0604020202020204" pitchFamily="34" charset="0"/>
                <a:cs typeface="Arial" panose="020B0604020202020204" pitchFamily="34" charset="0"/>
              </a:rPr>
              <a:t>grinnerman@msn.com</a:t>
            </a:r>
            <a:r>
              <a:rPr lang="en-US" sz="2200">
                <a:solidFill>
                  <a:srgbClr val="FFFF00"/>
                </a:solidFill>
                <a:latin typeface="Arial" panose="020B0604020202020204" pitchFamily="34" charset="0"/>
                <a:cs typeface="Arial" panose="020B0604020202020204" pitchFamily="34" charset="0"/>
              </a:rPr>
              <a:t> </a:t>
            </a:r>
          </a:p>
          <a:p>
            <a:pPr marL="228600"/>
            <a:endParaRPr lang="en-US" altLang="ja-JP" sz="2200" u="none" strike="noStrike" baseline="0">
              <a:solidFill>
                <a:srgbClr val="FFFF00"/>
              </a:solidFill>
              <a:latin typeface="Arial" panose="020B0604020202020204" pitchFamily="34" charset="0"/>
              <a:ea typeface="ＭＳ ゴシック"/>
              <a:cs typeface="Arial" panose="020B0604020202020204" pitchFamily="34" charset="0"/>
            </a:endParaRPr>
          </a:p>
        </p:txBody>
      </p:sp>
    </p:spTree>
    <p:extLst>
      <p:ext uri="{BB962C8B-B14F-4D97-AF65-F5344CB8AC3E}">
        <p14:creationId xmlns:p14="http://schemas.microsoft.com/office/powerpoint/2010/main" val="376948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1700" y="2336801"/>
            <a:ext cx="7277100" cy="3098800"/>
          </a:xfrm>
        </p:spPr>
        <p:txBody>
          <a:bodyPr>
            <a:normAutofit/>
          </a:bodyPr>
          <a:lstStyle/>
          <a:p>
            <a:pPr marL="0" lvl="0" indent="0">
              <a:buNone/>
            </a:pPr>
            <a:r>
              <a:rPr lang="en-US" altLang="ja-JP" sz="2800">
                <a:solidFill>
                  <a:srgbClr val="FFFF00"/>
                </a:solidFill>
                <a:latin typeface="Arial"/>
                <a:ea typeface="ＭＳ ゴシック"/>
              </a:rPr>
              <a:t> </a:t>
            </a:r>
            <a:endParaRPr lang="en-US" altLang="ja-JP" sz="2800" i="0" u="none" strike="noStrike" baseline="0">
              <a:solidFill>
                <a:srgbClr val="FFFF00"/>
              </a:solidFill>
              <a:latin typeface="Times New Roman"/>
              <a:ea typeface="ＭＳ ゴシック"/>
            </a:endParaRPr>
          </a:p>
        </p:txBody>
      </p:sp>
      <p:sp>
        <p:nvSpPr>
          <p:cNvPr id="4" name="TextBox 3">
            <a:extLst>
              <a:ext uri="{FF2B5EF4-FFF2-40B4-BE49-F238E27FC236}">
                <a16:creationId xmlns:a16="http://schemas.microsoft.com/office/drawing/2014/main" id="{6D0C3A64-86E4-40A4-88E5-525DCE7F3090}"/>
              </a:ext>
            </a:extLst>
          </p:cNvPr>
          <p:cNvSpPr txBox="1"/>
          <p:nvPr/>
        </p:nvSpPr>
        <p:spPr>
          <a:xfrm>
            <a:off x="457200" y="1109028"/>
            <a:ext cx="4857750" cy="461665"/>
          </a:xfrm>
          <a:prstGeom prst="rect">
            <a:avLst/>
          </a:prstGeom>
          <a:noFill/>
        </p:spPr>
        <p:txBody>
          <a:bodyPr wrap="square" rtlCol="0">
            <a:spAutoFit/>
          </a:bodyPr>
          <a:lstStyle/>
          <a:p>
            <a:r>
              <a:rPr lang="en-US" sz="2400" b="1">
                <a:solidFill>
                  <a:srgbClr val="FFFF00"/>
                </a:solidFill>
                <a:latin typeface="Arial"/>
                <a:ea typeface="ＭＳ ゴシック"/>
                <a:cs typeface="+mj-cs"/>
              </a:rPr>
              <a:t>John T Jennings - Chairman</a:t>
            </a:r>
          </a:p>
        </p:txBody>
      </p:sp>
      <p:sp>
        <p:nvSpPr>
          <p:cNvPr id="7" name="Title 1">
            <a:extLst>
              <a:ext uri="{FF2B5EF4-FFF2-40B4-BE49-F238E27FC236}">
                <a16:creationId xmlns:a16="http://schemas.microsoft.com/office/drawing/2014/main" id="{75491D61-DAE4-AD46-90A2-EE3B13D3AEB7}"/>
              </a:ext>
            </a:extLst>
          </p:cNvPr>
          <p:cNvSpPr txBox="1">
            <a:spLocks/>
          </p:cNvSpPr>
          <p:nvPr/>
        </p:nvSpPr>
        <p:spPr>
          <a:xfrm>
            <a:off x="0" y="79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600" b="1">
                <a:solidFill>
                  <a:srgbClr val="FFFF00"/>
                </a:solidFill>
                <a:latin typeface="Arial"/>
                <a:ea typeface="ＭＳ ゴシック"/>
              </a:rPr>
              <a:t>Sub Committee on Resolutions</a:t>
            </a:r>
            <a:endParaRPr lang="en-US" altLang="ja-JP" sz="3400" b="1">
              <a:solidFill>
                <a:srgbClr val="FFFF00"/>
              </a:solidFill>
              <a:latin typeface="Arial"/>
              <a:ea typeface="ＭＳ ゴシック"/>
            </a:endParaRPr>
          </a:p>
        </p:txBody>
      </p:sp>
      <p:sp>
        <p:nvSpPr>
          <p:cNvPr id="8" name="Text Placeholder 2">
            <a:extLst>
              <a:ext uri="{FF2B5EF4-FFF2-40B4-BE49-F238E27FC236}">
                <a16:creationId xmlns:a16="http://schemas.microsoft.com/office/drawing/2014/main" id="{A92AD444-83A8-6242-B84F-742A1AE8C00D}"/>
              </a:ext>
            </a:extLst>
          </p:cNvPr>
          <p:cNvSpPr txBox="1">
            <a:spLocks/>
          </p:cNvSpPr>
          <p:nvPr/>
        </p:nvSpPr>
        <p:spPr>
          <a:xfrm>
            <a:off x="457200" y="1741170"/>
            <a:ext cx="8229600" cy="45567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40000"/>
                    <a:lumOff val="6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40000"/>
                    <a:lumOff val="6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buFont typeface="Arial" pitchFamily="34" charset="0"/>
              <a:buNone/>
            </a:pPr>
            <a:r>
              <a:rPr lang="en-US" altLang="ja-JP" sz="2100" dirty="0">
                <a:solidFill>
                  <a:srgbClr val="FFFF00"/>
                </a:solidFill>
                <a:latin typeface="Arial" panose="020B0604020202020204" pitchFamily="34" charset="0"/>
                <a:ea typeface="ＭＳ ゴシック"/>
                <a:cs typeface="Arial" panose="020B0604020202020204" pitchFamily="34" charset="0"/>
              </a:rPr>
              <a:t>An Overview:</a:t>
            </a:r>
          </a:p>
          <a:p>
            <a:pPr marL="0" indent="0">
              <a:buNone/>
            </a:pPr>
            <a:r>
              <a:rPr lang="en-US" altLang="ja-JP" sz="2100" dirty="0">
                <a:solidFill>
                  <a:srgbClr val="FFFF00"/>
                </a:solidFill>
                <a:latin typeface="Arial" panose="020B0604020202020204" pitchFamily="34" charset="0"/>
                <a:ea typeface="ＭＳ ゴシック"/>
                <a:cs typeface="Arial" panose="020B0604020202020204" pitchFamily="34" charset="0"/>
              </a:rPr>
              <a:t>The National Sub Committee on Resolutions strives to support all National Committees and Commissions in the development and presentation of resolutions to be submitted to The Sons of The American Legion National Executive Committee or National Convention. </a:t>
            </a:r>
          </a:p>
          <a:p>
            <a:pPr marL="0" indent="0">
              <a:buNone/>
            </a:pPr>
            <a:r>
              <a:rPr lang="en-US" altLang="ja-JP" sz="2100" dirty="0">
                <a:solidFill>
                  <a:srgbClr val="FFFF00"/>
                </a:solidFill>
                <a:latin typeface="Arial" panose="020B0604020202020204" pitchFamily="34" charset="0"/>
                <a:ea typeface="ＭＳ ゴシック"/>
                <a:cs typeface="Arial" panose="020B0604020202020204" pitchFamily="34" charset="0"/>
              </a:rPr>
              <a:t>When supporting the National Committee and Commissions in the development of resolution, we are ensuring that the members of the National Executive Committee are getting a properly formatted and properly written resolution so a clear understanding of the resolution can be made before a vote is called for. Good information will help support our future growth and development in The Sons of The American Legion now and into the future. </a:t>
            </a:r>
            <a:endParaRPr lang="mr-IN" altLang="ja-JP" sz="2100" dirty="0">
              <a:solidFill>
                <a:srgbClr val="FFFF00"/>
              </a:solidFill>
              <a:latin typeface="Arial" panose="020B0604020202020204" pitchFamily="34" charset="0"/>
              <a:ea typeface="ＭＳ ゴシック"/>
            </a:endParaRPr>
          </a:p>
        </p:txBody>
      </p:sp>
    </p:spTree>
    <p:extLst>
      <p:ext uri="{BB962C8B-B14F-4D97-AF65-F5344CB8AC3E}">
        <p14:creationId xmlns:p14="http://schemas.microsoft.com/office/powerpoint/2010/main" val="277844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5491D61-DAE4-AD46-90A2-EE3B13D3AEB7}"/>
              </a:ext>
            </a:extLst>
          </p:cNvPr>
          <p:cNvSpPr txBox="1">
            <a:spLocks/>
          </p:cNvSpPr>
          <p:nvPr/>
        </p:nvSpPr>
        <p:spPr>
          <a:xfrm>
            <a:off x="0" y="79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600" b="1">
                <a:solidFill>
                  <a:srgbClr val="FFFF00"/>
                </a:solidFill>
                <a:latin typeface="Arial"/>
                <a:ea typeface="ＭＳ ゴシック"/>
              </a:rPr>
              <a:t>Sub Committee on Resolutions</a:t>
            </a:r>
            <a:endParaRPr lang="en-US" altLang="ja-JP" sz="3400" b="1">
              <a:solidFill>
                <a:srgbClr val="FFFF00"/>
              </a:solidFill>
              <a:latin typeface="Arial"/>
              <a:ea typeface="ＭＳ ゴシック"/>
            </a:endParaRPr>
          </a:p>
        </p:txBody>
      </p:sp>
      <p:sp>
        <p:nvSpPr>
          <p:cNvPr id="8" name="Text Placeholder 2">
            <a:extLst>
              <a:ext uri="{FF2B5EF4-FFF2-40B4-BE49-F238E27FC236}">
                <a16:creationId xmlns:a16="http://schemas.microsoft.com/office/drawing/2014/main" id="{A92AD444-83A8-6242-B84F-742A1AE8C00D}"/>
              </a:ext>
            </a:extLst>
          </p:cNvPr>
          <p:cNvSpPr txBox="1">
            <a:spLocks/>
          </p:cNvSpPr>
          <p:nvPr/>
        </p:nvSpPr>
        <p:spPr>
          <a:xfrm>
            <a:off x="457200" y="1817370"/>
            <a:ext cx="8115300" cy="56692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40000"/>
                    <a:lumOff val="6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40000"/>
                    <a:lumOff val="6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buFont typeface="Arial" pitchFamily="34" charset="0"/>
              <a:buNone/>
            </a:pPr>
            <a:r>
              <a:rPr lang="en-US" altLang="ja-JP" sz="2100" dirty="0">
                <a:solidFill>
                  <a:srgbClr val="FFFF00"/>
                </a:solidFill>
                <a:latin typeface="Arial" panose="020B0604020202020204" pitchFamily="34" charset="0"/>
                <a:ea typeface="ＭＳ ゴシック"/>
                <a:cs typeface="Arial" panose="020B0604020202020204" pitchFamily="34" charset="0"/>
              </a:rPr>
              <a:t>An Overview </a:t>
            </a:r>
            <a:r>
              <a:rPr lang="en-US" altLang="ja-JP" sz="2100" i="1" dirty="0">
                <a:solidFill>
                  <a:srgbClr val="FFFF00"/>
                </a:solidFill>
                <a:latin typeface="Arial" panose="020B0604020202020204" pitchFamily="34" charset="0"/>
                <a:ea typeface="ＭＳ ゴシック"/>
                <a:cs typeface="Arial" panose="020B0604020202020204" pitchFamily="34" charset="0"/>
              </a:rPr>
              <a:t>continued</a:t>
            </a:r>
            <a:r>
              <a:rPr lang="en-US" altLang="ja-JP" sz="2100" dirty="0">
                <a:solidFill>
                  <a:srgbClr val="FFFF00"/>
                </a:solidFill>
                <a:latin typeface="Arial" panose="020B0604020202020204" pitchFamily="34" charset="0"/>
                <a:ea typeface="ＭＳ ゴシック"/>
                <a:cs typeface="Arial" panose="020B0604020202020204" pitchFamily="34" charset="0"/>
              </a:rPr>
              <a:t>:</a:t>
            </a:r>
          </a:p>
          <a:p>
            <a:pPr marL="228600" lvl="0" indent="-228600">
              <a:buNone/>
            </a:pPr>
            <a:r>
              <a:rPr lang="en-US" altLang="ja-JP" sz="2000" dirty="0">
                <a:solidFill>
                  <a:srgbClr val="FFFF00"/>
                </a:solidFill>
                <a:latin typeface="Arial"/>
                <a:ea typeface="ＭＳ ゴシック"/>
              </a:rPr>
              <a:t>The Sub Committee on Resolutions is responsible to receive, review and approve the format and or structure of Resolutions. The approval of the resolution itself is done by the National Executive Committee at the Spring and Fall NEC meetings and the Pre-National Convention NEC meeting.</a:t>
            </a:r>
          </a:p>
        </p:txBody>
      </p:sp>
    </p:spTree>
    <p:extLst>
      <p:ext uri="{BB962C8B-B14F-4D97-AF65-F5344CB8AC3E}">
        <p14:creationId xmlns:p14="http://schemas.microsoft.com/office/powerpoint/2010/main" val="181726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dirty="0">
                <a:solidFill>
                  <a:srgbClr val="FFFF00"/>
                </a:solidFill>
                <a:latin typeface="Arial"/>
                <a:ea typeface="ＭＳ ゴシック"/>
              </a:rPr>
              <a:t>National Organization</a:t>
            </a:r>
          </a:p>
        </p:txBody>
      </p:sp>
      <p:sp>
        <p:nvSpPr>
          <p:cNvPr id="3" name="Text Placeholder 2"/>
          <p:cNvSpPr>
            <a:spLocks noGrp="1"/>
          </p:cNvSpPr>
          <p:nvPr>
            <p:ph type="body" idx="1"/>
          </p:nvPr>
        </p:nvSpPr>
        <p:spPr>
          <a:xfrm>
            <a:off x="952500" y="1600200"/>
            <a:ext cx="3619500" cy="4525963"/>
          </a:xfrm>
        </p:spPr>
        <p:txBody>
          <a:bodyPr>
            <a:normAutofit/>
          </a:bodyPr>
          <a:lstStyle/>
          <a:p>
            <a:pPr marL="0" lvl="0" indent="0" rtl="0">
              <a:buNone/>
            </a:pPr>
            <a:r>
              <a:rPr lang="en-US" altLang="ja-JP" sz="1800" b="1" i="0" u="none" strike="noStrike" baseline="0" dirty="0">
                <a:solidFill>
                  <a:srgbClr val="FFFF00"/>
                </a:solidFill>
                <a:latin typeface="Arial"/>
                <a:ea typeface="ＭＳ ゴシック"/>
              </a:rPr>
              <a:t>National Operations</a:t>
            </a:r>
          </a:p>
          <a:p>
            <a:pPr marL="0" lvl="0" indent="0" rtl="0">
              <a:buNone/>
            </a:pPr>
            <a:r>
              <a:rPr lang="en-US" altLang="ja-JP" sz="1800" b="1" i="0" u="none" strike="noStrike" baseline="0" dirty="0">
                <a:solidFill>
                  <a:srgbClr val="FFFF00"/>
                </a:solidFill>
                <a:latin typeface="Arial"/>
                <a:ea typeface="ＭＳ ゴシック"/>
              </a:rPr>
              <a:t>Membership</a:t>
            </a:r>
          </a:p>
          <a:p>
            <a:pPr marL="0" lvl="0" indent="0" rtl="0">
              <a:buNone/>
            </a:pPr>
            <a:r>
              <a:rPr lang="en-US" altLang="ja-JP" sz="1800" b="1" i="0" u="none" strike="noStrike" baseline="0" dirty="0">
                <a:solidFill>
                  <a:srgbClr val="FFFF00"/>
                </a:solidFill>
                <a:latin typeface="Arial"/>
                <a:ea typeface="ＭＳ ゴシック"/>
              </a:rPr>
              <a:t>Chartering Authority</a:t>
            </a:r>
          </a:p>
          <a:p>
            <a:pPr marL="0" lvl="0" indent="0" rtl="0">
              <a:buNone/>
            </a:pPr>
            <a:r>
              <a:rPr lang="en-US" altLang="ja-JP" sz="1800" b="1" i="0" u="none" strike="noStrike" baseline="0" dirty="0">
                <a:solidFill>
                  <a:srgbClr val="FFFF00"/>
                </a:solidFill>
                <a:latin typeface="Arial"/>
                <a:ea typeface="ＭＳ ゴシック"/>
              </a:rPr>
              <a:t>Program Administrator</a:t>
            </a:r>
          </a:p>
          <a:p>
            <a:pPr marL="0" lvl="0" indent="0" rtl="0">
              <a:buNone/>
            </a:pPr>
            <a:r>
              <a:rPr lang="en-US" altLang="ja-JP" sz="1800" b="1" i="0" u="none" strike="noStrike" baseline="0" dirty="0">
                <a:solidFill>
                  <a:srgbClr val="FFFF00"/>
                </a:solidFill>
                <a:latin typeface="Arial"/>
                <a:ea typeface="ＭＳ ゴシック"/>
              </a:rPr>
              <a:t>Tracking &amp; Accountability</a:t>
            </a:r>
          </a:p>
          <a:p>
            <a:pPr marL="0" lvl="0" indent="0" rtl="0">
              <a:buNone/>
            </a:pPr>
            <a:r>
              <a:rPr lang="en-US" altLang="ja-JP" sz="1800" b="1" i="0" u="none" strike="noStrike" baseline="0" dirty="0">
                <a:solidFill>
                  <a:srgbClr val="FFFF00"/>
                </a:solidFill>
                <a:latin typeface="Arial"/>
                <a:ea typeface="ＭＳ ゴシック"/>
              </a:rPr>
              <a:t>Data Processing Operations</a:t>
            </a:r>
          </a:p>
          <a:p>
            <a:pPr marL="0" lvl="0" indent="0" rtl="0">
              <a:buNone/>
            </a:pPr>
            <a:r>
              <a:rPr lang="en-US" altLang="ja-JP" sz="1800" b="1" i="0" u="none" strike="noStrike" baseline="0" dirty="0">
                <a:solidFill>
                  <a:srgbClr val="FFFF00"/>
                </a:solidFill>
                <a:latin typeface="Arial"/>
                <a:ea typeface="ＭＳ ゴシック"/>
              </a:rPr>
              <a:t>Materials Source</a:t>
            </a:r>
          </a:p>
          <a:p>
            <a:pPr lvl="0" rtl="0"/>
            <a:r>
              <a:rPr lang="en-US" altLang="ja-JP" sz="1800" b="1" i="0" u="none" strike="noStrike" baseline="0" dirty="0">
                <a:solidFill>
                  <a:srgbClr val="FFFF00"/>
                </a:solidFill>
                <a:latin typeface="Arial"/>
                <a:ea typeface="ＭＳ ゴシック"/>
              </a:rPr>
              <a:t>Membership Applications</a:t>
            </a:r>
          </a:p>
          <a:p>
            <a:pPr lvl="0" rtl="0"/>
            <a:r>
              <a:rPr lang="en-US" altLang="ja-JP" sz="1800" b="1" i="0" u="none" strike="noStrike" baseline="0" dirty="0">
                <a:solidFill>
                  <a:srgbClr val="FFFF00"/>
                </a:solidFill>
                <a:latin typeface="Arial"/>
                <a:ea typeface="ＭＳ ゴシック"/>
              </a:rPr>
              <a:t>Member Data Sheets</a:t>
            </a:r>
            <a:r>
              <a:rPr lang="en-US" altLang="ja-JP" sz="1800" b="1" i="0" u="none" strike="noStrike" dirty="0">
                <a:solidFill>
                  <a:srgbClr val="FFFF00"/>
                </a:solidFill>
                <a:latin typeface="Arial"/>
                <a:ea typeface="ＭＳ ゴシック"/>
              </a:rPr>
              <a:t> </a:t>
            </a:r>
            <a:r>
              <a:rPr lang="en-US" altLang="ja-JP" sz="1800" b="1" i="0" u="none" strike="noStrike" baseline="0" dirty="0">
                <a:solidFill>
                  <a:srgbClr val="FFFF00"/>
                </a:solidFill>
                <a:latin typeface="Arial"/>
                <a:ea typeface="ＭＳ ゴシック"/>
              </a:rPr>
              <a:t>(Transfers)</a:t>
            </a:r>
          </a:p>
          <a:p>
            <a:pPr lvl="0" rtl="0"/>
            <a:r>
              <a:rPr lang="en-US" altLang="ja-JP" sz="1800" b="1" i="0" u="none" strike="noStrike" baseline="0" dirty="0">
                <a:solidFill>
                  <a:srgbClr val="FFFF00"/>
                </a:solidFill>
                <a:latin typeface="Arial"/>
                <a:ea typeface="ＭＳ ゴシック"/>
              </a:rPr>
              <a:t>Promotional Brochures</a:t>
            </a:r>
          </a:p>
        </p:txBody>
      </p:sp>
      <p:sp>
        <p:nvSpPr>
          <p:cNvPr id="4" name="Text Placeholder 2"/>
          <p:cNvSpPr txBox="1">
            <a:spLocks/>
          </p:cNvSpPr>
          <p:nvPr/>
        </p:nvSpPr>
        <p:spPr>
          <a:xfrm>
            <a:off x="4572000" y="1600200"/>
            <a:ext cx="36195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ja-JP" sz="1800" b="1" dirty="0">
                <a:solidFill>
                  <a:srgbClr val="FFFF00"/>
                </a:solidFill>
                <a:latin typeface="Arial"/>
                <a:ea typeface="ＭＳ ゴシック"/>
              </a:rPr>
              <a:t>National Renewal Program</a:t>
            </a:r>
          </a:p>
          <a:p>
            <a:r>
              <a:rPr lang="en-US" altLang="ja-JP" sz="1800" b="1" dirty="0">
                <a:solidFill>
                  <a:srgbClr val="FFFF00"/>
                </a:solidFill>
                <a:latin typeface="Arial"/>
                <a:ea typeface="ＭＳ ゴシック"/>
              </a:rPr>
              <a:t>Postcard Mailings</a:t>
            </a:r>
          </a:p>
          <a:p>
            <a:pPr marL="520700">
              <a:buFont typeface="Wingdings" charset="2"/>
              <a:buChar char="Ø"/>
            </a:pPr>
            <a:r>
              <a:rPr lang="en-US" altLang="ja-JP" sz="1800" b="1" dirty="0">
                <a:solidFill>
                  <a:srgbClr val="FFFF00"/>
                </a:solidFill>
                <a:latin typeface="Arial"/>
                <a:ea typeface="ＭＳ ゴシック"/>
              </a:rPr>
              <a:t>October</a:t>
            </a:r>
          </a:p>
          <a:p>
            <a:pPr marL="520700">
              <a:buFont typeface="Wingdings" charset="2"/>
              <a:buChar char="Ø"/>
            </a:pPr>
            <a:r>
              <a:rPr lang="en-US" altLang="ja-JP" sz="1800" b="1" dirty="0">
                <a:solidFill>
                  <a:srgbClr val="FFFF00"/>
                </a:solidFill>
                <a:latin typeface="Arial"/>
                <a:ea typeface="ＭＳ ゴシック"/>
              </a:rPr>
              <a:t>March Follow-up</a:t>
            </a:r>
          </a:p>
          <a:p>
            <a:pPr marL="520700">
              <a:buFont typeface="Wingdings" charset="2"/>
              <a:buChar char="Ø"/>
            </a:pPr>
            <a:r>
              <a:rPr lang="en-US" altLang="ja-JP" sz="1800" b="1" dirty="0">
                <a:solidFill>
                  <a:srgbClr val="FFFF00"/>
                </a:solidFill>
                <a:latin typeface="Arial"/>
                <a:ea typeface="ＭＳ ゴシック"/>
              </a:rPr>
              <a:t>May Follow-up</a:t>
            </a:r>
          </a:p>
          <a:p>
            <a:pPr marL="0" indent="0">
              <a:buNone/>
            </a:pPr>
            <a:r>
              <a:rPr lang="en-US" altLang="ja-JP" sz="1800" b="1" dirty="0">
                <a:solidFill>
                  <a:srgbClr val="FFFF00"/>
                </a:solidFill>
                <a:latin typeface="Arial"/>
                <a:ea typeface="ＭＳ ゴシック"/>
              </a:rPr>
              <a:t>The National Update</a:t>
            </a:r>
          </a:p>
          <a:p>
            <a:pPr marL="0" indent="0">
              <a:buNone/>
            </a:pPr>
            <a:r>
              <a:rPr lang="en-US" altLang="ja-JP" sz="1800" b="1" dirty="0">
                <a:solidFill>
                  <a:srgbClr val="FFFF00"/>
                </a:solidFill>
                <a:latin typeface="Arial"/>
                <a:ea typeface="ＭＳ ゴシック"/>
              </a:rPr>
              <a:t>	Communication to </a:t>
            </a:r>
          </a:p>
          <a:p>
            <a:pPr marL="0" indent="0">
              <a:buNone/>
            </a:pPr>
            <a:r>
              <a:rPr lang="en-US" altLang="ja-JP" sz="1800" b="1" dirty="0">
                <a:solidFill>
                  <a:srgbClr val="FFFF00"/>
                </a:solidFill>
                <a:latin typeface="Arial"/>
                <a:ea typeface="ＭＳ ゴシック"/>
              </a:rPr>
              <a:t>	  Detachments &amp; Members</a:t>
            </a:r>
          </a:p>
        </p:txBody>
      </p:sp>
    </p:spTree>
    <p:extLst>
      <p:ext uri="{BB962C8B-B14F-4D97-AF65-F5344CB8AC3E}">
        <p14:creationId xmlns:p14="http://schemas.microsoft.com/office/powerpoint/2010/main" val="354800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63040" y="1638300"/>
            <a:ext cx="6172200" cy="4853940"/>
          </a:xfrm>
        </p:spPr>
        <p:txBody>
          <a:bodyPr>
            <a:noAutofit/>
          </a:bodyPr>
          <a:lstStyle/>
          <a:p>
            <a:pPr marL="228600" lvl="0" indent="-228600">
              <a:buNone/>
            </a:pPr>
            <a:r>
              <a:rPr lang="en-US" altLang="ja-JP" sz="2200" dirty="0">
                <a:solidFill>
                  <a:srgbClr val="FFFF00"/>
                </a:solidFill>
                <a:latin typeface="Arial" panose="020B0604020202020204" pitchFamily="34" charset="0"/>
                <a:ea typeface="ＭＳ ゴシック"/>
                <a:cs typeface="Arial" panose="020B0604020202020204" pitchFamily="34" charset="0"/>
              </a:rPr>
              <a:t>Programs and Areas of responsibility</a:t>
            </a:r>
          </a:p>
          <a:p>
            <a:r>
              <a:rPr lang="en-US" altLang="ja-JP" sz="2200" dirty="0">
                <a:solidFill>
                  <a:srgbClr val="FFFF00"/>
                </a:solidFill>
                <a:latin typeface="Arial" panose="020B0604020202020204" pitchFamily="34" charset="0"/>
                <a:ea typeface="ＭＳ ゴシック"/>
                <a:cs typeface="Arial" panose="020B0604020202020204" pitchFamily="34" charset="0"/>
              </a:rPr>
              <a:t>All Committee and Commissions of the National Sons of The American Legion</a:t>
            </a:r>
          </a:p>
          <a:p>
            <a:endParaRPr lang="en-US" altLang="ja-JP" sz="800" u="none" strike="noStrike" baseline="0" dirty="0">
              <a:solidFill>
                <a:srgbClr val="FFFF00"/>
              </a:solidFill>
              <a:latin typeface="Arial" panose="020B0604020202020204" pitchFamily="34" charset="0"/>
              <a:ea typeface="ＭＳ ゴシック"/>
              <a:cs typeface="Arial" panose="020B0604020202020204" pitchFamily="34" charset="0"/>
            </a:endParaRPr>
          </a:p>
          <a:p>
            <a:pPr marL="0" indent="0">
              <a:buNone/>
            </a:pPr>
            <a:r>
              <a:rPr lang="en-US" altLang="ja-JP" sz="2200" u="none" strike="noStrike" baseline="0" dirty="0">
                <a:solidFill>
                  <a:srgbClr val="FFFF00"/>
                </a:solidFill>
                <a:latin typeface="Arial" panose="020B0604020202020204" pitchFamily="34" charset="0"/>
                <a:ea typeface="ＭＳ ゴシック"/>
                <a:cs typeface="Arial" panose="020B0604020202020204" pitchFamily="34" charset="0"/>
              </a:rPr>
              <a:t>Who </a:t>
            </a:r>
            <a:r>
              <a:rPr lang="en-US" altLang="ja-JP" sz="2200" dirty="0">
                <a:solidFill>
                  <a:srgbClr val="FFFF00"/>
                </a:solidFill>
                <a:latin typeface="Arial" panose="020B0604020202020204" pitchFamily="34" charset="0"/>
                <a:ea typeface="ＭＳ ゴシック"/>
                <a:cs typeface="Arial" panose="020B0604020202020204" pitchFamily="34" charset="0"/>
              </a:rPr>
              <a:t>does the Sub Committee on Resolutions 	report to?</a:t>
            </a:r>
          </a:p>
          <a:p>
            <a:r>
              <a:rPr lang="en-US" altLang="ja-JP" sz="2200" dirty="0">
                <a:solidFill>
                  <a:srgbClr val="FFFF00"/>
                </a:solidFill>
                <a:latin typeface="Arial" panose="020B0604020202020204" pitchFamily="34" charset="0"/>
                <a:ea typeface="ＭＳ ゴシック"/>
                <a:cs typeface="Arial" panose="020B0604020202020204" pitchFamily="34" charset="0"/>
              </a:rPr>
              <a:t>The National Executive Committee (NEC) of the Sons of The American Legion</a:t>
            </a:r>
            <a:endParaRPr lang="mr-IN" altLang="ja-JP" sz="2200" u="none" strike="noStrike" baseline="0" dirty="0">
              <a:solidFill>
                <a:srgbClr val="FFFF00"/>
              </a:solidFill>
              <a:latin typeface="Arial" panose="020B0604020202020204" pitchFamily="34" charset="0"/>
              <a:ea typeface="ＭＳ ゴシック"/>
            </a:endParaRPr>
          </a:p>
        </p:txBody>
      </p:sp>
      <p:sp>
        <p:nvSpPr>
          <p:cNvPr id="6" name="Title 1">
            <a:extLst>
              <a:ext uri="{FF2B5EF4-FFF2-40B4-BE49-F238E27FC236}">
                <a16:creationId xmlns:a16="http://schemas.microsoft.com/office/drawing/2014/main" id="{31C690ED-9ADA-9E46-8771-AC8F70E2D453}"/>
              </a:ext>
            </a:extLst>
          </p:cNvPr>
          <p:cNvSpPr txBox="1">
            <a:spLocks/>
          </p:cNvSpPr>
          <p:nvPr/>
        </p:nvSpPr>
        <p:spPr>
          <a:xfrm>
            <a:off x="0" y="79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200" b="1">
                <a:solidFill>
                  <a:srgbClr val="FFFF00"/>
                </a:solidFill>
                <a:latin typeface="Arial"/>
                <a:ea typeface="ＭＳ ゴシック"/>
              </a:rPr>
              <a:t>Sub Committee on Resolutions</a:t>
            </a:r>
          </a:p>
        </p:txBody>
      </p:sp>
    </p:spTree>
    <p:extLst>
      <p:ext uri="{BB962C8B-B14F-4D97-AF65-F5344CB8AC3E}">
        <p14:creationId xmlns:p14="http://schemas.microsoft.com/office/powerpoint/2010/main" val="359968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210" y="1062990"/>
            <a:ext cx="7932420" cy="5257800"/>
          </a:xfrm>
        </p:spPr>
        <p:txBody>
          <a:bodyPr>
            <a:noAutofit/>
          </a:bodyPr>
          <a:lstStyle/>
          <a:p>
            <a:pPr marL="0" indent="0">
              <a:buNone/>
            </a:pPr>
            <a:r>
              <a:rPr lang="en-US" altLang="ja-JP" sz="2200" dirty="0">
                <a:solidFill>
                  <a:srgbClr val="FFFF00"/>
                </a:solidFill>
                <a:latin typeface="Arial"/>
                <a:ea typeface="ＭＳ ゴシック"/>
              </a:rPr>
              <a:t>Goals</a:t>
            </a:r>
          </a:p>
          <a:p>
            <a:r>
              <a:rPr lang="en-US" altLang="ja-JP" sz="2200" dirty="0">
                <a:solidFill>
                  <a:srgbClr val="FFFF00"/>
                </a:solidFill>
                <a:latin typeface="Arial"/>
                <a:ea typeface="ＭＳ ゴシック"/>
              </a:rPr>
              <a:t>To Continue to provide the National Executive Committee of the Sons of The American Legion with good information so that they can make good decisions for the organization.</a:t>
            </a:r>
          </a:p>
          <a:p>
            <a:endParaRPr lang="en-US" altLang="ja-JP" sz="800" dirty="0">
              <a:solidFill>
                <a:srgbClr val="FFFF00"/>
              </a:solidFill>
              <a:latin typeface="Arial"/>
              <a:ea typeface="ＭＳ ゴシック"/>
            </a:endParaRPr>
          </a:p>
          <a:p>
            <a:pPr marL="0" indent="0">
              <a:buNone/>
            </a:pPr>
            <a:r>
              <a:rPr lang="en-US" altLang="ja-JP" sz="2200" dirty="0">
                <a:solidFill>
                  <a:srgbClr val="FFFF00"/>
                </a:solidFill>
                <a:latin typeface="Arial"/>
                <a:ea typeface="ＭＳ ゴシック"/>
              </a:rPr>
              <a:t>How we can achieve our Goals</a:t>
            </a:r>
          </a:p>
          <a:p>
            <a:r>
              <a:rPr lang="en-US" altLang="ja-JP" sz="2200" dirty="0">
                <a:solidFill>
                  <a:srgbClr val="FFFF00"/>
                </a:solidFill>
                <a:latin typeface="Arial"/>
                <a:ea typeface="ＭＳ ゴシック"/>
              </a:rPr>
              <a:t>Good communications and provide good information and useful tools</a:t>
            </a:r>
          </a:p>
          <a:p>
            <a:endParaRPr lang="en-US" altLang="ja-JP" sz="800" dirty="0">
              <a:solidFill>
                <a:srgbClr val="FFFF00"/>
              </a:solidFill>
              <a:latin typeface="Arial"/>
              <a:ea typeface="ＭＳ ゴシック"/>
            </a:endParaRPr>
          </a:p>
          <a:p>
            <a:pPr marL="0" indent="0">
              <a:buNone/>
            </a:pPr>
            <a:r>
              <a:rPr lang="en-US" altLang="ja-JP" sz="2200" dirty="0">
                <a:solidFill>
                  <a:srgbClr val="FFFF00"/>
                </a:solidFill>
                <a:latin typeface="Arial"/>
                <a:ea typeface="ＭＳ ゴシック"/>
              </a:rPr>
              <a:t>Who is Key to Mission Success?</a:t>
            </a:r>
          </a:p>
          <a:p>
            <a:r>
              <a:rPr lang="en-US" altLang="ja-JP" sz="2200" dirty="0">
                <a:solidFill>
                  <a:srgbClr val="FFFF00"/>
                </a:solidFill>
                <a:latin typeface="Arial"/>
                <a:ea typeface="ＭＳ ゴシック"/>
              </a:rPr>
              <a:t>You are!</a:t>
            </a:r>
          </a:p>
          <a:p>
            <a:r>
              <a:rPr lang="en-US" altLang="ja-JP" sz="2200" dirty="0">
                <a:solidFill>
                  <a:srgbClr val="FFFF00"/>
                </a:solidFill>
                <a:latin typeface="Arial"/>
                <a:ea typeface="ＭＳ ゴシック"/>
              </a:rPr>
              <a:t>Good communications</a:t>
            </a:r>
          </a:p>
          <a:p>
            <a:r>
              <a:rPr lang="en-US" altLang="ja-JP" sz="2200" dirty="0">
                <a:solidFill>
                  <a:srgbClr val="FFFF00"/>
                </a:solidFill>
                <a:latin typeface="Arial"/>
                <a:ea typeface="ＭＳ ゴシック"/>
              </a:rPr>
              <a:t>Good information</a:t>
            </a:r>
          </a:p>
          <a:p>
            <a:r>
              <a:rPr lang="en-US" altLang="ja-JP" sz="2200" dirty="0">
                <a:solidFill>
                  <a:srgbClr val="FFFF00"/>
                </a:solidFill>
                <a:latin typeface="Arial"/>
                <a:ea typeface="ＭＳ ゴシック"/>
              </a:rPr>
              <a:t>Useful tools</a:t>
            </a:r>
            <a:endParaRPr lang="en-US" altLang="ja-JP" sz="2200" i="0" u="none" strike="noStrike" baseline="0" dirty="0">
              <a:solidFill>
                <a:srgbClr val="FFFF00"/>
              </a:solidFill>
              <a:latin typeface="Arial"/>
              <a:ea typeface="ＭＳ ゴシック"/>
            </a:endParaRPr>
          </a:p>
        </p:txBody>
      </p:sp>
      <p:sp>
        <p:nvSpPr>
          <p:cNvPr id="6" name="Title 1">
            <a:extLst>
              <a:ext uri="{FF2B5EF4-FFF2-40B4-BE49-F238E27FC236}">
                <a16:creationId xmlns:a16="http://schemas.microsoft.com/office/drawing/2014/main" id="{55D43633-F43A-764B-A0B3-7BF0C458D354}"/>
              </a:ext>
            </a:extLst>
          </p:cNvPr>
          <p:cNvSpPr txBox="1">
            <a:spLocks/>
          </p:cNvSpPr>
          <p:nvPr/>
        </p:nvSpPr>
        <p:spPr>
          <a:xfrm>
            <a:off x="0" y="79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200" b="1">
                <a:solidFill>
                  <a:srgbClr val="FFFF00"/>
                </a:solidFill>
                <a:latin typeface="Arial"/>
                <a:ea typeface="ＭＳ ゴシック"/>
              </a:rPr>
              <a:t>Sub Committee on Resolutions</a:t>
            </a:r>
          </a:p>
        </p:txBody>
      </p:sp>
    </p:spTree>
    <p:extLst>
      <p:ext uri="{BB962C8B-B14F-4D97-AF65-F5344CB8AC3E}">
        <p14:creationId xmlns:p14="http://schemas.microsoft.com/office/powerpoint/2010/main" val="229260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1490" y="1120140"/>
            <a:ext cx="8161020" cy="5520690"/>
          </a:xfrm>
        </p:spPr>
        <p:txBody>
          <a:bodyPr>
            <a:normAutofit lnSpcReduction="10000"/>
          </a:bodyPr>
          <a:lstStyle/>
          <a:p>
            <a:pPr marL="228600" lvl="0" indent="-228600" rtl="0">
              <a:buNone/>
            </a:pPr>
            <a:r>
              <a:rPr lang="en-US" altLang="ja-JP" sz="2400" i="0" u="none" strike="noStrike" baseline="0" dirty="0">
                <a:solidFill>
                  <a:srgbClr val="FFFF00"/>
                </a:solidFill>
                <a:latin typeface="Arial"/>
                <a:ea typeface="ＭＳ ゴシック"/>
              </a:rPr>
              <a:t>Program Deadlines, and other events</a:t>
            </a:r>
          </a:p>
          <a:p>
            <a:r>
              <a:rPr lang="en-US" altLang="ja-JP" sz="2400" dirty="0">
                <a:solidFill>
                  <a:srgbClr val="FFFF00"/>
                </a:solidFill>
                <a:latin typeface="Arial"/>
                <a:ea typeface="ＭＳ ゴシック"/>
              </a:rPr>
              <a:t>Spring NEC and  Fall NEC Meetings and National Convention.</a:t>
            </a:r>
          </a:p>
          <a:p>
            <a:pPr marL="228600" lvl="0" indent="-228600">
              <a:buNone/>
            </a:pPr>
            <a:endParaRPr lang="en-US" altLang="ja-JP" sz="800" dirty="0">
              <a:solidFill>
                <a:srgbClr val="FFFF00"/>
              </a:solidFill>
              <a:latin typeface="Arial"/>
              <a:ea typeface="ＭＳ ゴシック"/>
            </a:endParaRPr>
          </a:p>
          <a:p>
            <a:pPr marL="228600" lvl="0" indent="-228600">
              <a:buNone/>
            </a:pPr>
            <a:r>
              <a:rPr lang="en-US" altLang="ja-JP" sz="2400" dirty="0">
                <a:solidFill>
                  <a:srgbClr val="FFFF00"/>
                </a:solidFill>
                <a:latin typeface="Arial"/>
                <a:ea typeface="ＭＳ ゴシック"/>
              </a:rPr>
              <a:t>Why is the Mission and Goals listed previously important to the SAL members?</a:t>
            </a:r>
          </a:p>
          <a:p>
            <a:r>
              <a:rPr lang="en-US" altLang="ja-JP" sz="2400" dirty="0">
                <a:solidFill>
                  <a:srgbClr val="FFFF00"/>
                </a:solidFill>
                <a:latin typeface="Arial"/>
                <a:ea typeface="ＭＳ ゴシック"/>
              </a:rPr>
              <a:t>Guidelines are in place for the submission of Resolutions to give time to have them entered into the registry and for the Resolution Committee to review before they are reviewed and acted on by the NEC.</a:t>
            </a:r>
          </a:p>
          <a:p>
            <a:pPr marL="228600" lvl="0" indent="-228600">
              <a:buNone/>
            </a:pPr>
            <a:endParaRPr lang="en-US" altLang="ja-JP" sz="900" dirty="0">
              <a:solidFill>
                <a:srgbClr val="FFFF00"/>
              </a:solidFill>
              <a:latin typeface="Arial"/>
              <a:ea typeface="ＭＳ ゴシック"/>
            </a:endParaRPr>
          </a:p>
          <a:p>
            <a:pPr marL="228600" lvl="0" indent="-228600">
              <a:buNone/>
            </a:pPr>
            <a:r>
              <a:rPr lang="en-US" altLang="ja-JP" sz="2400" dirty="0">
                <a:solidFill>
                  <a:srgbClr val="FFFF00"/>
                </a:solidFill>
                <a:latin typeface="Arial"/>
                <a:ea typeface="ＭＳ ゴシック"/>
              </a:rPr>
              <a:t>What are the Benefits to the Squadron Members of participation?</a:t>
            </a:r>
          </a:p>
          <a:p>
            <a:r>
              <a:rPr lang="en-US" altLang="ja-JP" sz="2400" dirty="0">
                <a:solidFill>
                  <a:srgbClr val="FFFF00"/>
                </a:solidFill>
                <a:latin typeface="Arial"/>
                <a:ea typeface="ＭＳ ゴシック"/>
              </a:rPr>
              <a:t>Better communication and better material for our members.</a:t>
            </a:r>
          </a:p>
          <a:p>
            <a:endParaRPr lang="en-US" altLang="ja-JP" sz="2400" dirty="0">
              <a:solidFill>
                <a:srgbClr val="FFFF00"/>
              </a:solidFill>
              <a:latin typeface="Arial"/>
              <a:ea typeface="ＭＳ ゴシック"/>
            </a:endParaRPr>
          </a:p>
          <a:p>
            <a:endParaRPr lang="en-US" altLang="ja-JP" sz="2400" dirty="0">
              <a:solidFill>
                <a:srgbClr val="FFFF00"/>
              </a:solidFill>
              <a:latin typeface="Arial"/>
              <a:ea typeface="ＭＳ ゴシック"/>
            </a:endParaRPr>
          </a:p>
        </p:txBody>
      </p:sp>
      <p:sp>
        <p:nvSpPr>
          <p:cNvPr id="6" name="Title 1">
            <a:extLst>
              <a:ext uri="{FF2B5EF4-FFF2-40B4-BE49-F238E27FC236}">
                <a16:creationId xmlns:a16="http://schemas.microsoft.com/office/drawing/2014/main" id="{72E03CAF-ADBC-C04E-888E-1C1B1B271E5F}"/>
              </a:ext>
            </a:extLst>
          </p:cNvPr>
          <p:cNvSpPr txBox="1">
            <a:spLocks/>
          </p:cNvSpPr>
          <p:nvPr/>
        </p:nvSpPr>
        <p:spPr>
          <a:xfrm>
            <a:off x="0" y="79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200" b="1">
                <a:solidFill>
                  <a:srgbClr val="FFFF00"/>
                </a:solidFill>
                <a:latin typeface="Arial"/>
                <a:ea typeface="ＭＳ ゴシック"/>
              </a:rPr>
              <a:t>Sub Committee on Resolutions</a:t>
            </a:r>
          </a:p>
        </p:txBody>
      </p:sp>
    </p:spTree>
    <p:extLst>
      <p:ext uri="{BB962C8B-B14F-4D97-AF65-F5344CB8AC3E}">
        <p14:creationId xmlns:p14="http://schemas.microsoft.com/office/powerpoint/2010/main" val="337985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2268"/>
            <a:ext cx="9144000" cy="1143000"/>
          </a:xfrm>
        </p:spPr>
        <p:txBody>
          <a:bodyPr>
            <a:noAutofit/>
          </a:bodyPr>
          <a:lstStyle/>
          <a:p>
            <a:r>
              <a:rPr lang="en-US" altLang="ja-JP" sz="3400" b="1" i="0" u="none" strike="noStrike" baseline="0">
                <a:solidFill>
                  <a:srgbClr val="FFFF00"/>
                </a:solidFill>
                <a:latin typeface="Arial"/>
                <a:ea typeface="ＭＳ ゴシック"/>
              </a:rPr>
              <a:t>2018- 2019 </a:t>
            </a:r>
            <a:br>
              <a:rPr lang="en-US" altLang="ja-JP" sz="3400" b="1" i="0" u="none" strike="noStrike" baseline="0">
                <a:solidFill>
                  <a:srgbClr val="FFFF00"/>
                </a:solidFill>
                <a:latin typeface="Arial"/>
                <a:ea typeface="ＭＳ ゴシック"/>
              </a:rPr>
            </a:br>
            <a:r>
              <a:rPr lang="en-US" altLang="ja-JP" sz="3600" b="1">
                <a:solidFill>
                  <a:srgbClr val="FFFF00"/>
                </a:solidFill>
                <a:latin typeface="Arial"/>
                <a:ea typeface="ＭＳ ゴシック"/>
              </a:rPr>
              <a:t>Sub Committee on Resolutions</a:t>
            </a:r>
            <a:endParaRPr lang="en-US" altLang="ja-JP" sz="3400" b="1">
              <a:solidFill>
                <a:srgbClr val="FFFF00"/>
              </a:solidFill>
              <a:latin typeface="Arial"/>
              <a:ea typeface="ＭＳ ゴシック"/>
            </a:endParaRPr>
          </a:p>
        </p:txBody>
      </p:sp>
      <p:sp>
        <p:nvSpPr>
          <p:cNvPr id="3" name="Text Placeholder 2"/>
          <p:cNvSpPr>
            <a:spLocks noGrp="1"/>
          </p:cNvSpPr>
          <p:nvPr>
            <p:ph type="body" idx="1"/>
          </p:nvPr>
        </p:nvSpPr>
        <p:spPr>
          <a:xfrm>
            <a:off x="720090" y="1600200"/>
            <a:ext cx="7703820" cy="4525963"/>
          </a:xfrm>
        </p:spPr>
        <p:txBody>
          <a:bodyPr>
            <a:normAutofit/>
          </a:bodyPr>
          <a:lstStyle/>
          <a:p>
            <a:pPr marL="0" lvl="0" indent="0">
              <a:buNone/>
            </a:pPr>
            <a:r>
              <a:rPr lang="en-US" altLang="ja-JP" sz="2400" dirty="0">
                <a:solidFill>
                  <a:srgbClr val="FFFF00"/>
                </a:solidFill>
                <a:latin typeface="Arial"/>
                <a:ea typeface="ＭＳ ゴシック"/>
              </a:rPr>
              <a:t>Joseph B. Keiser - </a:t>
            </a:r>
            <a:r>
              <a:rPr lang="en-US" altLang="ja-JP" sz="2400" dirty="0" err="1">
                <a:solidFill>
                  <a:srgbClr val="FFFF00"/>
                </a:solidFill>
                <a:latin typeface="Arial"/>
                <a:ea typeface="ＭＳ ゴシック"/>
              </a:rPr>
              <a:t>keiserjoseph@yahoo.com</a:t>
            </a:r>
            <a:endParaRPr lang="en-US" altLang="ja-JP" sz="2400" i="0" strike="noStrike" baseline="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Jay E. Marsden - </a:t>
            </a:r>
            <a:r>
              <a:rPr lang="en-US" altLang="ja-JP" sz="2400" dirty="0" err="1">
                <a:solidFill>
                  <a:srgbClr val="FFFF00"/>
                </a:solidFill>
                <a:latin typeface="Arial"/>
                <a:ea typeface="ＭＳ ゴシック"/>
              </a:rPr>
              <a:t>jaymarsden@yahoo.com</a:t>
            </a: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David Blair - </a:t>
            </a:r>
            <a:r>
              <a:rPr lang="en-US" altLang="ja-JP" sz="2400" dirty="0" err="1">
                <a:solidFill>
                  <a:srgbClr val="FFFF00"/>
                </a:solidFill>
                <a:latin typeface="Arial"/>
                <a:ea typeface="ＭＳ ゴシック"/>
              </a:rPr>
              <a:t>redskins446@yahoo.com</a:t>
            </a: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John Chang - </a:t>
            </a:r>
            <a:r>
              <a:rPr lang="en-US" altLang="ja-JP" sz="2400" dirty="0">
                <a:solidFill>
                  <a:srgbClr val="FFFF00"/>
                </a:solidFill>
                <a:latin typeface="Arial"/>
                <a:ea typeface="ＭＳ ゴシック"/>
                <a:hlinkClick r:id="rId3">
                  <a:extLst>
                    <a:ext uri="{A12FA001-AC4F-418D-AE19-62706E023703}">
                      <ahyp:hlinkClr xmlns:ahyp="http://schemas.microsoft.com/office/drawing/2018/hyperlinkcolor" val="tx"/>
                    </a:ext>
                  </a:extLst>
                </a:hlinkClick>
              </a:rPr>
              <a:t>jpchang100@aol.com</a:t>
            </a: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John Jennings, </a:t>
            </a:r>
            <a:r>
              <a:rPr lang="en-US" altLang="ja-JP" sz="2400" i="0" strike="noStrike" baseline="0" dirty="0">
                <a:solidFill>
                  <a:srgbClr val="FFFF00"/>
                </a:solidFill>
                <a:latin typeface="Arial"/>
                <a:ea typeface="ＭＳ ゴシック"/>
              </a:rPr>
              <a:t>Chairman</a:t>
            </a:r>
            <a:r>
              <a:rPr lang="en-US" altLang="ja-JP" sz="2400" dirty="0">
                <a:solidFill>
                  <a:srgbClr val="FFFF00"/>
                </a:solidFill>
                <a:latin typeface="Arial"/>
                <a:ea typeface="ＭＳ ゴシック"/>
              </a:rPr>
              <a:t> - </a:t>
            </a:r>
            <a:r>
              <a:rPr lang="en-US" altLang="ja-JP" sz="2400" dirty="0" err="1">
                <a:solidFill>
                  <a:srgbClr val="FFFF00"/>
                </a:solidFill>
                <a:latin typeface="Arial"/>
                <a:ea typeface="ＭＳ ゴシック"/>
              </a:rPr>
              <a:t>fl.johnjennings@gmail.com</a:t>
            </a:r>
            <a:endParaRPr lang="en-US" altLang="ja-JP" sz="2400" dirty="0">
              <a:solidFill>
                <a:srgbClr val="FFFF00"/>
              </a:solidFill>
              <a:latin typeface="Arial"/>
              <a:ea typeface="ＭＳ ゴシック"/>
            </a:endParaRPr>
          </a:p>
          <a:p>
            <a:pPr marL="0" lvl="0" indent="0">
              <a:buNone/>
            </a:pP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The Sub Committee on Resolutions will not be scheduling </a:t>
            </a:r>
            <a:r>
              <a:rPr lang="en-US" altLang="ja-JP" sz="2400" i="1" dirty="0">
                <a:solidFill>
                  <a:srgbClr val="FFFF00"/>
                </a:solidFill>
                <a:latin typeface="Arial"/>
                <a:ea typeface="ＭＳ ゴシック"/>
              </a:rPr>
              <a:t>regular</a:t>
            </a:r>
            <a:r>
              <a:rPr lang="en-US" altLang="ja-JP" sz="2400" dirty="0">
                <a:solidFill>
                  <a:srgbClr val="FFFF00"/>
                </a:solidFill>
                <a:latin typeface="Arial"/>
                <a:ea typeface="ＭＳ ゴシック"/>
              </a:rPr>
              <a:t> Conference Calls.</a:t>
            </a:r>
          </a:p>
          <a:p>
            <a:pPr marL="457200" lvl="0" indent="342900" rtl="0">
              <a:buNone/>
              <a:tabLst>
                <a:tab pos="7950200" algn="l"/>
              </a:tabLst>
            </a:pPr>
            <a:endParaRPr lang="en-US" altLang="ja-JP" sz="2400" i="1" strike="noStrike" baseline="0" dirty="0">
              <a:solidFill>
                <a:srgbClr val="FFFF00"/>
              </a:solidFill>
              <a:latin typeface="Cambria"/>
              <a:ea typeface="ＭＳ ゴシック"/>
              <a:cs typeface="Cambria"/>
            </a:endParaRPr>
          </a:p>
        </p:txBody>
      </p:sp>
    </p:spTree>
    <p:extLst>
      <p:ext uri="{BB962C8B-B14F-4D97-AF65-F5344CB8AC3E}">
        <p14:creationId xmlns:p14="http://schemas.microsoft.com/office/powerpoint/2010/main" val="104226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3868"/>
            <a:ext cx="9144000" cy="1143000"/>
          </a:xfrm>
        </p:spPr>
        <p:txBody>
          <a:bodyPr>
            <a:noAutofit/>
          </a:bodyPr>
          <a:lstStyle/>
          <a:p>
            <a:pPr rtl="0"/>
            <a:r>
              <a:rPr lang="en-US" altLang="ja-JP" sz="3200" b="1" i="0" u="none" strike="noStrike" baseline="0" dirty="0">
                <a:solidFill>
                  <a:srgbClr val="FFFF00"/>
                </a:solidFill>
                <a:latin typeface="Arial"/>
                <a:ea typeface="ＭＳ ゴシック"/>
              </a:rPr>
              <a:t>Veterans Affairs &amp; </a:t>
            </a:r>
            <a:br>
              <a:rPr lang="en-US" altLang="ja-JP" sz="3200" b="1" i="0" u="none" strike="noStrike" baseline="0" dirty="0">
                <a:solidFill>
                  <a:srgbClr val="FFFF00"/>
                </a:solidFill>
                <a:latin typeface="Arial"/>
                <a:ea typeface="ＭＳ ゴシック"/>
              </a:rPr>
            </a:br>
            <a:r>
              <a:rPr lang="en-US" altLang="ja-JP" sz="3200" b="1" i="0" u="none" strike="noStrike" baseline="0" dirty="0">
                <a:solidFill>
                  <a:srgbClr val="FFFF00"/>
                </a:solidFill>
                <a:latin typeface="Arial"/>
                <a:ea typeface="ＭＳ ゴシック"/>
              </a:rPr>
              <a:t>Rehabilitation Commission</a:t>
            </a:r>
          </a:p>
        </p:txBody>
      </p:sp>
      <p:sp>
        <p:nvSpPr>
          <p:cNvPr id="3" name="Text Placeholder 2"/>
          <p:cNvSpPr>
            <a:spLocks noGrp="1"/>
          </p:cNvSpPr>
          <p:nvPr>
            <p:ph type="body" idx="1"/>
          </p:nvPr>
        </p:nvSpPr>
        <p:spPr>
          <a:xfrm>
            <a:off x="1165860" y="1739900"/>
            <a:ext cx="6789420" cy="4386263"/>
          </a:xfrm>
        </p:spPr>
        <p:txBody>
          <a:bodyPr>
            <a:noAutofit/>
          </a:bodyPr>
          <a:lstStyle/>
          <a:p>
            <a:pPr marL="228600" lvl="0" indent="-228600" rtl="0">
              <a:buNone/>
            </a:pPr>
            <a:r>
              <a:rPr lang="en-US" altLang="ja-JP" sz="2400" i="0" u="none" strike="noStrike" baseline="0" dirty="0">
                <a:solidFill>
                  <a:srgbClr val="FFFF00"/>
                </a:solidFill>
                <a:latin typeface="Arial"/>
                <a:ea typeface="ＭＳ ゴシック"/>
                <a:cs typeface="Arial"/>
              </a:rPr>
              <a:t>Did you know that The American Legion is older than the US Department of Veterans Affairs?</a:t>
            </a:r>
          </a:p>
          <a:p>
            <a:pPr marL="228600" lvl="0" indent="-228600" rtl="0">
              <a:buNone/>
            </a:pPr>
            <a:endParaRPr lang="en-US" altLang="ja-JP" sz="2400" i="0" u="none" strike="noStrike" baseline="0" dirty="0">
              <a:solidFill>
                <a:srgbClr val="FFFF00"/>
              </a:solidFill>
              <a:latin typeface="Arial"/>
              <a:ea typeface="ＭＳ ゴシック"/>
              <a:cs typeface="Arial"/>
            </a:endParaRPr>
          </a:p>
          <a:p>
            <a:pPr marL="228600" lvl="0" indent="-228600" rtl="0">
              <a:buNone/>
            </a:pPr>
            <a:r>
              <a:rPr lang="en-US" altLang="ja-JP" sz="2400" i="0" u="none" strike="noStrike" baseline="0" dirty="0">
                <a:solidFill>
                  <a:srgbClr val="FFFF00"/>
                </a:solidFill>
                <a:latin typeface="Arial"/>
                <a:ea typeface="ＭＳ ゴシック"/>
                <a:cs typeface="Arial"/>
              </a:rPr>
              <a:t>In fact, in its first decade, The American Legion worked to convince the federal government to consolidate the many bureaus, office and agencies that had been created since the end of the Civil War, into one entity in 1930, The Veterans Administration.</a:t>
            </a:r>
          </a:p>
        </p:txBody>
      </p:sp>
    </p:spTree>
    <p:extLst>
      <p:ext uri="{BB962C8B-B14F-4D97-AF65-F5344CB8AC3E}">
        <p14:creationId xmlns:p14="http://schemas.microsoft.com/office/powerpoint/2010/main" val="394903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03020" y="1714500"/>
            <a:ext cx="6480810" cy="4411663"/>
          </a:xfrm>
        </p:spPr>
        <p:txBody>
          <a:bodyPr>
            <a:noAutofit/>
          </a:bodyPr>
          <a:lstStyle/>
          <a:p>
            <a:pPr marL="228600" lvl="0" indent="-228600" rtl="0">
              <a:buNone/>
            </a:pPr>
            <a:r>
              <a:rPr lang="en-US" altLang="ja-JP" sz="2400" i="0" u="none" strike="noStrike" baseline="0">
                <a:solidFill>
                  <a:srgbClr val="FFFF00"/>
                </a:solidFill>
                <a:latin typeface="Arial"/>
                <a:ea typeface="ＭＳ ゴシック"/>
                <a:cs typeface="Arial"/>
              </a:rPr>
              <a:t>Since that time The American Legion has worked tirelessly to make sure that the VA lives up to and follows its motto, </a:t>
            </a:r>
            <a:r>
              <a:rPr lang="mr-IN" altLang="ja-JP" sz="2400" i="0" u="none" strike="noStrike" baseline="0">
                <a:solidFill>
                  <a:srgbClr val="FFFF00"/>
                </a:solidFill>
                <a:latin typeface="Arial"/>
                <a:ea typeface="ＭＳ ゴシック"/>
                <a:cs typeface="Arial"/>
              </a:rPr>
              <a:t>“… </a:t>
            </a:r>
            <a:r>
              <a:rPr lang="en-US" altLang="ja-JP" sz="2400" i="0" u="none" strike="noStrike" baseline="0">
                <a:solidFill>
                  <a:srgbClr val="FFFF00"/>
                </a:solidFill>
                <a:latin typeface="Arial"/>
                <a:ea typeface="ＭＳ ゴシック"/>
                <a:cs typeface="Arial"/>
              </a:rPr>
              <a:t>to care for those who borne the battle, his widow and orphan…</a:t>
            </a:r>
            <a:r>
              <a:rPr lang="mr-IN" altLang="ja-JP" sz="2400" i="0" u="none" strike="noStrike" baseline="0">
                <a:solidFill>
                  <a:srgbClr val="FFFF00"/>
                </a:solidFill>
                <a:latin typeface="Arial"/>
                <a:ea typeface="ＭＳ ゴシック"/>
                <a:cs typeface="Arial"/>
              </a:rPr>
              <a:t>” </a:t>
            </a:r>
            <a:r>
              <a:rPr lang="en-US" altLang="ja-JP" sz="2400" i="0" u="none" strike="noStrike" baseline="0">
                <a:solidFill>
                  <a:srgbClr val="FFFF00"/>
                </a:solidFill>
                <a:latin typeface="Arial"/>
                <a:ea typeface="ＭＳ ゴシック"/>
                <a:cs typeface="Arial"/>
              </a:rPr>
              <a:t>In the decades that have followed The American Legion Family has established itself as the premier advocate for our Veterans and the care they have earned but not always receive. </a:t>
            </a:r>
          </a:p>
        </p:txBody>
      </p:sp>
      <p:sp>
        <p:nvSpPr>
          <p:cNvPr id="6" name="Title 1">
            <a:extLst>
              <a:ext uri="{FF2B5EF4-FFF2-40B4-BE49-F238E27FC236}">
                <a16:creationId xmlns:a16="http://schemas.microsoft.com/office/drawing/2014/main" id="{325F30D5-C7D5-AC45-B165-958AAF8E376A}"/>
              </a:ext>
            </a:extLst>
          </p:cNvPr>
          <p:cNvSpPr txBox="1">
            <a:spLocks/>
          </p:cNvSpPr>
          <p:nvPr/>
        </p:nvSpPr>
        <p:spPr>
          <a:xfrm>
            <a:off x="0" y="46386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200" b="1">
                <a:solidFill>
                  <a:srgbClr val="FFFF00"/>
                </a:solidFill>
                <a:latin typeface="Arial"/>
                <a:ea typeface="ＭＳ ゴシック"/>
              </a:rPr>
              <a:t>Veterans Affairs &amp; </a:t>
            </a:r>
            <a:br>
              <a:rPr lang="en-US" altLang="ja-JP" sz="3200" b="1">
                <a:solidFill>
                  <a:srgbClr val="FFFF00"/>
                </a:solidFill>
                <a:latin typeface="Arial"/>
                <a:ea typeface="ＭＳ ゴシック"/>
              </a:rPr>
            </a:br>
            <a:r>
              <a:rPr lang="en-US" altLang="ja-JP" sz="3200" b="1">
                <a:solidFill>
                  <a:srgbClr val="FFFF00"/>
                </a:solidFill>
                <a:latin typeface="Arial"/>
                <a:ea typeface="ＭＳ ゴシック"/>
              </a:rPr>
              <a:t>Rehabilitation Commission</a:t>
            </a:r>
            <a:endParaRPr lang="en-US" altLang="ja-JP" sz="3200" b="1" dirty="0">
              <a:solidFill>
                <a:srgbClr val="FFFF00"/>
              </a:solidFill>
              <a:latin typeface="Arial"/>
              <a:ea typeface="ＭＳ ゴシック"/>
            </a:endParaRPr>
          </a:p>
        </p:txBody>
      </p:sp>
    </p:spTree>
    <p:extLst>
      <p:ext uri="{BB962C8B-B14F-4D97-AF65-F5344CB8AC3E}">
        <p14:creationId xmlns:p14="http://schemas.microsoft.com/office/powerpoint/2010/main" val="315931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3010" y="1676400"/>
            <a:ext cx="6480810" cy="4851400"/>
          </a:xfrm>
        </p:spPr>
        <p:txBody>
          <a:bodyPr>
            <a:noAutofit/>
          </a:bodyPr>
          <a:lstStyle/>
          <a:p>
            <a:pPr marL="228600" lvl="0" indent="-228600" rtl="0">
              <a:buNone/>
            </a:pPr>
            <a:r>
              <a:rPr lang="en-US" altLang="ja-JP" sz="2400" i="0" u="none" strike="noStrike" baseline="0">
                <a:solidFill>
                  <a:srgbClr val="FFFF00"/>
                </a:solidFill>
                <a:latin typeface="Arial"/>
                <a:ea typeface="ＭＳ ゴシック"/>
              </a:rPr>
              <a:t>This has been accomplished primarily under the direction and guidance of the Veterans Affairs and Rehabilitation Commission which offers services to help Veterans and their families navigate the red tape of Federal &amp; State VA benefit systems.</a:t>
            </a:r>
          </a:p>
          <a:p>
            <a:pPr marL="228600" lvl="0" indent="-228600" rtl="0">
              <a:buNone/>
            </a:pPr>
            <a:r>
              <a:rPr lang="en-US" altLang="ja-JP" sz="2400" i="0" u="none" strike="noStrike" baseline="0">
                <a:solidFill>
                  <a:srgbClr val="FFFF00"/>
                </a:solidFill>
                <a:latin typeface="Arial"/>
                <a:ea typeface="ＭＳ ゴシック"/>
              </a:rPr>
              <a:t>More than 2,500 accredited American Legion Service Officers are assisting no fewer than 750,000 veterans at any one time. </a:t>
            </a:r>
          </a:p>
        </p:txBody>
      </p:sp>
      <p:sp>
        <p:nvSpPr>
          <p:cNvPr id="4" name="Title 1">
            <a:extLst>
              <a:ext uri="{FF2B5EF4-FFF2-40B4-BE49-F238E27FC236}">
                <a16:creationId xmlns:a16="http://schemas.microsoft.com/office/drawing/2014/main" id="{136256FC-615F-9A47-8BAC-CEE1BEFCD25E}"/>
              </a:ext>
            </a:extLst>
          </p:cNvPr>
          <p:cNvSpPr txBox="1">
            <a:spLocks/>
          </p:cNvSpPr>
          <p:nvPr/>
        </p:nvSpPr>
        <p:spPr>
          <a:xfrm>
            <a:off x="0" y="46386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200" b="1">
                <a:solidFill>
                  <a:srgbClr val="FFFF00"/>
                </a:solidFill>
                <a:latin typeface="Arial"/>
                <a:ea typeface="ＭＳ ゴシック"/>
              </a:rPr>
              <a:t>Veterans Affairs &amp; </a:t>
            </a:r>
            <a:br>
              <a:rPr lang="en-US" altLang="ja-JP" sz="3200" b="1">
                <a:solidFill>
                  <a:srgbClr val="FFFF00"/>
                </a:solidFill>
                <a:latin typeface="Arial"/>
                <a:ea typeface="ＭＳ ゴシック"/>
              </a:rPr>
            </a:br>
            <a:r>
              <a:rPr lang="en-US" altLang="ja-JP" sz="3200" b="1">
                <a:solidFill>
                  <a:srgbClr val="FFFF00"/>
                </a:solidFill>
                <a:latin typeface="Arial"/>
                <a:ea typeface="ＭＳ ゴシック"/>
              </a:rPr>
              <a:t>Rehabilitation Commission</a:t>
            </a:r>
            <a:endParaRPr lang="en-US" altLang="ja-JP" sz="3200" b="1" dirty="0">
              <a:solidFill>
                <a:srgbClr val="FFFF00"/>
              </a:solidFill>
              <a:latin typeface="Arial"/>
              <a:ea typeface="ＭＳ ゴシック"/>
            </a:endParaRPr>
          </a:p>
        </p:txBody>
      </p:sp>
    </p:spTree>
    <p:extLst>
      <p:ext uri="{BB962C8B-B14F-4D97-AF65-F5344CB8AC3E}">
        <p14:creationId xmlns:p14="http://schemas.microsoft.com/office/powerpoint/2010/main" val="54316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23060" y="1734820"/>
            <a:ext cx="5966460" cy="5122863"/>
          </a:xfrm>
        </p:spPr>
        <p:txBody>
          <a:bodyPr>
            <a:noAutofit/>
          </a:bodyPr>
          <a:lstStyle/>
          <a:p>
            <a:pPr marL="228600" lvl="0" indent="-228600" rtl="0">
              <a:buNone/>
            </a:pPr>
            <a:r>
              <a:rPr lang="en-US" altLang="ja-JP" sz="2400" i="0" u="none" strike="noStrike" baseline="0" dirty="0">
                <a:solidFill>
                  <a:srgbClr val="FFFF00"/>
                </a:solidFill>
                <a:latin typeface="Arial"/>
                <a:ea typeface="ＭＳ ゴシック"/>
              </a:rPr>
              <a:t>Add to this millions of volunteer hours and strong representation before the US Congress and State Legislatures to provide timely health care and other benefits; and you can really understand why the Veteran Affairs &amp; Rehabilitation Commission is considered the 1</a:t>
            </a:r>
            <a:r>
              <a:rPr lang="en-US" altLang="ja-JP" sz="2400" i="0" u="none" strike="noStrike" baseline="30000" dirty="0">
                <a:solidFill>
                  <a:srgbClr val="FFFF00"/>
                </a:solidFill>
                <a:latin typeface="Arial"/>
                <a:ea typeface="ＭＳ ゴシック"/>
              </a:rPr>
              <a:t>st</a:t>
            </a:r>
            <a:r>
              <a:rPr lang="en-US" altLang="ja-JP" sz="2400" i="0" u="none" strike="noStrike" baseline="0" dirty="0">
                <a:solidFill>
                  <a:srgbClr val="FFFF00"/>
                </a:solidFill>
                <a:latin typeface="Arial"/>
                <a:ea typeface="ＭＳ ゴシック"/>
              </a:rPr>
              <a:t> of the four pillars that American Legion Family was built upon.</a:t>
            </a:r>
          </a:p>
        </p:txBody>
      </p:sp>
      <p:sp>
        <p:nvSpPr>
          <p:cNvPr id="6" name="Title 1">
            <a:extLst>
              <a:ext uri="{FF2B5EF4-FFF2-40B4-BE49-F238E27FC236}">
                <a16:creationId xmlns:a16="http://schemas.microsoft.com/office/drawing/2014/main" id="{71BD6546-A01F-BF47-9AAC-4BE000969FD8}"/>
              </a:ext>
            </a:extLst>
          </p:cNvPr>
          <p:cNvSpPr>
            <a:spLocks noGrp="1"/>
          </p:cNvSpPr>
          <p:nvPr>
            <p:ph type="title"/>
          </p:nvPr>
        </p:nvSpPr>
        <p:spPr>
          <a:xfrm>
            <a:off x="0" y="463868"/>
            <a:ext cx="9144000" cy="1143000"/>
          </a:xfrm>
        </p:spPr>
        <p:txBody>
          <a:bodyPr>
            <a:noAutofit/>
          </a:bodyPr>
          <a:lstStyle/>
          <a:p>
            <a:pPr rtl="0"/>
            <a:r>
              <a:rPr lang="en-US" altLang="ja-JP" sz="3200" b="1" i="0" u="none" strike="noStrike" baseline="0" dirty="0">
                <a:solidFill>
                  <a:srgbClr val="FFFF00"/>
                </a:solidFill>
                <a:latin typeface="Arial"/>
                <a:ea typeface="ＭＳ ゴシック"/>
              </a:rPr>
              <a:t>Veterans Affairs &amp; </a:t>
            </a:r>
            <a:br>
              <a:rPr lang="en-US" altLang="ja-JP" sz="3200" b="1" i="0" u="none" strike="noStrike" baseline="0" dirty="0">
                <a:solidFill>
                  <a:srgbClr val="FFFF00"/>
                </a:solidFill>
                <a:latin typeface="Arial"/>
                <a:ea typeface="ＭＳ ゴシック"/>
              </a:rPr>
            </a:br>
            <a:r>
              <a:rPr lang="en-US" altLang="ja-JP" sz="3200" b="1" i="0" u="none" strike="noStrike" baseline="0" dirty="0">
                <a:solidFill>
                  <a:srgbClr val="FFFF00"/>
                </a:solidFill>
                <a:latin typeface="Arial"/>
                <a:ea typeface="ＭＳ ゴシック"/>
              </a:rPr>
              <a:t>Rehabilitation Commission</a:t>
            </a:r>
          </a:p>
        </p:txBody>
      </p:sp>
    </p:spTree>
    <p:extLst>
      <p:ext uri="{BB962C8B-B14F-4D97-AF65-F5344CB8AC3E}">
        <p14:creationId xmlns:p14="http://schemas.microsoft.com/office/powerpoint/2010/main" val="93901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05840" y="1689100"/>
            <a:ext cx="7086600" cy="5122863"/>
          </a:xfrm>
        </p:spPr>
        <p:txBody>
          <a:bodyPr>
            <a:noAutofit/>
          </a:bodyPr>
          <a:lstStyle/>
          <a:p>
            <a:pPr marL="0" indent="0">
              <a:spcBef>
                <a:spcPts val="1776"/>
              </a:spcBef>
              <a:buNone/>
            </a:pPr>
            <a:r>
              <a:rPr lang="en-US" altLang="ja-JP" sz="2400" i="0" u="none" strike="noStrike" baseline="0" dirty="0">
                <a:solidFill>
                  <a:srgbClr val="FFFF00"/>
                </a:solidFill>
                <a:latin typeface="Arial"/>
                <a:ea typeface="ＭＳ ゴシック"/>
              </a:rPr>
              <a:t>The SAL VA&amp;R Commission continues in the footsteps laid out for us by our past leadership. Our path forward </a:t>
            </a:r>
            <a:r>
              <a:rPr lang="en-US" altLang="ja-JP" sz="2400" dirty="0">
                <a:solidFill>
                  <a:srgbClr val="FFFF00"/>
                </a:solidFill>
                <a:latin typeface="Arial"/>
                <a:ea typeface="ＭＳ ゴシック"/>
              </a:rPr>
              <a:t>has been progress in the following:</a:t>
            </a:r>
            <a:endParaRPr lang="en-US" altLang="ja-JP" sz="2400" i="0" u="none" strike="noStrike" baseline="0" dirty="0">
              <a:solidFill>
                <a:srgbClr val="FFFF00"/>
              </a:solidFill>
              <a:latin typeface="Arial"/>
              <a:ea typeface="ＭＳ ゴシック"/>
            </a:endParaRPr>
          </a:p>
          <a:p>
            <a:pPr marL="457200" indent="-457200">
              <a:spcBef>
                <a:spcPts val="1776"/>
              </a:spcBef>
              <a:buFont typeface="+mj-lt"/>
              <a:buAutoNum type="arabicPeriod"/>
            </a:pPr>
            <a:r>
              <a:rPr lang="en-US" altLang="ja-JP" sz="2400" i="0" u="none" strike="noStrike" baseline="0" dirty="0">
                <a:solidFill>
                  <a:srgbClr val="FFFF00"/>
                </a:solidFill>
                <a:latin typeface="Arial"/>
                <a:ea typeface="ＭＳ ゴシック"/>
              </a:rPr>
              <a:t>We will continue the work to reach the goal of having an SAL Representative and/or Deputy Representative in every VA facility in the nation.</a:t>
            </a:r>
          </a:p>
          <a:p>
            <a:pPr marL="457200" indent="-457200">
              <a:spcBef>
                <a:spcPts val="1776"/>
              </a:spcBef>
              <a:buFont typeface="+mj-lt"/>
              <a:buAutoNum type="arabicPeriod"/>
            </a:pPr>
            <a:r>
              <a:rPr lang="en-US" altLang="ja-JP" sz="2400" dirty="0">
                <a:solidFill>
                  <a:srgbClr val="FFFF00"/>
                </a:solidFill>
                <a:latin typeface="Arial"/>
                <a:ea typeface="ＭＳ ゴシック"/>
              </a:rPr>
              <a:t>W</a:t>
            </a:r>
            <a:r>
              <a:rPr lang="en-US" altLang="ja-JP" sz="2400" i="0" u="none" strike="noStrike" baseline="0" dirty="0">
                <a:solidFill>
                  <a:srgbClr val="FFFF00"/>
                </a:solidFill>
                <a:latin typeface="Arial"/>
                <a:ea typeface="ＭＳ ゴシック"/>
              </a:rPr>
              <a:t>e will strive to reach a goal of receiving an applicant for the Charles B. Rigsby Volunteer of the Year Award from every Detachment.</a:t>
            </a:r>
          </a:p>
        </p:txBody>
      </p:sp>
      <p:sp>
        <p:nvSpPr>
          <p:cNvPr id="4" name="Title 1">
            <a:extLst>
              <a:ext uri="{FF2B5EF4-FFF2-40B4-BE49-F238E27FC236}">
                <a16:creationId xmlns:a16="http://schemas.microsoft.com/office/drawing/2014/main" id="{390A27CB-11F4-7C44-8E4D-EE06F4FE9F08}"/>
              </a:ext>
            </a:extLst>
          </p:cNvPr>
          <p:cNvSpPr txBox="1">
            <a:spLocks/>
          </p:cNvSpPr>
          <p:nvPr/>
        </p:nvSpPr>
        <p:spPr>
          <a:xfrm>
            <a:off x="0" y="46386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200" b="1">
                <a:solidFill>
                  <a:srgbClr val="FFFF00"/>
                </a:solidFill>
                <a:latin typeface="Arial"/>
                <a:ea typeface="ＭＳ ゴシック"/>
              </a:rPr>
              <a:t>Veterans Affairs &amp; </a:t>
            </a:r>
            <a:br>
              <a:rPr lang="en-US" altLang="ja-JP" sz="3200" b="1">
                <a:solidFill>
                  <a:srgbClr val="FFFF00"/>
                </a:solidFill>
                <a:latin typeface="Arial"/>
                <a:ea typeface="ＭＳ ゴシック"/>
              </a:rPr>
            </a:br>
            <a:r>
              <a:rPr lang="en-US" altLang="ja-JP" sz="3200" b="1">
                <a:solidFill>
                  <a:srgbClr val="FFFF00"/>
                </a:solidFill>
                <a:latin typeface="Arial"/>
                <a:ea typeface="ＭＳ ゴシック"/>
              </a:rPr>
              <a:t>Rehabilitation Commission</a:t>
            </a:r>
            <a:endParaRPr lang="en-US" altLang="ja-JP" sz="3200" b="1" dirty="0">
              <a:solidFill>
                <a:srgbClr val="FFFF00"/>
              </a:solidFill>
              <a:latin typeface="Arial"/>
              <a:ea typeface="ＭＳ ゴシック"/>
            </a:endParaRPr>
          </a:p>
        </p:txBody>
      </p:sp>
    </p:spTree>
    <p:extLst>
      <p:ext uri="{BB962C8B-B14F-4D97-AF65-F5344CB8AC3E}">
        <p14:creationId xmlns:p14="http://schemas.microsoft.com/office/powerpoint/2010/main" val="413456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77290" y="1871980"/>
            <a:ext cx="6926580" cy="5122863"/>
          </a:xfrm>
        </p:spPr>
        <p:txBody>
          <a:bodyPr>
            <a:noAutofit/>
          </a:bodyPr>
          <a:lstStyle/>
          <a:p>
            <a:pPr marL="457200" indent="-457200">
              <a:spcBef>
                <a:spcPts val="2376"/>
              </a:spcBef>
              <a:buFont typeface="+mj-lt"/>
              <a:buAutoNum type="arabicPeriod" startAt="3"/>
            </a:pPr>
            <a:r>
              <a:rPr lang="en-US" altLang="ja-JP" sz="2400" dirty="0">
                <a:solidFill>
                  <a:srgbClr val="FFFF00"/>
                </a:solidFill>
                <a:latin typeface="Arial"/>
                <a:ea typeface="ＭＳ ゴシック"/>
              </a:rPr>
              <a:t>A</a:t>
            </a:r>
            <a:r>
              <a:rPr lang="en-US" altLang="ja-JP" sz="2400" i="0" u="none" strike="noStrike" baseline="0" dirty="0">
                <a:solidFill>
                  <a:srgbClr val="FFFF00"/>
                </a:solidFill>
                <a:latin typeface="Arial"/>
                <a:ea typeface="ＭＳ ゴシック"/>
              </a:rPr>
              <a:t>ssistance and support of all Fisher Houses</a:t>
            </a:r>
            <a:endParaRPr lang="en-US" altLang="ja-JP" sz="2400" dirty="0">
              <a:solidFill>
                <a:srgbClr val="FFFF00"/>
              </a:solidFill>
              <a:latin typeface="Arial"/>
              <a:ea typeface="ＭＳ ゴシック"/>
            </a:endParaRPr>
          </a:p>
          <a:p>
            <a:pPr marL="457200" indent="-457200">
              <a:spcBef>
                <a:spcPts val="2376"/>
              </a:spcBef>
              <a:buFont typeface="+mj-lt"/>
              <a:buAutoNum type="arabicPeriod" startAt="3"/>
            </a:pPr>
            <a:r>
              <a:rPr lang="en-US" altLang="ja-JP" sz="2400" i="0" u="none" strike="noStrike" baseline="0" dirty="0">
                <a:solidFill>
                  <a:srgbClr val="FFFF00"/>
                </a:solidFill>
                <a:latin typeface="Arial"/>
                <a:ea typeface="ＭＳ ゴシック"/>
              </a:rPr>
              <a:t>Continued support for the National Veterans Assistance Day</a:t>
            </a:r>
            <a:endParaRPr lang="en-US" altLang="ja-JP" sz="2400" dirty="0">
              <a:solidFill>
                <a:srgbClr val="FFFF00"/>
              </a:solidFill>
              <a:latin typeface="Arial"/>
              <a:ea typeface="ＭＳ ゴシック"/>
            </a:endParaRPr>
          </a:p>
          <a:p>
            <a:pPr marL="457200" indent="-457200">
              <a:spcBef>
                <a:spcPts val="2376"/>
              </a:spcBef>
              <a:buFont typeface="+mj-lt"/>
              <a:buAutoNum type="arabicPeriod" startAt="3"/>
            </a:pPr>
            <a:r>
              <a:rPr lang="en-US" altLang="ja-JP" sz="2400" dirty="0">
                <a:solidFill>
                  <a:srgbClr val="FFFF00"/>
                </a:solidFill>
                <a:latin typeface="Arial"/>
                <a:ea typeface="ＭＳ ゴシック"/>
              </a:rPr>
              <a:t>Encourage more</a:t>
            </a:r>
            <a:r>
              <a:rPr lang="en-US" altLang="ja-JP" sz="2400" i="0" u="none" strike="noStrike" baseline="0" dirty="0">
                <a:solidFill>
                  <a:srgbClr val="FFFF00"/>
                </a:solidFill>
                <a:latin typeface="Arial"/>
                <a:ea typeface="ＭＳ ゴシック"/>
              </a:rPr>
              <a:t> donations to Operation Comfort Warrior</a:t>
            </a:r>
            <a:endParaRPr lang="en-US" altLang="ja-JP" sz="2400" dirty="0">
              <a:solidFill>
                <a:srgbClr val="FFFF00"/>
              </a:solidFill>
              <a:latin typeface="Arial"/>
              <a:ea typeface="ＭＳ ゴシック"/>
            </a:endParaRPr>
          </a:p>
          <a:p>
            <a:pPr marL="457200" indent="-457200">
              <a:spcBef>
                <a:spcPts val="2376"/>
              </a:spcBef>
              <a:buFont typeface="+mj-lt"/>
              <a:buAutoNum type="arabicPeriod" startAt="3"/>
            </a:pPr>
            <a:r>
              <a:rPr lang="en-US" altLang="ja-JP" sz="2400" i="0" u="none" strike="noStrike" baseline="0" dirty="0">
                <a:solidFill>
                  <a:srgbClr val="FFFF00"/>
                </a:solidFill>
                <a:latin typeface="Arial"/>
                <a:ea typeface="ＭＳ ゴシック"/>
              </a:rPr>
              <a:t>Continue to push for a full accounting of all volunteer hours and donations to be recorded on the Squadron Consolidated Report Form.</a:t>
            </a:r>
          </a:p>
        </p:txBody>
      </p:sp>
      <p:sp>
        <p:nvSpPr>
          <p:cNvPr id="6" name="Title 1">
            <a:extLst>
              <a:ext uri="{FF2B5EF4-FFF2-40B4-BE49-F238E27FC236}">
                <a16:creationId xmlns:a16="http://schemas.microsoft.com/office/drawing/2014/main" id="{6B931F1A-DB5F-664D-9866-C74463DE262B}"/>
              </a:ext>
            </a:extLst>
          </p:cNvPr>
          <p:cNvSpPr>
            <a:spLocks noGrp="1"/>
          </p:cNvSpPr>
          <p:nvPr>
            <p:ph type="title"/>
          </p:nvPr>
        </p:nvSpPr>
        <p:spPr>
          <a:xfrm>
            <a:off x="0" y="463868"/>
            <a:ext cx="9144000" cy="1143000"/>
          </a:xfrm>
        </p:spPr>
        <p:txBody>
          <a:bodyPr>
            <a:noAutofit/>
          </a:bodyPr>
          <a:lstStyle/>
          <a:p>
            <a:pPr rtl="0"/>
            <a:r>
              <a:rPr lang="en-US" altLang="ja-JP" sz="3200" b="1" i="0" u="none" strike="noStrike" baseline="0" dirty="0">
                <a:solidFill>
                  <a:srgbClr val="FFFF00"/>
                </a:solidFill>
                <a:latin typeface="Arial"/>
                <a:ea typeface="ＭＳ ゴシック"/>
              </a:rPr>
              <a:t>Veterans Affairs &amp; </a:t>
            </a:r>
            <a:br>
              <a:rPr lang="en-US" altLang="ja-JP" sz="3200" b="1" i="0" u="none" strike="noStrike" baseline="0" dirty="0">
                <a:solidFill>
                  <a:srgbClr val="FFFF00"/>
                </a:solidFill>
                <a:latin typeface="Arial"/>
                <a:ea typeface="ＭＳ ゴシック"/>
              </a:rPr>
            </a:br>
            <a:r>
              <a:rPr lang="en-US" altLang="ja-JP" sz="3200" b="1" i="0" u="none" strike="noStrike" baseline="0" dirty="0">
                <a:solidFill>
                  <a:srgbClr val="FFFF00"/>
                </a:solidFill>
                <a:latin typeface="Arial"/>
                <a:ea typeface="ＭＳ ゴシック"/>
              </a:rPr>
              <a:t>Rehabilitation Commission</a:t>
            </a:r>
          </a:p>
        </p:txBody>
      </p:sp>
    </p:spTree>
    <p:extLst>
      <p:ext uri="{BB962C8B-B14F-4D97-AF65-F5344CB8AC3E}">
        <p14:creationId xmlns:p14="http://schemas.microsoft.com/office/powerpoint/2010/main" val="32663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dirty="0">
                <a:solidFill>
                  <a:srgbClr val="FFFF00"/>
                </a:solidFill>
                <a:latin typeface="Arial"/>
                <a:ea typeface="ＭＳ ゴシック"/>
              </a:rPr>
              <a:t>National Organization</a:t>
            </a:r>
          </a:p>
        </p:txBody>
      </p:sp>
      <p:sp>
        <p:nvSpPr>
          <p:cNvPr id="3" name="Text Placeholder 2"/>
          <p:cNvSpPr>
            <a:spLocks noGrp="1"/>
          </p:cNvSpPr>
          <p:nvPr>
            <p:ph type="body" idx="1"/>
          </p:nvPr>
        </p:nvSpPr>
        <p:spPr/>
        <p:txBody>
          <a:bodyPr>
            <a:normAutofit lnSpcReduction="10000"/>
          </a:bodyPr>
          <a:lstStyle/>
          <a:p>
            <a:pPr lvl="0" rtl="0"/>
            <a:r>
              <a:rPr lang="en-US" altLang="ja-JP" b="1" i="0" u="none" strike="noStrike" baseline="0" dirty="0">
                <a:solidFill>
                  <a:schemeClr val="accent2">
                    <a:lumMod val="20000"/>
                    <a:lumOff val="80000"/>
                  </a:schemeClr>
                </a:solidFill>
                <a:latin typeface="Arial"/>
                <a:ea typeface="ＭＳ ゴシック"/>
              </a:rPr>
              <a:t>National Operations</a:t>
            </a:r>
          </a:p>
          <a:p>
            <a:pPr lvl="0" rtl="0"/>
            <a:r>
              <a:rPr lang="en-US" altLang="ja-JP" b="1" i="1" u="none" strike="noStrike" baseline="0" dirty="0">
                <a:solidFill>
                  <a:srgbClr val="FFFF00"/>
                </a:solidFill>
                <a:latin typeface="Arial"/>
                <a:ea typeface="ＭＳ ゴシック"/>
              </a:rPr>
              <a:t>National Structure</a:t>
            </a:r>
          </a:p>
          <a:p>
            <a:pPr lvl="0" rtl="0"/>
            <a:r>
              <a:rPr lang="en-US" altLang="ja-JP" b="1" i="0" u="none" strike="noStrike" baseline="0" dirty="0">
                <a:solidFill>
                  <a:schemeClr val="accent2">
                    <a:lumMod val="20000"/>
                    <a:lumOff val="80000"/>
                  </a:schemeClr>
                </a:solidFill>
                <a:latin typeface="Arial"/>
                <a:ea typeface="ＭＳ ゴシック"/>
              </a:rPr>
              <a:t>The National Team</a:t>
            </a:r>
          </a:p>
          <a:p>
            <a:pPr lvl="0" rtl="0"/>
            <a:r>
              <a:rPr lang="en-US" altLang="ja-JP" b="1" i="0" u="none" strike="noStrike" baseline="0" dirty="0">
                <a:solidFill>
                  <a:schemeClr val="accent2">
                    <a:lumMod val="20000"/>
                    <a:lumOff val="80000"/>
                  </a:schemeClr>
                </a:solidFill>
                <a:latin typeface="Arial"/>
                <a:ea typeface="ＭＳ ゴシック"/>
              </a:rPr>
              <a:t>Commissions &amp; Committees</a:t>
            </a:r>
          </a:p>
          <a:p>
            <a:pPr lvl="0" rtl="0"/>
            <a:r>
              <a:rPr lang="en-US" altLang="ja-JP" b="1" i="0" u="none" strike="noStrike" baseline="0" dirty="0">
                <a:solidFill>
                  <a:schemeClr val="accent2">
                    <a:lumMod val="20000"/>
                    <a:lumOff val="80000"/>
                  </a:schemeClr>
                </a:solidFill>
                <a:latin typeface="Arial"/>
                <a:ea typeface="ＭＳ ゴシック"/>
              </a:rPr>
              <a:t>The National Executive Committee</a:t>
            </a:r>
          </a:p>
          <a:p>
            <a:pPr lvl="0" rtl="0"/>
            <a:r>
              <a:rPr lang="en-US" altLang="ja-JP" b="1" i="0" u="none" strike="noStrike" baseline="0" dirty="0">
                <a:solidFill>
                  <a:schemeClr val="accent2">
                    <a:lumMod val="20000"/>
                    <a:lumOff val="80000"/>
                  </a:schemeClr>
                </a:solidFill>
                <a:latin typeface="Arial"/>
                <a:ea typeface="ＭＳ ゴシック"/>
              </a:rPr>
              <a:t>The Role of the National Executive Committeeman</a:t>
            </a:r>
          </a:p>
          <a:p>
            <a:pPr lvl="0" rtl="0"/>
            <a:r>
              <a:rPr lang="en-US" altLang="ja-JP" b="1" i="0" u="none" strike="noStrike" baseline="0" dirty="0">
                <a:solidFill>
                  <a:schemeClr val="accent2">
                    <a:lumMod val="20000"/>
                    <a:lumOff val="80000"/>
                  </a:schemeClr>
                </a:solidFill>
                <a:latin typeface="Arial"/>
                <a:ea typeface="ＭＳ ゴシック"/>
              </a:rPr>
              <a:t>The National Convention</a:t>
            </a:r>
          </a:p>
          <a:p>
            <a:pPr lvl="0" rtl="0"/>
            <a:endParaRPr lang="en-US" altLang="ja-JP" b="1" i="0" u="none" strike="noStrike" baseline="0" dirty="0">
              <a:solidFill>
                <a:schemeClr val="accent2">
                  <a:lumMod val="20000"/>
                  <a:lumOff val="80000"/>
                </a:schemeClr>
              </a:solidFill>
              <a:latin typeface="Times New Roman"/>
              <a:ea typeface="ＭＳ ゴシック"/>
            </a:endParaRPr>
          </a:p>
        </p:txBody>
      </p:sp>
    </p:spTree>
    <p:extLst>
      <p:ext uri="{BB962C8B-B14F-4D97-AF65-F5344CB8AC3E}">
        <p14:creationId xmlns:p14="http://schemas.microsoft.com/office/powerpoint/2010/main" val="265202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8720" y="1818640"/>
            <a:ext cx="6366510" cy="4170363"/>
          </a:xfrm>
        </p:spPr>
        <p:txBody>
          <a:bodyPr>
            <a:normAutofit/>
          </a:bodyPr>
          <a:lstStyle/>
          <a:p>
            <a:pPr marL="228600" lvl="0" indent="-228600" rtl="0">
              <a:buNone/>
            </a:pPr>
            <a:r>
              <a:rPr lang="en-US" altLang="ja-JP" sz="2400" i="0" u="none" strike="noStrike" baseline="0" dirty="0">
                <a:solidFill>
                  <a:srgbClr val="FFFF00"/>
                </a:solidFill>
                <a:latin typeface="Arial"/>
                <a:ea typeface="ＭＳ ゴシック"/>
              </a:rPr>
              <a:t>In addition to this work we will be working on putting together a training PowerPoint presentation that explains and describes the VA&amp;R Commission, ways to serve, and what this 99 year commission can do and does do for the Veterans of this country.</a:t>
            </a:r>
          </a:p>
          <a:p>
            <a:pPr marL="228600" lvl="0" indent="-228600" rtl="0">
              <a:buNone/>
            </a:pPr>
            <a:endParaRPr lang="en-US" altLang="ja-JP" sz="2400" dirty="0">
              <a:solidFill>
                <a:srgbClr val="FFFF00"/>
              </a:solidFill>
              <a:latin typeface="Arial"/>
              <a:ea typeface="ＭＳ ゴシック"/>
            </a:endParaRPr>
          </a:p>
          <a:p>
            <a:pPr marL="228600" lvl="0" indent="-228600" rtl="0">
              <a:buNone/>
            </a:pPr>
            <a:endParaRPr lang="en-US" altLang="ja-JP" sz="2400" i="0" u="none" strike="noStrike" baseline="0" dirty="0">
              <a:solidFill>
                <a:srgbClr val="FFFF00"/>
              </a:solidFill>
              <a:latin typeface="Arial"/>
              <a:ea typeface="ＭＳ ゴシック"/>
            </a:endParaRPr>
          </a:p>
          <a:p>
            <a:pPr marL="228600" lvl="0" indent="-228600" algn="ctr" rtl="0">
              <a:buNone/>
            </a:pPr>
            <a:r>
              <a:rPr lang="en-US" altLang="ja-JP" i="1" u="none" strike="noStrike" baseline="0" dirty="0">
                <a:solidFill>
                  <a:srgbClr val="FFFF00"/>
                </a:solidFill>
                <a:latin typeface="Arial"/>
                <a:ea typeface="ＭＳ ゴシック"/>
              </a:rPr>
              <a:t>Together we make a difference!</a:t>
            </a:r>
          </a:p>
          <a:p>
            <a:pPr marL="228600" lvl="0" indent="-228600" rtl="0">
              <a:buNone/>
            </a:pPr>
            <a:endParaRPr lang="en-US" altLang="ja-JP" sz="2400" i="0" u="none" strike="noStrike" baseline="0" dirty="0">
              <a:solidFill>
                <a:srgbClr val="FFFF00"/>
              </a:solidFill>
              <a:latin typeface="Arial"/>
              <a:ea typeface="ＭＳ ゴシック"/>
            </a:endParaRPr>
          </a:p>
        </p:txBody>
      </p:sp>
      <p:sp>
        <p:nvSpPr>
          <p:cNvPr id="6" name="Title 1">
            <a:extLst>
              <a:ext uri="{FF2B5EF4-FFF2-40B4-BE49-F238E27FC236}">
                <a16:creationId xmlns:a16="http://schemas.microsoft.com/office/drawing/2014/main" id="{2C16A51D-56FC-FE4D-8880-0843AEF89C6A}"/>
              </a:ext>
            </a:extLst>
          </p:cNvPr>
          <p:cNvSpPr>
            <a:spLocks noGrp="1"/>
          </p:cNvSpPr>
          <p:nvPr>
            <p:ph type="title"/>
          </p:nvPr>
        </p:nvSpPr>
        <p:spPr>
          <a:xfrm>
            <a:off x="0" y="463868"/>
            <a:ext cx="9144000" cy="1143000"/>
          </a:xfrm>
        </p:spPr>
        <p:txBody>
          <a:bodyPr>
            <a:noAutofit/>
          </a:bodyPr>
          <a:lstStyle/>
          <a:p>
            <a:pPr rtl="0"/>
            <a:r>
              <a:rPr lang="en-US" altLang="ja-JP" sz="3200" b="1" i="0" u="none" strike="noStrike" baseline="0" dirty="0">
                <a:solidFill>
                  <a:srgbClr val="FFFF00"/>
                </a:solidFill>
                <a:latin typeface="Arial"/>
                <a:ea typeface="ＭＳ ゴシック"/>
              </a:rPr>
              <a:t>Veterans Affairs &amp; </a:t>
            </a:r>
            <a:br>
              <a:rPr lang="en-US" altLang="ja-JP" sz="3200" b="1" i="0" u="none" strike="noStrike" baseline="0" dirty="0">
                <a:solidFill>
                  <a:srgbClr val="FFFF00"/>
                </a:solidFill>
                <a:latin typeface="Arial"/>
                <a:ea typeface="ＭＳ ゴシック"/>
              </a:rPr>
            </a:br>
            <a:r>
              <a:rPr lang="en-US" altLang="ja-JP" sz="3200" b="1" i="0" u="none" strike="noStrike" baseline="0" dirty="0">
                <a:solidFill>
                  <a:srgbClr val="FFFF00"/>
                </a:solidFill>
                <a:latin typeface="Arial"/>
                <a:ea typeface="ＭＳ ゴシック"/>
              </a:rPr>
              <a:t>Rehabilitation Commission</a:t>
            </a:r>
          </a:p>
        </p:txBody>
      </p:sp>
    </p:spTree>
    <p:extLst>
      <p:ext uri="{BB962C8B-B14F-4D97-AF65-F5344CB8AC3E}">
        <p14:creationId xmlns:p14="http://schemas.microsoft.com/office/powerpoint/2010/main" val="114391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820" y="1805940"/>
            <a:ext cx="7680960" cy="4525963"/>
          </a:xfrm>
        </p:spPr>
        <p:txBody>
          <a:bodyPr>
            <a:noAutofit/>
          </a:bodyPr>
          <a:lstStyle/>
          <a:p>
            <a:pPr marL="0" lvl="0" indent="0" rtl="0">
              <a:buNone/>
            </a:pPr>
            <a:r>
              <a:rPr lang="en-US" altLang="ja-JP" sz="2400" strike="noStrike" baseline="0" dirty="0">
                <a:solidFill>
                  <a:srgbClr val="FFFF00"/>
                </a:solidFill>
                <a:latin typeface="Arial" panose="020B0604020202020204" pitchFamily="34" charset="0"/>
                <a:ea typeface="ＭＳ ゴシック"/>
                <a:cs typeface="Arial" panose="020B0604020202020204" pitchFamily="34" charset="0"/>
              </a:rPr>
              <a:t>Chairman</a:t>
            </a:r>
          </a:p>
          <a:p>
            <a:pPr marL="0" lvl="0" indent="0" rtl="0">
              <a:buNone/>
            </a:pPr>
            <a:r>
              <a:rPr lang="en-US" altLang="ja-JP" sz="2400" strike="noStrike" baseline="0" dirty="0">
                <a:solidFill>
                  <a:srgbClr val="FFFF00"/>
                </a:solidFill>
                <a:latin typeface="Arial" panose="020B0604020202020204" pitchFamily="34" charset="0"/>
                <a:ea typeface="ＭＳ ゴシック"/>
                <a:cs typeface="Arial" panose="020B0604020202020204" pitchFamily="34" charset="0"/>
              </a:rPr>
              <a:t>	</a:t>
            </a:r>
            <a:r>
              <a:rPr lang="en-US" altLang="ja-JP" sz="2400" strike="noStrike" baseline="0" dirty="0" err="1">
                <a:solidFill>
                  <a:srgbClr val="FFFF00"/>
                </a:solidFill>
                <a:latin typeface="Arial" panose="020B0604020202020204" pitchFamily="34" charset="0"/>
                <a:ea typeface="ＭＳ ゴシック"/>
                <a:cs typeface="Arial" panose="020B0604020202020204" pitchFamily="34" charset="0"/>
              </a:rPr>
              <a:t>Harl</a:t>
            </a:r>
            <a:r>
              <a:rPr lang="en-US" altLang="ja-JP" sz="2400" strike="noStrike" baseline="0" dirty="0">
                <a:solidFill>
                  <a:srgbClr val="FFFF00"/>
                </a:solidFill>
                <a:latin typeface="Arial" panose="020B0604020202020204" pitchFamily="34" charset="0"/>
                <a:ea typeface="ＭＳ ゴシック"/>
                <a:cs typeface="Arial" panose="020B0604020202020204" pitchFamily="34" charset="0"/>
              </a:rPr>
              <a:t> </a:t>
            </a:r>
            <a:r>
              <a:rPr lang="mr-IN" altLang="ja-JP" sz="2400" strike="noStrike" baseline="0" dirty="0">
                <a:solidFill>
                  <a:srgbClr val="FFFF00"/>
                </a:solidFill>
                <a:latin typeface="Arial" panose="020B0604020202020204" pitchFamily="34" charset="0"/>
                <a:ea typeface="ＭＳ ゴシック"/>
              </a:rPr>
              <a:t>“</a:t>
            </a:r>
            <a:r>
              <a:rPr lang="en-US" altLang="ja-JP" sz="2400" strike="noStrike" baseline="0" dirty="0">
                <a:solidFill>
                  <a:srgbClr val="FFFF00"/>
                </a:solidFill>
                <a:latin typeface="Arial" panose="020B0604020202020204" pitchFamily="34" charset="0"/>
                <a:ea typeface="ＭＳ ゴシック"/>
                <a:cs typeface="Arial" panose="020B0604020202020204" pitchFamily="34" charset="0"/>
              </a:rPr>
              <a:t>Butch</a:t>
            </a:r>
            <a:r>
              <a:rPr lang="mr-IN" altLang="ja-JP" sz="2400" strike="noStrike" baseline="0" dirty="0">
                <a:solidFill>
                  <a:srgbClr val="FFFF00"/>
                </a:solidFill>
                <a:latin typeface="Arial" panose="020B0604020202020204" pitchFamily="34" charset="0"/>
                <a:ea typeface="ＭＳ ゴシック"/>
              </a:rPr>
              <a:t>” </a:t>
            </a:r>
            <a:r>
              <a:rPr lang="en-US" altLang="ja-JP" sz="2400" strike="noStrike" baseline="0" dirty="0">
                <a:solidFill>
                  <a:srgbClr val="FFFF00"/>
                </a:solidFill>
                <a:latin typeface="Arial" panose="020B0604020202020204" pitchFamily="34" charset="0"/>
                <a:ea typeface="ＭＳ ゴシック"/>
                <a:cs typeface="Arial" panose="020B0604020202020204" pitchFamily="34" charset="0"/>
              </a:rPr>
              <a:t>Ray </a:t>
            </a:r>
            <a:r>
              <a:rPr lang="en-US" altLang="ja-JP" sz="2400" dirty="0">
                <a:solidFill>
                  <a:srgbClr val="FFFF00"/>
                </a:solidFill>
                <a:latin typeface="Arial" panose="020B0604020202020204" pitchFamily="34" charset="0"/>
                <a:ea typeface="ＭＳ ゴシック"/>
                <a:cs typeface="Arial" panose="020B0604020202020204" pitchFamily="34" charset="0"/>
              </a:rPr>
              <a:t>- </a:t>
            </a:r>
            <a:r>
              <a:rPr lang="en-US" altLang="ja-JP" sz="2400" strike="noStrike" baseline="0" dirty="0" err="1">
                <a:solidFill>
                  <a:srgbClr val="FFFF00"/>
                </a:solidFill>
                <a:latin typeface="Arial" panose="020B0604020202020204" pitchFamily="34" charset="0"/>
                <a:ea typeface="ＭＳ ゴシック"/>
                <a:cs typeface="Arial" panose="020B0604020202020204" pitchFamily="34" charset="0"/>
              </a:rPr>
              <a:t>butch.ilsal@gmail</a:t>
            </a:r>
            <a:r>
              <a:rPr lang="en-US" altLang="ja-JP" sz="2400" strike="noStrike" baseline="0" dirty="0">
                <a:solidFill>
                  <a:srgbClr val="FFFF00"/>
                </a:solidFill>
                <a:latin typeface="Arial" panose="020B0604020202020204" pitchFamily="34" charset="0"/>
                <a:ea typeface="ＭＳ ゴシック"/>
                <a:cs typeface="Arial" panose="020B0604020202020204" pitchFamily="34" charset="0"/>
              </a:rPr>
              <a:t> com</a:t>
            </a:r>
          </a:p>
          <a:p>
            <a:pPr marL="0" lvl="0" indent="0" rtl="0">
              <a:buNone/>
            </a:pPr>
            <a:r>
              <a:rPr lang="en-US" altLang="ja-JP" sz="2400" strike="noStrike" baseline="0" dirty="0">
                <a:solidFill>
                  <a:srgbClr val="FFFF00"/>
                </a:solidFill>
                <a:latin typeface="Arial" panose="020B0604020202020204" pitchFamily="34" charset="0"/>
                <a:ea typeface="ＭＳ ゴシック"/>
                <a:cs typeface="Arial" panose="020B0604020202020204" pitchFamily="34" charset="0"/>
              </a:rPr>
              <a:t>Vice Chairman</a:t>
            </a:r>
            <a:endParaRPr lang="en-US" altLang="ja-JP" sz="2400" dirty="0">
              <a:solidFill>
                <a:srgbClr val="FFFF00"/>
              </a:solidFill>
              <a:latin typeface="Arial" panose="020B0604020202020204" pitchFamily="34" charset="0"/>
              <a:ea typeface="ＭＳ ゴシック"/>
              <a:cs typeface="Arial" panose="020B0604020202020204" pitchFamily="34" charset="0"/>
            </a:endParaRPr>
          </a:p>
          <a:p>
            <a:pPr marL="0" indent="0">
              <a:buNone/>
            </a:pPr>
            <a:r>
              <a:rPr lang="en-US" altLang="ja-JP" sz="2400" strike="noStrike" baseline="0" dirty="0">
                <a:solidFill>
                  <a:srgbClr val="FFFF00"/>
                </a:solidFill>
                <a:latin typeface="Arial" panose="020B0604020202020204" pitchFamily="34" charset="0"/>
                <a:ea typeface="ＭＳ ゴシック"/>
                <a:cs typeface="Arial" panose="020B0604020202020204" pitchFamily="34" charset="0"/>
              </a:rPr>
              <a:t>	Joe Roberts - </a:t>
            </a:r>
            <a:r>
              <a:rPr lang="en-US" sz="2400" dirty="0" err="1">
                <a:solidFill>
                  <a:srgbClr val="FFFF00"/>
                </a:solidFill>
                <a:latin typeface="Arial" panose="020B0604020202020204" pitchFamily="34" charset="0"/>
                <a:cs typeface="Arial" panose="020B0604020202020204" pitchFamily="34" charset="0"/>
              </a:rPr>
              <a:t>azmembership@yahoo.com</a:t>
            </a:r>
            <a:endParaRPr lang="en-US" altLang="ja-JP" sz="2400" strike="noStrike" baseline="0" dirty="0">
              <a:solidFill>
                <a:srgbClr val="FFFF00"/>
              </a:solidFill>
              <a:latin typeface="Arial" panose="020B0604020202020204" pitchFamily="34" charset="0"/>
              <a:ea typeface="ＭＳ ゴシック"/>
              <a:cs typeface="Arial" panose="020B0604020202020204" pitchFamily="34" charset="0"/>
            </a:endParaRPr>
          </a:p>
          <a:p>
            <a:pPr marL="0" lvl="0" indent="0" rtl="0">
              <a:buNone/>
            </a:pPr>
            <a:r>
              <a:rPr lang="en-US" altLang="ja-JP" sz="2400" strike="noStrike" baseline="0" dirty="0">
                <a:solidFill>
                  <a:srgbClr val="FFFF00"/>
                </a:solidFill>
                <a:latin typeface="Arial" panose="020B0604020202020204" pitchFamily="34" charset="0"/>
                <a:ea typeface="ＭＳ ゴシック"/>
                <a:cs typeface="Arial" panose="020B0604020202020204" pitchFamily="34" charset="0"/>
              </a:rPr>
              <a:t>Commission Members</a:t>
            </a:r>
          </a:p>
          <a:p>
            <a:pPr marL="457200" indent="0">
              <a:buNone/>
            </a:pPr>
            <a:r>
              <a:rPr lang="en-US" sz="2400" dirty="0">
                <a:solidFill>
                  <a:srgbClr val="FFFF00"/>
                </a:solidFill>
                <a:latin typeface="Arial" panose="020B0604020202020204" pitchFamily="34" charset="0"/>
                <a:cs typeface="Arial" panose="020B0604020202020204" pitchFamily="34" charset="0"/>
              </a:rPr>
              <a:t>Michael L. Lawler</a:t>
            </a:r>
            <a:r>
              <a:rPr lang="en-US" altLang="ja-JP" sz="2400" strike="noStrike" baseline="0" dirty="0">
                <a:solidFill>
                  <a:srgbClr val="FFFF00"/>
                </a:solidFill>
                <a:latin typeface="Arial" panose="020B0604020202020204" pitchFamily="34" charset="0"/>
                <a:ea typeface="ＭＳ ゴシック"/>
                <a:cs typeface="Arial" panose="020B0604020202020204" pitchFamily="34" charset="0"/>
              </a:rPr>
              <a:t> - </a:t>
            </a:r>
            <a:r>
              <a:rPr lang="en-US" sz="2400" dirty="0" err="1">
                <a:solidFill>
                  <a:srgbClr val="FFFF00"/>
                </a:solidFill>
                <a:latin typeface="Arial" panose="020B0604020202020204" pitchFamily="34" charset="0"/>
                <a:cs typeface="Arial" panose="020B0604020202020204" pitchFamily="34" charset="0"/>
              </a:rPr>
              <a:t>michael@lawlerfarms.org</a:t>
            </a:r>
            <a:endParaRPr lang="en-US" altLang="ja-JP" sz="2400" strike="noStrike" baseline="0" dirty="0">
              <a:solidFill>
                <a:srgbClr val="FFFF00"/>
              </a:solidFill>
              <a:latin typeface="Arial" panose="020B0604020202020204" pitchFamily="34" charset="0"/>
              <a:ea typeface="ＭＳ ゴシック"/>
              <a:cs typeface="Arial" panose="020B0604020202020204" pitchFamily="34" charset="0"/>
            </a:endParaRPr>
          </a:p>
          <a:p>
            <a:pPr marL="457200" indent="0">
              <a:buNone/>
            </a:pPr>
            <a:r>
              <a:rPr lang="en-US" sz="2400" dirty="0">
                <a:solidFill>
                  <a:srgbClr val="FFFF00"/>
                </a:solidFill>
                <a:latin typeface="Arial" panose="020B0604020202020204" pitchFamily="34" charset="0"/>
                <a:cs typeface="Arial" panose="020B0604020202020204" pitchFamily="34" charset="0"/>
              </a:rPr>
              <a:t>Brandon Curry</a:t>
            </a:r>
            <a:r>
              <a:rPr lang="en-US" altLang="ja-JP" sz="2400" strike="noStrike" baseline="0" dirty="0">
                <a:solidFill>
                  <a:srgbClr val="FFFF00"/>
                </a:solidFill>
                <a:latin typeface="Arial" panose="020B0604020202020204" pitchFamily="34" charset="0"/>
                <a:ea typeface="ＭＳ ゴシック"/>
                <a:cs typeface="Arial" panose="020B0604020202020204" pitchFamily="34" charset="0"/>
              </a:rPr>
              <a:t> - </a:t>
            </a:r>
            <a:r>
              <a:rPr lang="en-US" sz="2400" dirty="0" err="1">
                <a:solidFill>
                  <a:srgbClr val="FFFF00"/>
                </a:solidFill>
                <a:latin typeface="Arial" panose="020B0604020202020204" pitchFamily="34" charset="0"/>
                <a:cs typeface="Arial" panose="020B0604020202020204" pitchFamily="34" charset="0"/>
              </a:rPr>
              <a:t>fireman93382000@yahoo.com</a:t>
            </a:r>
            <a:endParaRPr lang="en-US" altLang="ja-JP" sz="2400" strike="noStrike" baseline="0" dirty="0">
              <a:solidFill>
                <a:srgbClr val="FFFF00"/>
              </a:solidFill>
              <a:latin typeface="Arial" panose="020B0604020202020204" pitchFamily="34" charset="0"/>
              <a:ea typeface="ＭＳ ゴシック"/>
              <a:cs typeface="Arial" panose="020B0604020202020204" pitchFamily="34" charset="0"/>
            </a:endParaRPr>
          </a:p>
          <a:p>
            <a:pPr marL="457200" lvl="0" indent="0" rtl="0">
              <a:buNone/>
            </a:pPr>
            <a:r>
              <a:rPr lang="en-US" altLang="ja-JP" sz="2400" strike="noStrike" baseline="0" dirty="0">
                <a:solidFill>
                  <a:srgbClr val="FFFF00"/>
                </a:solidFill>
                <a:latin typeface="Arial" panose="020B0604020202020204" pitchFamily="34" charset="0"/>
                <a:ea typeface="ＭＳ ゴシック"/>
                <a:cs typeface="Arial" panose="020B0604020202020204" pitchFamily="34" charset="0"/>
              </a:rPr>
              <a:t>Gabriel </a:t>
            </a:r>
            <a:r>
              <a:rPr lang="en-US" altLang="ja-JP" sz="2400" strike="noStrike" baseline="0" dirty="0" err="1">
                <a:solidFill>
                  <a:srgbClr val="FFFF00"/>
                </a:solidFill>
                <a:latin typeface="Arial" panose="020B0604020202020204" pitchFamily="34" charset="0"/>
                <a:ea typeface="ＭＳ ゴシック"/>
                <a:cs typeface="Arial" panose="020B0604020202020204" pitchFamily="34" charset="0"/>
              </a:rPr>
              <a:t>Cinquegrana</a:t>
            </a:r>
            <a:r>
              <a:rPr lang="en-US" altLang="ja-JP" sz="2400" strike="noStrike" baseline="0" dirty="0">
                <a:solidFill>
                  <a:srgbClr val="FFFF00"/>
                </a:solidFill>
                <a:latin typeface="Arial" panose="020B0604020202020204" pitchFamily="34" charset="0"/>
                <a:ea typeface="ＭＳ ゴシック"/>
                <a:cs typeface="Arial" panose="020B0604020202020204" pitchFamily="34" charset="0"/>
              </a:rPr>
              <a:t> - </a:t>
            </a:r>
            <a:r>
              <a:rPr lang="en-US" altLang="ja-JP" sz="2400" strike="noStrike" baseline="0" dirty="0" err="1">
                <a:solidFill>
                  <a:srgbClr val="FFFF00"/>
                </a:solidFill>
                <a:latin typeface="Arial" panose="020B0604020202020204" pitchFamily="34" charset="0"/>
                <a:ea typeface="ＭＳ ゴシック"/>
                <a:cs typeface="Arial" panose="020B0604020202020204" pitchFamily="34" charset="0"/>
              </a:rPr>
              <a:t>gcinque@rochester.rr.com</a:t>
            </a:r>
            <a:endParaRPr lang="en-US" altLang="ja-JP" sz="2400" strike="noStrike" baseline="0" dirty="0">
              <a:solidFill>
                <a:srgbClr val="FFFF00"/>
              </a:solidFill>
              <a:latin typeface="Arial" panose="020B0604020202020204" pitchFamily="34" charset="0"/>
              <a:ea typeface="ＭＳ ゴシック"/>
              <a:cs typeface="Arial" panose="020B0604020202020204" pitchFamily="34" charset="0"/>
            </a:endParaRPr>
          </a:p>
          <a:p>
            <a:pPr marL="457200" lvl="0" indent="0" rtl="0">
              <a:buNone/>
            </a:pPr>
            <a:r>
              <a:rPr lang="en-US" altLang="ja-JP" sz="2400" strike="noStrike" baseline="0" dirty="0">
                <a:solidFill>
                  <a:srgbClr val="FFFF00"/>
                </a:solidFill>
                <a:latin typeface="Arial" panose="020B0604020202020204" pitchFamily="34" charset="0"/>
                <a:ea typeface="ＭＳ ゴシック"/>
                <a:cs typeface="Arial" panose="020B0604020202020204" pitchFamily="34" charset="0"/>
              </a:rPr>
              <a:t>Steve </a:t>
            </a:r>
            <a:r>
              <a:rPr lang="en-US" altLang="ja-JP" sz="2400" strike="noStrike" baseline="0" dirty="0" err="1">
                <a:solidFill>
                  <a:srgbClr val="FFFF00"/>
                </a:solidFill>
                <a:latin typeface="Arial" panose="020B0604020202020204" pitchFamily="34" charset="0"/>
                <a:ea typeface="ＭＳ ゴシック"/>
                <a:cs typeface="Arial" panose="020B0604020202020204" pitchFamily="34" charset="0"/>
              </a:rPr>
              <a:t>Tansel</a:t>
            </a:r>
            <a:r>
              <a:rPr lang="en-US" altLang="ja-JP" sz="2400" strike="noStrike" baseline="0" dirty="0">
                <a:solidFill>
                  <a:srgbClr val="FFFF00"/>
                </a:solidFill>
                <a:latin typeface="Arial" panose="020B0604020202020204" pitchFamily="34" charset="0"/>
                <a:ea typeface="ＭＳ ゴシック"/>
                <a:cs typeface="Arial" panose="020B0604020202020204" pitchFamily="34" charset="0"/>
              </a:rPr>
              <a:t> </a:t>
            </a:r>
            <a:r>
              <a:rPr lang="en-US" altLang="ja-JP" sz="2400" dirty="0">
                <a:solidFill>
                  <a:srgbClr val="FFFF00"/>
                </a:solidFill>
                <a:latin typeface="Arial" panose="020B0604020202020204" pitchFamily="34" charset="0"/>
                <a:ea typeface="ＭＳ ゴシック"/>
                <a:cs typeface="Arial" panose="020B0604020202020204" pitchFamily="34" charset="0"/>
              </a:rPr>
              <a:t>-</a:t>
            </a:r>
            <a:r>
              <a:rPr lang="en-US" altLang="ja-JP" sz="2400" strike="noStrike" baseline="0" dirty="0">
                <a:solidFill>
                  <a:srgbClr val="FFFF00"/>
                </a:solidFill>
                <a:latin typeface="Arial" panose="020B0604020202020204" pitchFamily="34" charset="0"/>
                <a:ea typeface="ＭＳ ゴシック"/>
                <a:cs typeface="Arial" panose="020B0604020202020204" pitchFamily="34" charset="0"/>
              </a:rPr>
              <a:t> </a:t>
            </a:r>
            <a:r>
              <a:rPr lang="en-US" altLang="ja-JP" sz="2400" dirty="0" err="1">
                <a:solidFill>
                  <a:srgbClr val="FFFF00"/>
                </a:solidFill>
                <a:latin typeface="Arial" panose="020B0604020202020204" pitchFamily="34" charset="0"/>
                <a:ea typeface="ＭＳ ゴシック"/>
                <a:cs typeface="Arial" panose="020B0604020202020204" pitchFamily="34" charset="0"/>
              </a:rPr>
              <a:t>s</a:t>
            </a:r>
            <a:r>
              <a:rPr lang="en-US" altLang="ja-JP" sz="2400" strike="noStrike" baseline="0" dirty="0" err="1">
                <a:solidFill>
                  <a:srgbClr val="FFFF00"/>
                </a:solidFill>
                <a:latin typeface="Arial" panose="020B0604020202020204" pitchFamily="34" charset="0"/>
                <a:ea typeface="ＭＳ ゴシック"/>
                <a:cs typeface="Arial" panose="020B0604020202020204" pitchFamily="34" charset="0"/>
              </a:rPr>
              <a:t>teven.tansel@yahoo.com</a:t>
            </a:r>
            <a:endParaRPr lang="en-US" altLang="ja-JP" sz="2400" strike="noStrike" baseline="0" dirty="0">
              <a:solidFill>
                <a:srgbClr val="FFFF00"/>
              </a:solidFill>
              <a:latin typeface="Arial" panose="020B0604020202020204" pitchFamily="34" charset="0"/>
              <a:ea typeface="ＭＳ ゴシック"/>
              <a:cs typeface="Arial" panose="020B0604020202020204" pitchFamily="34" charset="0"/>
            </a:endParaRPr>
          </a:p>
          <a:p>
            <a:pPr lvl="0" rtl="0"/>
            <a:endParaRPr lang="en-US" altLang="ja-JP" sz="2400" strike="noStrike" baseline="0" dirty="0">
              <a:solidFill>
                <a:srgbClr val="FFFF00"/>
              </a:solidFill>
              <a:latin typeface="Arial" panose="020B0604020202020204" pitchFamily="34" charset="0"/>
              <a:ea typeface="ＭＳ ゴシック"/>
              <a:cs typeface="Arial" panose="020B0604020202020204" pitchFamily="34" charset="0"/>
            </a:endParaRPr>
          </a:p>
        </p:txBody>
      </p:sp>
      <p:sp>
        <p:nvSpPr>
          <p:cNvPr id="6" name="Title 1">
            <a:extLst>
              <a:ext uri="{FF2B5EF4-FFF2-40B4-BE49-F238E27FC236}">
                <a16:creationId xmlns:a16="http://schemas.microsoft.com/office/drawing/2014/main" id="{EDCDAC9C-15B9-8841-BAC7-921378B98078}"/>
              </a:ext>
            </a:extLst>
          </p:cNvPr>
          <p:cNvSpPr>
            <a:spLocks noGrp="1"/>
          </p:cNvSpPr>
          <p:nvPr>
            <p:ph type="title"/>
          </p:nvPr>
        </p:nvSpPr>
        <p:spPr>
          <a:xfrm>
            <a:off x="0" y="463868"/>
            <a:ext cx="9144000" cy="1143000"/>
          </a:xfrm>
        </p:spPr>
        <p:txBody>
          <a:bodyPr>
            <a:noAutofit/>
          </a:bodyPr>
          <a:lstStyle/>
          <a:p>
            <a:pPr rtl="0"/>
            <a:r>
              <a:rPr lang="en-US" altLang="ja-JP" sz="3200" b="1" i="0" u="none" strike="noStrike" baseline="0" dirty="0">
                <a:solidFill>
                  <a:srgbClr val="FFFF00"/>
                </a:solidFill>
                <a:latin typeface="Arial"/>
                <a:ea typeface="ＭＳ ゴシック"/>
              </a:rPr>
              <a:t>Veterans Affairs &amp; </a:t>
            </a:r>
            <a:br>
              <a:rPr lang="en-US" altLang="ja-JP" sz="3200" b="1" i="0" u="none" strike="noStrike" baseline="0" dirty="0">
                <a:solidFill>
                  <a:srgbClr val="FFFF00"/>
                </a:solidFill>
                <a:latin typeface="Arial"/>
                <a:ea typeface="ＭＳ ゴシック"/>
              </a:rPr>
            </a:br>
            <a:r>
              <a:rPr lang="en-US" altLang="ja-JP" sz="3200" b="1" i="0" u="none" strike="noStrike" baseline="0" dirty="0">
                <a:solidFill>
                  <a:srgbClr val="FFFF00"/>
                </a:solidFill>
                <a:latin typeface="Arial"/>
                <a:ea typeface="ＭＳ ゴシック"/>
              </a:rPr>
              <a:t>Rehabilitation Commission</a:t>
            </a:r>
          </a:p>
        </p:txBody>
      </p:sp>
    </p:spTree>
    <p:extLst>
      <p:ext uri="{BB962C8B-B14F-4D97-AF65-F5344CB8AC3E}">
        <p14:creationId xmlns:p14="http://schemas.microsoft.com/office/powerpoint/2010/main" val="134268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1143000"/>
          </a:xfrm>
        </p:spPr>
        <p:txBody>
          <a:bodyPr/>
          <a:lstStyle/>
          <a:p>
            <a:pPr rtl="0"/>
            <a:r>
              <a:rPr lang="en-US" altLang="ja-JP" b="1" i="0" u="none" strike="noStrike" baseline="0" dirty="0">
                <a:solidFill>
                  <a:srgbClr val="FFFF00"/>
                </a:solidFill>
                <a:latin typeface="Arial"/>
                <a:ea typeface="ＭＳ ゴシック"/>
              </a:rPr>
              <a:t>Internal Affairs Commission</a:t>
            </a:r>
          </a:p>
        </p:txBody>
      </p:sp>
      <p:sp>
        <p:nvSpPr>
          <p:cNvPr id="3" name="Text Placeholder 2"/>
          <p:cNvSpPr>
            <a:spLocks noGrp="1"/>
          </p:cNvSpPr>
          <p:nvPr>
            <p:ph type="body" idx="1"/>
          </p:nvPr>
        </p:nvSpPr>
        <p:spPr>
          <a:xfrm>
            <a:off x="1193800" y="1150938"/>
            <a:ext cx="6743700" cy="4975225"/>
          </a:xfrm>
        </p:spPr>
        <p:txBody>
          <a:bodyPr>
            <a:normAutofit/>
          </a:bodyPr>
          <a:lstStyle/>
          <a:p>
            <a:pPr marL="0" lvl="0" indent="0" algn="ctr" rtl="0">
              <a:spcBef>
                <a:spcPts val="0"/>
              </a:spcBef>
              <a:buNone/>
            </a:pPr>
            <a:r>
              <a:rPr lang="en-US" altLang="ja-JP" sz="2400" i="0" u="none" strike="noStrike" baseline="0" dirty="0">
                <a:solidFill>
                  <a:srgbClr val="FFFF00"/>
                </a:solidFill>
                <a:latin typeface="Arial"/>
                <a:ea typeface="ＭＳ ゴシック"/>
              </a:rPr>
              <a:t>Action Plan 2018-2019</a:t>
            </a:r>
          </a:p>
          <a:p>
            <a:pPr marL="0" lvl="0" indent="0" algn="ctr" rtl="0">
              <a:buNone/>
            </a:pPr>
            <a:endParaRPr lang="en-US" altLang="ja-JP" sz="1400" i="0" u="none" strike="noStrike" baseline="0" dirty="0">
              <a:solidFill>
                <a:srgbClr val="FFFF00"/>
              </a:solidFill>
              <a:latin typeface="Arial"/>
              <a:ea typeface="ＭＳ ゴシック"/>
            </a:endParaRPr>
          </a:p>
          <a:p>
            <a:pPr marL="228600" lvl="0" indent="-228600" rtl="0">
              <a:buNone/>
            </a:pPr>
            <a:r>
              <a:rPr lang="en-US" altLang="ja-JP" sz="2400" i="0" u="none" strike="noStrike" baseline="0" dirty="0">
                <a:solidFill>
                  <a:srgbClr val="FFFF00"/>
                </a:solidFill>
                <a:latin typeface="Arial"/>
                <a:ea typeface="ＭＳ ゴシック"/>
              </a:rPr>
              <a:t>The National Internal Affairs Commission will continue to oversee and guide as necessary the actions and tasks of the (3) National Committees which report to Internal Affairs  (IA)</a:t>
            </a:r>
          </a:p>
          <a:p>
            <a:pPr marL="228600" lvl="0" indent="-228600" rtl="0">
              <a:buNone/>
            </a:pPr>
            <a:endParaRPr lang="en-US" altLang="ja-JP" sz="800" i="0" u="none" strike="noStrike" baseline="0" dirty="0">
              <a:solidFill>
                <a:srgbClr val="FFFF00"/>
              </a:solidFill>
              <a:latin typeface="Arial"/>
              <a:ea typeface="ＭＳ ゴシック"/>
            </a:endParaRPr>
          </a:p>
          <a:p>
            <a:pPr marL="640080" lvl="0" indent="-457200">
              <a:spcBef>
                <a:spcPts val="1176"/>
              </a:spcBef>
              <a:buFont typeface="+mj-lt"/>
              <a:buAutoNum type="arabicPeriod"/>
            </a:pPr>
            <a:r>
              <a:rPr lang="en-US" altLang="ja-JP" sz="2400" dirty="0">
                <a:solidFill>
                  <a:srgbClr val="FFFF00"/>
                </a:solidFill>
                <a:latin typeface="Arial"/>
                <a:ea typeface="ＭＳ ゴシック"/>
              </a:rPr>
              <a:t>National Convention Committee</a:t>
            </a:r>
          </a:p>
          <a:p>
            <a:pPr marL="640080" lvl="0" indent="-457200">
              <a:spcBef>
                <a:spcPts val="1176"/>
              </a:spcBef>
              <a:buFont typeface="+mj-lt"/>
              <a:buAutoNum type="arabicPeriod"/>
            </a:pPr>
            <a:r>
              <a:rPr lang="en-US" altLang="ja-JP" sz="2400" dirty="0">
                <a:solidFill>
                  <a:srgbClr val="FFFF00"/>
                </a:solidFill>
                <a:latin typeface="Arial"/>
                <a:ea typeface="ＭＳ ゴシック"/>
              </a:rPr>
              <a:t>National Member Training and Development Committee </a:t>
            </a:r>
          </a:p>
          <a:p>
            <a:pPr marL="640080" lvl="0" indent="-457200">
              <a:spcBef>
                <a:spcPts val="1176"/>
              </a:spcBef>
              <a:buFont typeface="+mj-lt"/>
              <a:buAutoNum type="arabicPeriod"/>
            </a:pPr>
            <a:r>
              <a:rPr lang="en-US" altLang="ja-JP" sz="2400" dirty="0">
                <a:solidFill>
                  <a:srgbClr val="FFFF00"/>
                </a:solidFill>
                <a:latin typeface="Arial"/>
                <a:ea typeface="ＭＳ ゴシック"/>
              </a:rPr>
              <a:t>National Membership Committee.</a:t>
            </a:r>
            <a:endParaRPr lang="en-US" altLang="ja-JP" sz="2400" i="0" u="none" strike="noStrike" baseline="0" dirty="0">
              <a:solidFill>
                <a:srgbClr val="FFFF00"/>
              </a:solidFill>
              <a:latin typeface="Arial"/>
              <a:ea typeface="ＭＳ ゴシック"/>
            </a:endParaRPr>
          </a:p>
        </p:txBody>
      </p:sp>
    </p:spTree>
    <p:extLst>
      <p:ext uri="{BB962C8B-B14F-4D97-AF65-F5344CB8AC3E}">
        <p14:creationId xmlns:p14="http://schemas.microsoft.com/office/powerpoint/2010/main" val="396713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130" y="967416"/>
            <a:ext cx="8842442" cy="5778230"/>
          </a:xfrm>
        </p:spPr>
        <p:txBody>
          <a:bodyPr>
            <a:normAutofit fontScale="77500" lnSpcReduction="20000"/>
          </a:bodyPr>
          <a:lstStyle/>
          <a:p>
            <a:pPr marL="863600" lvl="0" indent="-457200">
              <a:buFont typeface="+mj-lt"/>
              <a:buAutoNum type="arabicPeriod"/>
            </a:pPr>
            <a:r>
              <a:rPr lang="en-US" altLang="ja-JP" sz="2400" dirty="0">
                <a:solidFill>
                  <a:srgbClr val="FFFF00"/>
                </a:solidFill>
                <a:latin typeface="Arial"/>
                <a:ea typeface="ＭＳ ゴシック"/>
              </a:rPr>
              <a:t>To ensure all (3) National Committees have informative reports for Fall and Spring NEC meetings. </a:t>
            </a:r>
          </a:p>
          <a:p>
            <a:pPr marL="863600" lvl="0" indent="-457200">
              <a:buFont typeface="+mj-lt"/>
              <a:buAutoNum type="arabicPeriod"/>
            </a:pPr>
            <a:r>
              <a:rPr lang="en-US" altLang="ja-JP" sz="2400" dirty="0">
                <a:solidFill>
                  <a:srgbClr val="FFFF00"/>
                </a:solidFill>
                <a:latin typeface="Arial"/>
                <a:ea typeface="ＭＳ ゴシック"/>
              </a:rPr>
              <a:t>Review and advise action regarding Resolutions which may come before the Commission.</a:t>
            </a:r>
          </a:p>
          <a:p>
            <a:pPr marL="863600" lvl="0" indent="-457200">
              <a:buFont typeface="+mj-lt"/>
              <a:buAutoNum type="arabicPeriod"/>
            </a:pPr>
            <a:r>
              <a:rPr lang="en-US" altLang="ja-JP" sz="2400" dirty="0">
                <a:solidFill>
                  <a:srgbClr val="FFFF00"/>
                </a:solidFill>
                <a:latin typeface="Arial"/>
                <a:ea typeface="ＭＳ ゴシック"/>
              </a:rPr>
              <a:t>Review and act on all Resolutions submitted by candidates for National offices.</a:t>
            </a:r>
          </a:p>
          <a:p>
            <a:pPr marL="863600" lvl="0" indent="-457200">
              <a:buFont typeface="+mj-lt"/>
              <a:buAutoNum type="arabicPeriod"/>
            </a:pPr>
            <a:r>
              <a:rPr lang="en-US" altLang="ja-JP" sz="2400" dirty="0">
                <a:solidFill>
                  <a:srgbClr val="FFFF00"/>
                </a:solidFill>
                <a:latin typeface="Arial"/>
                <a:ea typeface="ＭＳ ゴシック"/>
              </a:rPr>
              <a:t>Review, coordinate and work with the National Sub-Committee on Resolutions as may be necessary.</a:t>
            </a:r>
          </a:p>
          <a:p>
            <a:pPr marL="863600" lvl="0" indent="-457200">
              <a:buFont typeface="+mj-lt"/>
              <a:buAutoNum type="arabicPeriod"/>
            </a:pPr>
            <a:r>
              <a:rPr lang="en-US" altLang="ja-JP" sz="2400" dirty="0">
                <a:solidFill>
                  <a:srgbClr val="FFFF00"/>
                </a:solidFill>
                <a:latin typeface="Arial"/>
                <a:ea typeface="ＭＳ ゴシック"/>
              </a:rPr>
              <a:t>Coordinate and work with the National Adjutant on issues as may be necessary.</a:t>
            </a:r>
          </a:p>
          <a:p>
            <a:pPr marL="863600" lvl="0" indent="-457200">
              <a:buFont typeface="+mj-lt"/>
              <a:buAutoNum type="arabicPeriod"/>
            </a:pPr>
            <a:r>
              <a:rPr lang="en-US" altLang="ja-JP" sz="2400" dirty="0">
                <a:solidFill>
                  <a:srgbClr val="FFFF00"/>
                </a:solidFill>
                <a:latin typeface="Arial"/>
                <a:ea typeface="ＭＳ ゴシック"/>
              </a:rPr>
              <a:t>Coordinate and work with the National S.A.L. Liaison on issues as may be necessary.</a:t>
            </a:r>
          </a:p>
          <a:p>
            <a:pPr marL="863600" lvl="0" indent="-457200">
              <a:buFont typeface="+mj-lt"/>
              <a:buAutoNum type="arabicPeriod"/>
            </a:pPr>
            <a:r>
              <a:rPr lang="en-US" altLang="ja-JP" sz="2400" dirty="0">
                <a:solidFill>
                  <a:srgbClr val="FFFF00"/>
                </a:solidFill>
                <a:latin typeface="Arial"/>
                <a:ea typeface="ＭＳ ゴシック"/>
              </a:rPr>
              <a:t>Conduct IA Commission meeting at both Fall and Spring NEC meetings and report to the National Executive Committee.</a:t>
            </a:r>
          </a:p>
          <a:p>
            <a:pPr marL="863600" lvl="0" indent="-457200">
              <a:buFont typeface="+mj-lt"/>
              <a:buAutoNum type="arabicPeriod"/>
            </a:pPr>
            <a:r>
              <a:rPr lang="en-US" altLang="ja-JP" sz="2400" dirty="0">
                <a:solidFill>
                  <a:srgbClr val="FFFF00"/>
                </a:solidFill>
                <a:latin typeface="Arial"/>
                <a:ea typeface="ＭＳ ゴシック"/>
              </a:rPr>
              <a:t>Chair and conduct IA Convention Committee meeting at the annual National Convention.</a:t>
            </a:r>
          </a:p>
          <a:p>
            <a:pPr marL="863600" lvl="0" indent="-457200">
              <a:buFont typeface="+mj-lt"/>
              <a:buAutoNum type="arabicPeriod"/>
            </a:pPr>
            <a:r>
              <a:rPr lang="en-US" altLang="ja-JP" sz="2400" dirty="0">
                <a:solidFill>
                  <a:srgbClr val="FFFF00"/>
                </a:solidFill>
                <a:latin typeface="Arial"/>
                <a:ea typeface="ＭＳ ゴシック"/>
              </a:rPr>
              <a:t>Work with National Membership Committee and National Member Training and Development Committee to ensure goals for 2018-2019 are achieved.</a:t>
            </a:r>
          </a:p>
          <a:p>
            <a:pPr marL="863600" lvl="0" indent="-457200">
              <a:buFont typeface="+mj-lt"/>
              <a:buAutoNum type="arabicPeriod"/>
            </a:pPr>
            <a:r>
              <a:rPr lang="en-US" altLang="ja-JP" sz="2400" dirty="0">
                <a:solidFill>
                  <a:srgbClr val="FFFF00"/>
                </a:solidFill>
                <a:latin typeface="Arial"/>
                <a:ea typeface="ＭＳ ゴシック"/>
              </a:rPr>
              <a:t>Ensure National Membership Committee and National Member Training and Development Committees have monthly productive teleconferences. </a:t>
            </a:r>
            <a:endParaRPr lang="en-US" altLang="ja-JP" sz="2400" i="0" u="none" strike="noStrike" baseline="0" dirty="0">
              <a:solidFill>
                <a:srgbClr val="FFFF00"/>
              </a:solidFill>
              <a:latin typeface="Arial"/>
              <a:ea typeface="ＭＳ ゴシック"/>
            </a:endParaRPr>
          </a:p>
        </p:txBody>
      </p:sp>
      <p:sp>
        <p:nvSpPr>
          <p:cNvPr id="6" name="Title 1">
            <a:extLst>
              <a:ext uri="{FF2B5EF4-FFF2-40B4-BE49-F238E27FC236}">
                <a16:creationId xmlns:a16="http://schemas.microsoft.com/office/drawing/2014/main" id="{C62955ED-2870-2042-81F8-9710DBEA76B2}"/>
              </a:ext>
            </a:extLst>
          </p:cNvPr>
          <p:cNvSpPr>
            <a:spLocks noGrp="1"/>
          </p:cNvSpPr>
          <p:nvPr>
            <p:ph type="title"/>
          </p:nvPr>
        </p:nvSpPr>
        <p:spPr>
          <a:xfrm>
            <a:off x="457200" y="7938"/>
            <a:ext cx="8229600" cy="1143000"/>
          </a:xfrm>
        </p:spPr>
        <p:txBody>
          <a:bodyPr/>
          <a:lstStyle/>
          <a:p>
            <a:pPr rtl="0"/>
            <a:r>
              <a:rPr lang="en-US" altLang="ja-JP" b="1" i="0" u="none" strike="noStrike" baseline="0" dirty="0">
                <a:solidFill>
                  <a:srgbClr val="FFFF00"/>
                </a:solidFill>
                <a:latin typeface="Arial"/>
                <a:ea typeface="ＭＳ ゴシック"/>
              </a:rPr>
              <a:t>Internal Affairs Commission</a:t>
            </a:r>
          </a:p>
        </p:txBody>
      </p:sp>
    </p:spTree>
    <p:extLst>
      <p:ext uri="{BB962C8B-B14F-4D97-AF65-F5344CB8AC3E}">
        <p14:creationId xmlns:p14="http://schemas.microsoft.com/office/powerpoint/2010/main" val="234971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1143000"/>
          </a:xfrm>
        </p:spPr>
        <p:txBody>
          <a:bodyPr/>
          <a:lstStyle/>
          <a:p>
            <a:pPr rtl="0"/>
            <a:r>
              <a:rPr lang="en-US" altLang="ja-JP" b="1" i="0" u="none" strike="noStrike" baseline="0">
                <a:solidFill>
                  <a:srgbClr val="FFFF00"/>
                </a:solidFill>
                <a:latin typeface="Arial"/>
                <a:ea typeface="ＭＳ ゴシック"/>
              </a:rPr>
              <a:t>Internal Affairs Commission</a:t>
            </a:r>
          </a:p>
        </p:txBody>
      </p:sp>
      <p:sp>
        <p:nvSpPr>
          <p:cNvPr id="3" name="Text Placeholder 2"/>
          <p:cNvSpPr>
            <a:spLocks noGrp="1"/>
          </p:cNvSpPr>
          <p:nvPr>
            <p:ph type="body" idx="1"/>
          </p:nvPr>
        </p:nvSpPr>
        <p:spPr>
          <a:xfrm>
            <a:off x="914400" y="1600200"/>
            <a:ext cx="7406640" cy="4525963"/>
          </a:xfrm>
        </p:spPr>
        <p:txBody>
          <a:bodyPr>
            <a:noAutofit/>
          </a:bodyPr>
          <a:lstStyle/>
          <a:p>
            <a:pPr marL="228600" lvl="0" indent="-228600" rtl="0">
              <a:buNone/>
            </a:pPr>
            <a:r>
              <a:rPr lang="en-US" altLang="ja-JP" sz="2400" i="0" u="none" strike="noStrike" baseline="0" dirty="0">
                <a:solidFill>
                  <a:srgbClr val="FFFF00"/>
                </a:solidFill>
                <a:latin typeface="Arial"/>
                <a:ea typeface="ＭＳ ゴシック"/>
              </a:rPr>
              <a:t>How will the Goals be Achieved?</a:t>
            </a:r>
          </a:p>
          <a:p>
            <a:pPr marL="228600" lvl="0" indent="-228600">
              <a:buNone/>
            </a:pPr>
            <a:r>
              <a:rPr lang="en-US" altLang="ja-JP" sz="2400" dirty="0">
                <a:solidFill>
                  <a:srgbClr val="FFFF00"/>
                </a:solidFill>
                <a:latin typeface="Arial"/>
                <a:ea typeface="ＭＳ ゴシック"/>
              </a:rPr>
              <a:t>	By communicating with each National Committee assigned to the Commission on a regular basis to ensure each Committee remains focused on their respective goals.</a:t>
            </a:r>
          </a:p>
          <a:p>
            <a:pPr marL="228600" lvl="0" indent="-228600">
              <a:buNone/>
            </a:pPr>
            <a:endParaRPr lang="en-US" altLang="ja-JP" sz="800" dirty="0">
              <a:solidFill>
                <a:srgbClr val="FFFF00"/>
              </a:solidFill>
              <a:latin typeface="Arial"/>
              <a:ea typeface="ＭＳ ゴシック"/>
            </a:endParaRPr>
          </a:p>
          <a:p>
            <a:pPr marL="228600" lvl="0" indent="-228600" rtl="0">
              <a:buNone/>
            </a:pPr>
            <a:r>
              <a:rPr lang="en-US" altLang="ja-JP" sz="2400" i="0" u="none" strike="noStrike" baseline="0" dirty="0">
                <a:solidFill>
                  <a:srgbClr val="FFFF00"/>
                </a:solidFill>
                <a:latin typeface="Arial"/>
                <a:ea typeface="ＭＳ ゴシック"/>
              </a:rPr>
              <a:t>Who is key to the Mission Success?</a:t>
            </a:r>
          </a:p>
          <a:p>
            <a:pPr marL="228600" lvl="0" indent="-228600">
              <a:buNone/>
            </a:pPr>
            <a:r>
              <a:rPr lang="en-US" altLang="ja-JP" sz="2400" dirty="0">
                <a:solidFill>
                  <a:srgbClr val="FFFF00"/>
                </a:solidFill>
                <a:latin typeface="Arial"/>
                <a:ea typeface="ＭＳ ゴシック"/>
              </a:rPr>
              <a:t>	The Internal Affairs Commission and the National Committees who report to it.</a:t>
            </a:r>
          </a:p>
          <a:p>
            <a:pPr marL="228600" lvl="0" indent="-228600" rtl="0">
              <a:buNone/>
            </a:pPr>
            <a:endParaRPr lang="en-US" altLang="ja-JP" sz="2400" i="0" u="none" strike="noStrike" baseline="0" dirty="0">
              <a:solidFill>
                <a:srgbClr val="FFFF00"/>
              </a:solidFill>
              <a:latin typeface="Arial"/>
              <a:ea typeface="ＭＳ ゴシック"/>
            </a:endParaRPr>
          </a:p>
        </p:txBody>
      </p:sp>
    </p:spTree>
    <p:extLst>
      <p:ext uri="{BB962C8B-B14F-4D97-AF65-F5344CB8AC3E}">
        <p14:creationId xmlns:p14="http://schemas.microsoft.com/office/powerpoint/2010/main" val="329131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1143000"/>
          </a:xfrm>
        </p:spPr>
        <p:txBody>
          <a:bodyPr/>
          <a:lstStyle/>
          <a:p>
            <a:pPr rtl="0"/>
            <a:r>
              <a:rPr lang="en-US" altLang="ja-JP" b="1" i="0" u="none" strike="noStrike" baseline="0">
                <a:solidFill>
                  <a:srgbClr val="FFFF00"/>
                </a:solidFill>
                <a:latin typeface="Arial"/>
                <a:ea typeface="ＭＳ ゴシック"/>
              </a:rPr>
              <a:t>Internal Affairs Commission</a:t>
            </a:r>
            <a:endParaRPr lang="en-US" altLang="ja-JP" b="1" i="0" u="none" strike="noStrike" baseline="0">
              <a:solidFill>
                <a:srgbClr val="FFFF00"/>
              </a:solidFill>
              <a:latin typeface="Times New Roman"/>
              <a:ea typeface="ＭＳ ゴシック"/>
            </a:endParaRPr>
          </a:p>
        </p:txBody>
      </p:sp>
      <p:sp>
        <p:nvSpPr>
          <p:cNvPr id="3" name="Text Placeholder 2"/>
          <p:cNvSpPr>
            <a:spLocks noGrp="1"/>
          </p:cNvSpPr>
          <p:nvPr>
            <p:ph type="body" idx="1"/>
          </p:nvPr>
        </p:nvSpPr>
        <p:spPr>
          <a:xfrm>
            <a:off x="457200" y="1150938"/>
            <a:ext cx="8229600" cy="4975225"/>
          </a:xfrm>
        </p:spPr>
        <p:txBody>
          <a:bodyPr>
            <a:noAutofit/>
          </a:bodyPr>
          <a:lstStyle/>
          <a:p>
            <a:pPr marL="0" indent="0">
              <a:buNone/>
            </a:pPr>
            <a:r>
              <a:rPr lang="en-US" altLang="ja-JP" sz="2400" dirty="0">
                <a:solidFill>
                  <a:srgbClr val="FFFF00"/>
                </a:solidFill>
                <a:latin typeface="Arial"/>
                <a:ea typeface="ＭＳ ゴシック"/>
              </a:rPr>
              <a:t>Why is the Mission and Goals listed previously important?</a:t>
            </a:r>
          </a:p>
          <a:p>
            <a:pPr marL="0" indent="0">
              <a:buNone/>
            </a:pPr>
            <a:endParaRPr lang="en-US" altLang="ja-JP" sz="800" dirty="0">
              <a:solidFill>
                <a:srgbClr val="FFFF00"/>
              </a:solidFill>
              <a:latin typeface="Arial"/>
              <a:ea typeface="ＭＳ ゴシック"/>
            </a:endParaRPr>
          </a:p>
          <a:p>
            <a:pPr marL="182880" indent="-274320">
              <a:buNone/>
            </a:pPr>
            <a:r>
              <a:rPr lang="en-US" altLang="ja-JP" sz="2400" dirty="0">
                <a:solidFill>
                  <a:srgbClr val="FFFF00"/>
                </a:solidFill>
                <a:latin typeface="Arial"/>
                <a:ea typeface="ＭＳ ゴシック"/>
              </a:rPr>
              <a:t>Mission and Goals ultimately affect each member of the National organization in some way.  National Membership Committee establishes criteria setting target dates, membership goals, etc.  National Member Training and Development Committee works with current and future Detachment Commanders and Officers to make them better leaders and the National Convention Committee is responsible for setting a part of the agenda for the upcoming National Convention in August, 2019 in Indianapolis.</a:t>
            </a:r>
            <a:endParaRPr lang="en-US" altLang="ja-JP" sz="2400" i="0" u="none" strike="noStrike" baseline="0" dirty="0">
              <a:solidFill>
                <a:srgbClr val="FFFF00"/>
              </a:solidFill>
              <a:latin typeface="Arial"/>
              <a:ea typeface="ＭＳ ゴシック"/>
            </a:endParaRPr>
          </a:p>
        </p:txBody>
      </p:sp>
    </p:spTree>
    <p:extLst>
      <p:ext uri="{BB962C8B-B14F-4D97-AF65-F5344CB8AC3E}">
        <p14:creationId xmlns:p14="http://schemas.microsoft.com/office/powerpoint/2010/main" val="365494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1143000"/>
          </a:xfrm>
        </p:spPr>
        <p:txBody>
          <a:bodyPr/>
          <a:lstStyle/>
          <a:p>
            <a:pPr rtl="0"/>
            <a:r>
              <a:rPr lang="en-US" altLang="ja-JP" b="1" i="0" u="none" strike="noStrike" baseline="0">
                <a:solidFill>
                  <a:srgbClr val="FFFF00"/>
                </a:solidFill>
                <a:latin typeface="Arial"/>
                <a:ea typeface="ＭＳ ゴシック"/>
              </a:rPr>
              <a:t>Internal Affairs Commission</a:t>
            </a:r>
            <a:endParaRPr lang="en-US" altLang="ja-JP" b="1" i="0" u="none" strike="noStrike" baseline="0">
              <a:solidFill>
                <a:srgbClr val="FFFF00"/>
              </a:solidFill>
              <a:latin typeface="Times New Roman"/>
              <a:ea typeface="ＭＳ ゴシック"/>
            </a:endParaRPr>
          </a:p>
        </p:txBody>
      </p:sp>
      <p:sp>
        <p:nvSpPr>
          <p:cNvPr id="3" name="Text Placeholder 2"/>
          <p:cNvSpPr>
            <a:spLocks noGrp="1"/>
          </p:cNvSpPr>
          <p:nvPr>
            <p:ph type="body" idx="1"/>
          </p:nvPr>
        </p:nvSpPr>
        <p:spPr>
          <a:xfrm>
            <a:off x="1223010" y="1650366"/>
            <a:ext cx="6457950" cy="4975225"/>
          </a:xfrm>
        </p:spPr>
        <p:txBody>
          <a:bodyPr>
            <a:noAutofit/>
          </a:bodyPr>
          <a:lstStyle/>
          <a:p>
            <a:pPr marL="0" indent="0">
              <a:buNone/>
            </a:pPr>
            <a:r>
              <a:rPr lang="en-US" altLang="ja-JP" sz="2400" dirty="0">
                <a:solidFill>
                  <a:srgbClr val="FFFF00"/>
                </a:solidFill>
                <a:latin typeface="Arial"/>
                <a:ea typeface="ＭＳ ゴシック"/>
              </a:rPr>
              <a:t>What are the Benefits to the Squadron Members of participation?</a:t>
            </a:r>
          </a:p>
          <a:p>
            <a:pPr marL="0" indent="0">
              <a:buNone/>
            </a:pPr>
            <a:endParaRPr lang="en-US" altLang="ja-JP" sz="800" dirty="0">
              <a:solidFill>
                <a:srgbClr val="FFFF00"/>
              </a:solidFill>
              <a:latin typeface="Arial"/>
              <a:ea typeface="ＭＳ ゴシック"/>
            </a:endParaRPr>
          </a:p>
          <a:p>
            <a:pPr marL="182880" indent="-274320">
              <a:buNone/>
            </a:pPr>
            <a:r>
              <a:rPr lang="en-US" altLang="ja-JP" sz="2400" dirty="0">
                <a:solidFill>
                  <a:srgbClr val="FFFF00"/>
                </a:solidFill>
                <a:latin typeface="Arial"/>
                <a:ea typeface="ＭＳ ゴシック"/>
              </a:rPr>
              <a:t>Better awareness of the National Membership Target dates and goals. Squadrons and Detachments must understand they are key players in the achievement of these goals.</a:t>
            </a:r>
          </a:p>
        </p:txBody>
      </p:sp>
    </p:spTree>
    <p:extLst>
      <p:ext uri="{BB962C8B-B14F-4D97-AF65-F5344CB8AC3E}">
        <p14:creationId xmlns:p14="http://schemas.microsoft.com/office/powerpoint/2010/main" val="379996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1143000"/>
          </a:xfrm>
        </p:spPr>
        <p:txBody>
          <a:bodyPr/>
          <a:lstStyle/>
          <a:p>
            <a:pPr rtl="0"/>
            <a:r>
              <a:rPr lang="en-US" altLang="ja-JP" b="1" i="0" u="none" strike="noStrike" baseline="0">
                <a:solidFill>
                  <a:srgbClr val="FFFF00"/>
                </a:solidFill>
                <a:latin typeface="Arial"/>
                <a:ea typeface="ＭＳ ゴシック"/>
              </a:rPr>
              <a:t>Internal Affairs Commission</a:t>
            </a:r>
            <a:endParaRPr lang="en-US" altLang="ja-JP" b="1" i="0" u="none" strike="noStrike" baseline="0">
              <a:solidFill>
                <a:srgbClr val="FFFF00"/>
              </a:solidFill>
              <a:latin typeface="Times New Roman"/>
              <a:ea typeface="ＭＳ ゴシック"/>
            </a:endParaRPr>
          </a:p>
        </p:txBody>
      </p:sp>
      <p:sp>
        <p:nvSpPr>
          <p:cNvPr id="3" name="Text Placeholder 2"/>
          <p:cNvSpPr>
            <a:spLocks noGrp="1"/>
          </p:cNvSpPr>
          <p:nvPr>
            <p:ph type="body" idx="1"/>
          </p:nvPr>
        </p:nvSpPr>
        <p:spPr>
          <a:xfrm>
            <a:off x="765810" y="1173798"/>
            <a:ext cx="7863840" cy="5569902"/>
          </a:xfrm>
        </p:spPr>
        <p:txBody>
          <a:bodyPr>
            <a:noAutofit/>
          </a:bodyPr>
          <a:lstStyle/>
          <a:p>
            <a:pPr marL="0" indent="0">
              <a:buNone/>
            </a:pPr>
            <a:r>
              <a:rPr lang="en-US" altLang="ja-JP" sz="2400" dirty="0">
                <a:solidFill>
                  <a:srgbClr val="FFFF00"/>
                </a:solidFill>
                <a:latin typeface="Arial"/>
                <a:ea typeface="ＭＳ ゴシック"/>
              </a:rPr>
              <a:t>Program Deadlines, and other events</a:t>
            </a:r>
          </a:p>
          <a:p>
            <a:pPr marL="804863" indent="-341313">
              <a:buFont typeface="Wingdings" pitchFamily="2" charset="2"/>
              <a:buChar char="ü"/>
            </a:pPr>
            <a:r>
              <a:rPr lang="en-US" altLang="ja-JP" sz="2200" dirty="0">
                <a:solidFill>
                  <a:srgbClr val="FFFF00"/>
                </a:solidFill>
                <a:latin typeface="Arial"/>
                <a:ea typeface="ＭＳ ゴシック"/>
              </a:rPr>
              <a:t>	National Membership target dates established by the 		National Membership Committee.</a:t>
            </a:r>
          </a:p>
          <a:p>
            <a:pPr marL="804863" indent="-341313">
              <a:buFont typeface="Wingdings" pitchFamily="2" charset="2"/>
              <a:buChar char="ü"/>
            </a:pPr>
            <a:r>
              <a:rPr lang="en-US" altLang="ja-JP" sz="2200" dirty="0">
                <a:solidFill>
                  <a:srgbClr val="FFFF00"/>
                </a:solidFill>
                <a:latin typeface="Arial"/>
                <a:ea typeface="ＭＳ ゴシック"/>
              </a:rPr>
              <a:t>	Detachment Commander’s Training - Fall NEC.</a:t>
            </a:r>
          </a:p>
          <a:p>
            <a:pPr marL="804863" indent="-341313">
              <a:buFont typeface="Wingdings" pitchFamily="2" charset="2"/>
              <a:buChar char="ü"/>
            </a:pPr>
            <a:r>
              <a:rPr lang="en-US" altLang="ja-JP" sz="2200" dirty="0">
                <a:solidFill>
                  <a:srgbClr val="FFFF00"/>
                </a:solidFill>
                <a:latin typeface="Arial"/>
                <a:ea typeface="ＭＳ ゴシック"/>
              </a:rPr>
              <a:t>	National Management Institute (NMI) - Spring NEC. </a:t>
            </a:r>
          </a:p>
          <a:p>
            <a:pPr marL="804863" indent="-341313">
              <a:buFont typeface="Wingdings" pitchFamily="2" charset="2"/>
              <a:buChar char="ü"/>
            </a:pPr>
            <a:r>
              <a:rPr lang="en-US" altLang="ja-JP" sz="2200" dirty="0">
                <a:solidFill>
                  <a:srgbClr val="FFFF00"/>
                </a:solidFill>
                <a:latin typeface="Arial"/>
                <a:ea typeface="ＭＳ ゴシック"/>
              </a:rPr>
              <a:t>	National Convention in August, 2019.</a:t>
            </a:r>
          </a:p>
          <a:p>
            <a:pPr marL="0" indent="0">
              <a:buNone/>
            </a:pPr>
            <a:endParaRPr lang="en-US" altLang="ja-JP" sz="2400" dirty="0">
              <a:solidFill>
                <a:srgbClr val="FFFF00"/>
              </a:solidFill>
              <a:latin typeface="Arial"/>
              <a:ea typeface="ＭＳ ゴシック"/>
            </a:endParaRPr>
          </a:p>
          <a:p>
            <a:pPr marL="0" lvl="0" indent="0" rtl="0">
              <a:spcBef>
                <a:spcPts val="0"/>
              </a:spcBef>
              <a:buNone/>
            </a:pPr>
            <a:r>
              <a:rPr lang="en-US" altLang="ja-JP" sz="2400" i="0" strike="noStrike" baseline="0" dirty="0">
                <a:solidFill>
                  <a:srgbClr val="FFFF00"/>
                </a:solidFill>
                <a:latin typeface="Arial"/>
                <a:ea typeface="ＭＳ ゴシック"/>
              </a:rPr>
              <a:t>Mark </a:t>
            </a:r>
            <a:r>
              <a:rPr lang="en-US" altLang="ja-JP" sz="2400" i="0" strike="noStrike" baseline="0" dirty="0" err="1">
                <a:solidFill>
                  <a:srgbClr val="FFFF00"/>
                </a:solidFill>
                <a:latin typeface="Arial"/>
                <a:ea typeface="ＭＳ ゴシック"/>
              </a:rPr>
              <a:t>Tansel</a:t>
            </a:r>
            <a:r>
              <a:rPr lang="en-US" altLang="ja-JP" sz="2400" i="0" strike="noStrike" baseline="0" dirty="0">
                <a:solidFill>
                  <a:srgbClr val="FFFF00"/>
                </a:solidFill>
                <a:latin typeface="Arial"/>
                <a:ea typeface="ＭＳ ゴシック"/>
              </a:rPr>
              <a:t> - Chairman, </a:t>
            </a:r>
            <a:r>
              <a:rPr lang="en-US" altLang="ja-JP" sz="2400" i="0" strike="noStrike" baseline="0" dirty="0">
                <a:solidFill>
                  <a:srgbClr val="FFFF00"/>
                </a:solidFill>
                <a:latin typeface="Arial"/>
                <a:ea typeface="ＭＳ ゴシック"/>
                <a:hlinkClick r:id="rId3">
                  <a:extLst>
                    <a:ext uri="{A12FA001-AC4F-418D-AE19-62706E023703}">
                      <ahyp:hlinkClr xmlns:ahyp="http://schemas.microsoft.com/office/drawing/2018/hyperlinkcolor" val="tx"/>
                    </a:ext>
                  </a:extLst>
                </a:hlinkClick>
              </a:rPr>
              <a:t>mtansel@sbcglobal.net</a:t>
            </a:r>
            <a:endParaRPr lang="en-US" altLang="ja-JP" sz="2400" i="0" strike="noStrike" baseline="0" dirty="0">
              <a:solidFill>
                <a:srgbClr val="FFFF00"/>
              </a:solidFill>
              <a:latin typeface="Arial"/>
              <a:ea typeface="ＭＳ ゴシック"/>
            </a:endParaRPr>
          </a:p>
          <a:p>
            <a:pPr marL="0" lvl="0" indent="0">
              <a:spcBef>
                <a:spcPts val="0"/>
              </a:spcBef>
              <a:buNone/>
            </a:pPr>
            <a:r>
              <a:rPr lang="en-US" altLang="ja-JP" sz="2400" dirty="0">
                <a:solidFill>
                  <a:srgbClr val="FFFF00"/>
                </a:solidFill>
                <a:latin typeface="Arial"/>
                <a:ea typeface="ＭＳ ゴシック"/>
              </a:rPr>
              <a:t>Donald Culver - Vice Chairman </a:t>
            </a:r>
            <a:r>
              <a:rPr lang="en-US" altLang="ja-JP" sz="2400" dirty="0">
                <a:solidFill>
                  <a:srgbClr val="FFFF00"/>
                </a:solidFill>
                <a:latin typeface="Arial"/>
                <a:ea typeface="ＭＳ ゴシック"/>
                <a:hlinkClick r:id="rId4">
                  <a:extLst>
                    <a:ext uri="{A12FA001-AC4F-418D-AE19-62706E023703}">
                      <ahyp:hlinkClr xmlns:ahyp="http://schemas.microsoft.com/office/drawing/2018/hyperlinkcolor" val="tx"/>
                    </a:ext>
                  </a:extLst>
                </a:hlinkClick>
              </a:rPr>
              <a:t>dlculver@swbell.net</a:t>
            </a:r>
            <a:endParaRPr lang="en-US" altLang="ja-JP" sz="2400" dirty="0">
              <a:solidFill>
                <a:srgbClr val="FFFF00"/>
              </a:solidFill>
              <a:latin typeface="Arial"/>
              <a:ea typeface="ＭＳ ゴシック"/>
            </a:endParaRPr>
          </a:p>
          <a:p>
            <a:pPr marL="0" lvl="0" indent="0">
              <a:spcBef>
                <a:spcPts val="0"/>
              </a:spcBef>
              <a:buNone/>
            </a:pPr>
            <a:r>
              <a:rPr lang="en-US" altLang="ja-JP" sz="2400" i="0" strike="noStrike" baseline="0" dirty="0">
                <a:solidFill>
                  <a:srgbClr val="FFFF00"/>
                </a:solidFill>
                <a:latin typeface="Arial"/>
                <a:ea typeface="ＭＳ ゴシック"/>
              </a:rPr>
              <a:t>Michael </a:t>
            </a:r>
            <a:r>
              <a:rPr lang="en-US" altLang="ja-JP" sz="2400" dirty="0">
                <a:solidFill>
                  <a:srgbClr val="FFFF00"/>
                </a:solidFill>
                <a:latin typeface="Arial"/>
                <a:ea typeface="ＭＳ ゴシック"/>
              </a:rPr>
              <a:t>Kirschner - </a:t>
            </a:r>
            <a:r>
              <a:rPr lang="en-US" altLang="ja-JP" sz="2400" i="0" strike="noStrike" baseline="0" dirty="0">
                <a:solidFill>
                  <a:srgbClr val="FFFF00"/>
                </a:solidFill>
                <a:latin typeface="Arial"/>
                <a:ea typeface="ＭＳ ゴシック"/>
                <a:hlinkClick r:id="rId5">
                  <a:extLst>
                    <a:ext uri="{A12FA001-AC4F-418D-AE19-62706E023703}">
                      <ahyp:hlinkClr xmlns:ahyp="http://schemas.microsoft.com/office/drawing/2018/hyperlinkcolor" val="tx"/>
                    </a:ext>
                  </a:extLst>
                </a:hlinkClick>
              </a:rPr>
              <a:t>mlkirschner@comcast.net</a:t>
            </a:r>
            <a:endParaRPr lang="en-US" altLang="ja-JP" sz="2400" i="0" strike="noStrike" baseline="0" dirty="0">
              <a:solidFill>
                <a:srgbClr val="FFFF00"/>
              </a:solidFill>
              <a:latin typeface="Arial"/>
              <a:ea typeface="ＭＳ ゴシック"/>
            </a:endParaRPr>
          </a:p>
          <a:p>
            <a:pPr marL="0" lvl="0" indent="0">
              <a:spcBef>
                <a:spcPts val="0"/>
              </a:spcBef>
              <a:buNone/>
            </a:pPr>
            <a:r>
              <a:rPr lang="en-US" altLang="ja-JP" sz="2400" dirty="0">
                <a:solidFill>
                  <a:srgbClr val="FFFF00"/>
                </a:solidFill>
                <a:latin typeface="Arial"/>
                <a:ea typeface="ＭＳ ゴシック"/>
              </a:rPr>
              <a:t>Jay Cook - </a:t>
            </a:r>
            <a:r>
              <a:rPr lang="en-US" altLang="ja-JP" sz="2400" dirty="0">
                <a:solidFill>
                  <a:srgbClr val="FFFF00"/>
                </a:solidFill>
                <a:latin typeface="Arial"/>
                <a:ea typeface="ＭＳ ゴシック"/>
                <a:hlinkClick r:id="rId6">
                  <a:extLst>
                    <a:ext uri="{A12FA001-AC4F-418D-AE19-62706E023703}">
                      <ahyp:hlinkClr xmlns:ahyp="http://schemas.microsoft.com/office/drawing/2018/hyperlinkcolor" val="tx"/>
                    </a:ext>
                  </a:extLst>
                </a:hlinkClick>
              </a:rPr>
              <a:t>jaycookoksal@yahoo.com</a:t>
            </a:r>
            <a:endParaRPr lang="en-US" altLang="ja-JP" sz="2400" dirty="0">
              <a:solidFill>
                <a:srgbClr val="FFFF00"/>
              </a:solidFill>
              <a:latin typeface="Arial"/>
              <a:ea typeface="ＭＳ ゴシック"/>
            </a:endParaRPr>
          </a:p>
          <a:p>
            <a:pPr marL="0" lvl="0" indent="0">
              <a:spcBef>
                <a:spcPts val="0"/>
              </a:spcBef>
              <a:buNone/>
            </a:pPr>
            <a:r>
              <a:rPr lang="en-US" altLang="ja-JP" sz="2400" i="0" strike="noStrike" baseline="0" dirty="0">
                <a:solidFill>
                  <a:srgbClr val="FFFF00"/>
                </a:solidFill>
                <a:latin typeface="Arial"/>
                <a:ea typeface="ＭＳ ゴシック"/>
              </a:rPr>
              <a:t>Fr. Gary </a:t>
            </a:r>
            <a:r>
              <a:rPr lang="en-US" altLang="ja-JP" sz="2400" i="0" strike="noStrike" baseline="0" dirty="0" err="1">
                <a:solidFill>
                  <a:srgbClr val="FFFF00"/>
                </a:solidFill>
                <a:latin typeface="Arial"/>
                <a:ea typeface="ＭＳ ゴシック"/>
              </a:rPr>
              <a:t>Gummersheimer</a:t>
            </a:r>
            <a:r>
              <a:rPr lang="en-US" altLang="ja-JP" sz="2400" i="0" strike="noStrike" baseline="0" dirty="0">
                <a:solidFill>
                  <a:srgbClr val="FFFF00"/>
                </a:solidFill>
                <a:latin typeface="Arial"/>
                <a:ea typeface="ＭＳ ゴシック"/>
              </a:rPr>
              <a:t> </a:t>
            </a:r>
            <a:r>
              <a:rPr lang="en-US" altLang="ja-JP" sz="2400" dirty="0">
                <a:solidFill>
                  <a:srgbClr val="FFFF00"/>
                </a:solidFill>
                <a:latin typeface="Arial"/>
                <a:ea typeface="ＭＳ ゴシック"/>
              </a:rPr>
              <a:t> - </a:t>
            </a:r>
            <a:r>
              <a:rPr lang="en-US" altLang="ja-JP" sz="2400" i="0" strike="noStrike" baseline="0" dirty="0">
                <a:solidFill>
                  <a:srgbClr val="FFFF00"/>
                </a:solidFill>
                <a:latin typeface="Arial"/>
                <a:ea typeface="ＭＳ ゴシック"/>
                <a:hlinkClick r:id="rId7">
                  <a:extLst>
                    <a:ext uri="{A12FA001-AC4F-418D-AE19-62706E023703}">
                      <ahyp:hlinkClr xmlns:ahyp="http://schemas.microsoft.com/office/drawing/2018/hyperlinkcolor" val="tx"/>
                    </a:ext>
                  </a:extLst>
                </a:hlinkClick>
              </a:rPr>
              <a:t>garypg1969@gmail.com</a:t>
            </a:r>
            <a:endParaRPr lang="en-US" altLang="ja-JP" sz="2400" i="0" strike="noStrike" baseline="0" dirty="0">
              <a:solidFill>
                <a:srgbClr val="FFFF00"/>
              </a:solidFill>
              <a:latin typeface="Arial"/>
              <a:ea typeface="ＭＳ ゴシック"/>
            </a:endParaRPr>
          </a:p>
          <a:p>
            <a:pPr marL="0" lvl="0" indent="0">
              <a:spcBef>
                <a:spcPts val="0"/>
              </a:spcBef>
              <a:buNone/>
            </a:pPr>
            <a:r>
              <a:rPr lang="en-US" altLang="ja-JP" sz="2400" dirty="0">
                <a:solidFill>
                  <a:srgbClr val="FFFF00"/>
                </a:solidFill>
                <a:latin typeface="Arial"/>
                <a:ea typeface="ＭＳ ゴシック"/>
              </a:rPr>
              <a:t>Larry </a:t>
            </a:r>
            <a:r>
              <a:rPr lang="en-US" altLang="ja-JP" sz="2400" dirty="0" err="1">
                <a:solidFill>
                  <a:srgbClr val="FFFF00"/>
                </a:solidFill>
                <a:latin typeface="Arial"/>
                <a:ea typeface="ＭＳ ゴシック"/>
              </a:rPr>
              <a:t>Weinzirl</a:t>
            </a:r>
            <a:r>
              <a:rPr lang="en-US" altLang="ja-JP" sz="2400" dirty="0">
                <a:solidFill>
                  <a:srgbClr val="FFFF00"/>
                </a:solidFill>
                <a:latin typeface="Arial"/>
                <a:ea typeface="ＭＳ ゴシック"/>
              </a:rPr>
              <a:t>  - </a:t>
            </a:r>
            <a:r>
              <a:rPr lang="en-US" altLang="ja-JP" sz="2400" dirty="0" err="1">
                <a:solidFill>
                  <a:srgbClr val="FFFF00"/>
                </a:solidFill>
                <a:latin typeface="Arial"/>
                <a:ea typeface="ＭＳ ゴシック"/>
              </a:rPr>
              <a:t>nesdsal@aol.com</a:t>
            </a:r>
            <a:endParaRPr lang="en-US" altLang="ja-JP" sz="2400" i="0" strike="noStrike" baseline="0" dirty="0">
              <a:solidFill>
                <a:srgbClr val="FFFF00"/>
              </a:solidFill>
              <a:latin typeface="Arial"/>
              <a:ea typeface="ＭＳ ゴシック"/>
            </a:endParaRPr>
          </a:p>
        </p:txBody>
      </p:sp>
    </p:spTree>
    <p:extLst>
      <p:ext uri="{BB962C8B-B14F-4D97-AF65-F5344CB8AC3E}">
        <p14:creationId xmlns:p14="http://schemas.microsoft.com/office/powerpoint/2010/main" val="179864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1700" y="2336801"/>
            <a:ext cx="7277100" cy="3098800"/>
          </a:xfrm>
        </p:spPr>
        <p:txBody>
          <a:bodyPr>
            <a:normAutofit/>
          </a:bodyPr>
          <a:lstStyle/>
          <a:p>
            <a:pPr marL="0" lvl="0" indent="0">
              <a:buNone/>
            </a:pPr>
            <a:r>
              <a:rPr lang="en-US" altLang="ja-JP" sz="2800">
                <a:solidFill>
                  <a:srgbClr val="FFFF00"/>
                </a:solidFill>
                <a:latin typeface="Arial"/>
                <a:ea typeface="ＭＳ ゴシック"/>
              </a:rPr>
              <a:t> </a:t>
            </a:r>
            <a:endParaRPr lang="en-US" altLang="ja-JP" sz="2800" i="0" u="none" strike="noStrike" baseline="0">
              <a:solidFill>
                <a:srgbClr val="FFFF00"/>
              </a:solidFill>
              <a:latin typeface="Times New Roman"/>
              <a:ea typeface="ＭＳ ゴシック"/>
            </a:endParaRPr>
          </a:p>
        </p:txBody>
      </p:sp>
      <p:sp>
        <p:nvSpPr>
          <p:cNvPr id="4" name="TextBox 3">
            <a:extLst>
              <a:ext uri="{FF2B5EF4-FFF2-40B4-BE49-F238E27FC236}">
                <a16:creationId xmlns:a16="http://schemas.microsoft.com/office/drawing/2014/main" id="{6D0C3A64-86E4-40A4-88E5-525DCE7F3090}"/>
              </a:ext>
            </a:extLst>
          </p:cNvPr>
          <p:cNvSpPr txBox="1"/>
          <p:nvPr/>
        </p:nvSpPr>
        <p:spPr>
          <a:xfrm>
            <a:off x="457200" y="1417638"/>
            <a:ext cx="4857750" cy="461665"/>
          </a:xfrm>
          <a:prstGeom prst="rect">
            <a:avLst/>
          </a:prstGeom>
          <a:noFill/>
        </p:spPr>
        <p:txBody>
          <a:bodyPr wrap="square" rtlCol="0">
            <a:spAutoFit/>
          </a:bodyPr>
          <a:lstStyle/>
          <a:p>
            <a:r>
              <a:rPr lang="en-US" sz="2400" b="1">
                <a:solidFill>
                  <a:srgbClr val="FFFF00"/>
                </a:solidFill>
                <a:latin typeface="Arial"/>
                <a:ea typeface="ＭＳ ゴシック"/>
                <a:cs typeface="+mj-cs"/>
              </a:rPr>
              <a:t>Joseph R Navarrete- Chairman</a:t>
            </a:r>
          </a:p>
        </p:txBody>
      </p:sp>
      <p:sp>
        <p:nvSpPr>
          <p:cNvPr id="7" name="Title 1">
            <a:extLst>
              <a:ext uri="{FF2B5EF4-FFF2-40B4-BE49-F238E27FC236}">
                <a16:creationId xmlns:a16="http://schemas.microsoft.com/office/drawing/2014/main" id="{75491D61-DAE4-AD46-90A2-EE3B13D3AEB7}"/>
              </a:ext>
            </a:extLst>
          </p:cNvPr>
          <p:cNvSpPr txBox="1">
            <a:spLocks/>
          </p:cNvSpPr>
          <p:nvPr/>
        </p:nvSpPr>
        <p:spPr>
          <a:xfrm>
            <a:off x="0" y="79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endParaRPr lang="en-US" altLang="ja-JP" sz="3400" b="1">
              <a:solidFill>
                <a:srgbClr val="FFFF00"/>
              </a:solidFill>
              <a:latin typeface="Arial"/>
              <a:ea typeface="ＭＳ ゴシック"/>
            </a:endParaRPr>
          </a:p>
        </p:txBody>
      </p:sp>
      <p:sp>
        <p:nvSpPr>
          <p:cNvPr id="8" name="Text Placeholder 2">
            <a:extLst>
              <a:ext uri="{FF2B5EF4-FFF2-40B4-BE49-F238E27FC236}">
                <a16:creationId xmlns:a16="http://schemas.microsoft.com/office/drawing/2014/main" id="{A92AD444-83A8-6242-B84F-742A1AE8C00D}"/>
              </a:ext>
            </a:extLst>
          </p:cNvPr>
          <p:cNvSpPr txBox="1">
            <a:spLocks/>
          </p:cNvSpPr>
          <p:nvPr/>
        </p:nvSpPr>
        <p:spPr>
          <a:xfrm>
            <a:off x="1383030" y="2072640"/>
            <a:ext cx="6400800" cy="48539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40000"/>
                    <a:lumOff val="6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40000"/>
                    <a:lumOff val="6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buFont typeface="Arial" pitchFamily="34" charset="0"/>
              <a:buNone/>
            </a:pPr>
            <a:r>
              <a:rPr lang="en-US" altLang="ja-JP" sz="2200" dirty="0">
                <a:solidFill>
                  <a:srgbClr val="FFFF00"/>
                </a:solidFill>
                <a:latin typeface="Arial" panose="020B0604020202020204" pitchFamily="34" charset="0"/>
                <a:ea typeface="ＭＳ ゴシック"/>
                <a:cs typeface="Arial" panose="020B0604020202020204" pitchFamily="34" charset="0"/>
              </a:rPr>
              <a:t>Overall Mission</a:t>
            </a:r>
          </a:p>
          <a:p>
            <a:r>
              <a:rPr lang="en-US" altLang="ja-JP" sz="2200" dirty="0">
                <a:solidFill>
                  <a:srgbClr val="FFFF00"/>
                </a:solidFill>
                <a:latin typeface="Arial" panose="020B0604020202020204" pitchFamily="34" charset="0"/>
                <a:ea typeface="ＭＳ ゴシック"/>
                <a:cs typeface="Arial" panose="020B0604020202020204" pitchFamily="34" charset="0"/>
              </a:rPr>
              <a:t>The mission of the Membership Committee is to develop new and innovative ways to attract new members as well as retain current membership. In addition, we recommend ways of communicating a positive message to our potential members through various media.</a:t>
            </a:r>
          </a:p>
          <a:p>
            <a:endParaRPr lang="en-US" altLang="ja-JP" sz="1000" dirty="0">
              <a:solidFill>
                <a:srgbClr val="FFFF00"/>
              </a:solidFill>
              <a:latin typeface="Arial" panose="020B0604020202020204" pitchFamily="34" charset="0"/>
              <a:ea typeface="ＭＳ ゴシック"/>
              <a:cs typeface="Arial" panose="020B0604020202020204" pitchFamily="34" charset="0"/>
            </a:endParaRPr>
          </a:p>
          <a:p>
            <a:pPr marL="0" indent="0">
              <a:buFont typeface="Arial" pitchFamily="34" charset="0"/>
              <a:buNone/>
            </a:pPr>
            <a:r>
              <a:rPr lang="en-US" altLang="ja-JP" sz="2200" dirty="0">
                <a:solidFill>
                  <a:srgbClr val="FFFF00"/>
                </a:solidFill>
                <a:latin typeface="Arial" panose="020B0604020202020204" pitchFamily="34" charset="0"/>
                <a:ea typeface="ＭＳ ゴシック"/>
                <a:cs typeface="Arial" panose="020B0604020202020204" pitchFamily="34" charset="0"/>
              </a:rPr>
              <a:t>Who does the Membership Committee report to?</a:t>
            </a:r>
          </a:p>
          <a:p>
            <a:r>
              <a:rPr lang="en-US" altLang="ja-JP" sz="2200" dirty="0">
                <a:solidFill>
                  <a:srgbClr val="FFFF00"/>
                </a:solidFill>
                <a:latin typeface="Arial" panose="020B0604020202020204" pitchFamily="34" charset="0"/>
                <a:ea typeface="ＭＳ ゴシック"/>
                <a:cs typeface="Arial" panose="020B0604020202020204" pitchFamily="34" charset="0"/>
              </a:rPr>
              <a:t>The Membership Committee reports to the Internal Affairs Commission</a:t>
            </a:r>
            <a:endParaRPr lang="mr-IN" altLang="ja-JP" sz="2200" dirty="0">
              <a:solidFill>
                <a:srgbClr val="FFFF00"/>
              </a:solidFill>
              <a:latin typeface="Arial" panose="020B0604020202020204" pitchFamily="34" charset="0"/>
              <a:ea typeface="ＭＳ ゴシック"/>
            </a:endParaRPr>
          </a:p>
        </p:txBody>
      </p:sp>
      <p:sp>
        <p:nvSpPr>
          <p:cNvPr id="9" name="Text Placeholder 2">
            <a:extLst>
              <a:ext uri="{FF2B5EF4-FFF2-40B4-BE49-F238E27FC236}">
                <a16:creationId xmlns:a16="http://schemas.microsoft.com/office/drawing/2014/main" id="{B7B5DDD8-7CC5-C043-8BBE-2DC6B3723D3B}"/>
              </a:ext>
            </a:extLst>
          </p:cNvPr>
          <p:cNvSpPr txBox="1">
            <a:spLocks/>
          </p:cNvSpPr>
          <p:nvPr/>
        </p:nvSpPr>
        <p:spPr>
          <a:xfrm>
            <a:off x="457200" y="558801"/>
            <a:ext cx="8229600" cy="12014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40000"/>
                    <a:lumOff val="6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40000"/>
                    <a:lumOff val="6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ja-JP" sz="3600" b="1" i="1" dirty="0">
                <a:solidFill>
                  <a:srgbClr val="FFFF00"/>
                </a:solidFill>
                <a:latin typeface="Arial"/>
                <a:ea typeface="ＭＳ ゴシック"/>
              </a:rPr>
              <a:t>2018-2019 Membership</a:t>
            </a:r>
            <a:endParaRPr lang="en-US" altLang="ja-JP" sz="3600" b="1" dirty="0">
              <a:solidFill>
                <a:srgbClr val="FFFF00"/>
              </a:solidFill>
              <a:latin typeface="Arial"/>
              <a:ea typeface="ＭＳ ゴシック"/>
              <a:cs typeface="Arial"/>
            </a:endParaRPr>
          </a:p>
        </p:txBody>
      </p:sp>
    </p:spTree>
    <p:extLst>
      <p:ext uri="{BB962C8B-B14F-4D97-AF65-F5344CB8AC3E}">
        <p14:creationId xmlns:p14="http://schemas.microsoft.com/office/powerpoint/2010/main" val="100563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58801"/>
            <a:ext cx="8229600" cy="1201420"/>
          </a:xfrm>
        </p:spPr>
        <p:txBody>
          <a:bodyPr>
            <a:normAutofit/>
          </a:bodyPr>
          <a:lstStyle/>
          <a:p>
            <a:pPr marL="0" lvl="0" indent="0" algn="ctr">
              <a:buNone/>
            </a:pPr>
            <a:r>
              <a:rPr lang="mr-IN" altLang="ja-JP" sz="3600" b="1" i="1" dirty="0">
                <a:solidFill>
                  <a:srgbClr val="FFFF00"/>
                </a:solidFill>
                <a:latin typeface="Arial"/>
                <a:ea typeface="ＭＳ ゴシック"/>
              </a:rPr>
              <a:t>“</a:t>
            </a:r>
            <a:r>
              <a:rPr lang="en-US" altLang="ja-JP" sz="3600" b="1" i="1" dirty="0">
                <a:solidFill>
                  <a:srgbClr val="FFFF00"/>
                </a:solidFill>
                <a:latin typeface="Arial"/>
                <a:ea typeface="ＭＳ ゴシック"/>
              </a:rPr>
              <a:t>Honor the Past </a:t>
            </a:r>
            <a:br>
              <a:rPr lang="en-US" altLang="ja-JP" sz="3600" b="1" i="1" dirty="0">
                <a:solidFill>
                  <a:srgbClr val="FFFF00"/>
                </a:solidFill>
                <a:latin typeface="Arial"/>
                <a:ea typeface="ＭＳ ゴシック"/>
              </a:rPr>
            </a:br>
            <a:r>
              <a:rPr lang="en-US" altLang="ja-JP" sz="3600" b="1" i="1" dirty="0">
                <a:solidFill>
                  <a:srgbClr val="FFFF00"/>
                </a:solidFill>
                <a:latin typeface="Arial"/>
                <a:ea typeface="ＭＳ ゴシック"/>
              </a:rPr>
              <a:t>and Continue the Legacy</a:t>
            </a:r>
            <a:r>
              <a:rPr lang="mr-IN" altLang="ja-JP" sz="3600" b="1" i="1" dirty="0">
                <a:solidFill>
                  <a:srgbClr val="FFFF00"/>
                </a:solidFill>
                <a:latin typeface="Arial"/>
                <a:ea typeface="ＭＳ ゴシック"/>
              </a:rPr>
              <a:t>”</a:t>
            </a:r>
            <a:endParaRPr lang="en-US" altLang="ja-JP" sz="3600" b="1" i="0" u="none" strike="noStrike" baseline="0" dirty="0">
              <a:solidFill>
                <a:srgbClr val="FFFF00"/>
              </a:solidFill>
              <a:latin typeface="Arial"/>
              <a:ea typeface="ＭＳ ゴシック"/>
              <a:cs typeface="Arial"/>
            </a:endParaRPr>
          </a:p>
        </p:txBody>
      </p:sp>
      <p:sp>
        <p:nvSpPr>
          <p:cNvPr id="12" name="Content Placeholder 2">
            <a:extLst>
              <a:ext uri="{FF2B5EF4-FFF2-40B4-BE49-F238E27FC236}">
                <a16:creationId xmlns:a16="http://schemas.microsoft.com/office/drawing/2014/main" id="{1E88EA2A-39D6-9643-A2F5-DB903DDB4C20}"/>
              </a:ext>
            </a:extLst>
          </p:cNvPr>
          <p:cNvSpPr txBox="1">
            <a:spLocks/>
          </p:cNvSpPr>
          <p:nvPr/>
        </p:nvSpPr>
        <p:spPr>
          <a:xfrm>
            <a:off x="1256030" y="2341560"/>
            <a:ext cx="7349066" cy="35417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40000"/>
                    <a:lumOff val="6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40000"/>
                    <a:lumOff val="6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a:solidFill>
                  <a:srgbClr val="FFFF00"/>
                </a:solidFill>
                <a:latin typeface="Arial" panose="020B0604020202020204" pitchFamily="34" charset="0"/>
                <a:cs typeface="Arial" panose="020B0604020202020204" pitchFamily="34" charset="0"/>
              </a:rPr>
              <a:t>Individual Recruitment Award</a:t>
            </a:r>
          </a:p>
          <a:p>
            <a:pPr lvl="1"/>
            <a:r>
              <a:rPr lang="en-US" sz="2400">
                <a:solidFill>
                  <a:srgbClr val="FFFF00"/>
                </a:solidFill>
                <a:latin typeface="Arial" panose="020B0604020202020204" pitchFamily="34" charset="0"/>
                <a:cs typeface="Arial" panose="020B0604020202020204" pitchFamily="34" charset="0"/>
              </a:rPr>
              <a:t>Recruit 5 new members</a:t>
            </a:r>
          </a:p>
          <a:p>
            <a:pPr marL="0" indent="0">
              <a:buNone/>
            </a:pPr>
            <a:endParaRPr lang="en-US" sz="2800">
              <a:solidFill>
                <a:srgbClr val="FFFF00"/>
              </a:solidFill>
              <a:latin typeface="Arial" panose="020B0604020202020204" pitchFamily="34" charset="0"/>
              <a:cs typeface="Arial" panose="020B0604020202020204" pitchFamily="34" charset="0"/>
            </a:endParaRPr>
          </a:p>
          <a:p>
            <a:pPr marL="0" indent="0">
              <a:buNone/>
            </a:pPr>
            <a:r>
              <a:rPr lang="en-US" sz="2800">
                <a:solidFill>
                  <a:srgbClr val="FFFF00"/>
                </a:solidFill>
                <a:latin typeface="Arial" panose="020B0604020202020204" pitchFamily="34" charset="0"/>
                <a:cs typeface="Arial" panose="020B0604020202020204" pitchFamily="34" charset="0"/>
              </a:rPr>
              <a:t>Blue Brigade New Member Recruiter Award</a:t>
            </a:r>
          </a:p>
          <a:p>
            <a:pPr lvl="1"/>
            <a:r>
              <a:rPr lang="en-US" sz="2400">
                <a:solidFill>
                  <a:srgbClr val="FFFF00"/>
                </a:solidFill>
                <a:latin typeface="Arial" panose="020B0604020202020204" pitchFamily="34" charset="0"/>
                <a:cs typeface="Arial" panose="020B0604020202020204" pitchFamily="34" charset="0"/>
              </a:rPr>
              <a:t>Recruiting 30 new members</a:t>
            </a:r>
          </a:p>
        </p:txBody>
      </p:sp>
    </p:spTree>
    <p:extLst>
      <p:ext uri="{BB962C8B-B14F-4D97-AF65-F5344CB8AC3E}">
        <p14:creationId xmlns:p14="http://schemas.microsoft.com/office/powerpoint/2010/main" val="127756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3762"/>
          </a:xfrm>
        </p:spPr>
        <p:txBody>
          <a:bodyPr>
            <a:normAutofit/>
          </a:bodyPr>
          <a:lstStyle/>
          <a:p>
            <a:pPr rtl="0"/>
            <a:r>
              <a:rPr lang="en-US" altLang="ja-JP" sz="2800" b="1" i="0" u="none" strike="noStrike" baseline="0" dirty="0">
                <a:solidFill>
                  <a:srgbClr val="FFFF00"/>
                </a:solidFill>
                <a:latin typeface="Arial"/>
                <a:ea typeface="ＭＳ ゴシック"/>
              </a:rPr>
              <a:t>National Structure</a:t>
            </a:r>
            <a:br>
              <a:rPr lang="en-US" altLang="ja-JP" sz="2800" b="1" i="0" u="none" strike="noStrike" baseline="0" dirty="0">
                <a:solidFill>
                  <a:srgbClr val="FFFF00"/>
                </a:solidFill>
                <a:latin typeface="Arial"/>
                <a:ea typeface="ＭＳ ゴシック"/>
              </a:rPr>
            </a:br>
            <a:r>
              <a:rPr lang="en-US" altLang="ja-JP" sz="2400" b="1" i="0" u="none" strike="noStrike" baseline="0" dirty="0">
                <a:solidFill>
                  <a:srgbClr val="FFFF00"/>
                </a:solidFill>
                <a:latin typeface="Arial"/>
                <a:ea typeface="ＭＳ ゴシック"/>
              </a:rPr>
              <a:t>The Sons Parallels with the American Legion</a:t>
            </a:r>
            <a:endParaRPr lang="en-US" altLang="ja-JP" sz="2400" b="1" i="0" u="none" strike="noStrike" baseline="0" dirty="0">
              <a:solidFill>
                <a:srgbClr val="FFFF00"/>
              </a:solidFill>
              <a:latin typeface="Times New Roman"/>
              <a:ea typeface="ＭＳ ゴシック"/>
            </a:endParaRPr>
          </a:p>
        </p:txBody>
      </p:sp>
      <p:pic>
        <p:nvPicPr>
          <p:cNvPr id="8" name="Picture 7"/>
          <p:cNvPicPr>
            <a:picLocks noChangeAspect="1"/>
          </p:cNvPicPr>
          <p:nvPr/>
        </p:nvPicPr>
        <p:blipFill>
          <a:blip r:embed="rId3"/>
          <a:stretch>
            <a:fillRect/>
          </a:stretch>
        </p:blipFill>
        <p:spPr>
          <a:xfrm>
            <a:off x="1358900" y="1396999"/>
            <a:ext cx="6489700" cy="4712087"/>
          </a:xfrm>
          <a:prstGeom prst="rect">
            <a:avLst/>
          </a:prstGeom>
        </p:spPr>
      </p:pic>
    </p:spTree>
    <p:extLst>
      <p:ext uri="{BB962C8B-B14F-4D97-AF65-F5344CB8AC3E}">
        <p14:creationId xmlns:p14="http://schemas.microsoft.com/office/powerpoint/2010/main" val="324033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58801"/>
            <a:ext cx="8229600" cy="1201420"/>
          </a:xfrm>
        </p:spPr>
        <p:txBody>
          <a:bodyPr>
            <a:normAutofit/>
          </a:bodyPr>
          <a:lstStyle/>
          <a:p>
            <a:pPr marL="0" lvl="0" indent="0" algn="ctr">
              <a:buNone/>
            </a:pPr>
            <a:r>
              <a:rPr lang="mr-IN" altLang="ja-JP" sz="3600" b="1" i="1">
                <a:solidFill>
                  <a:srgbClr val="FFFF00"/>
                </a:solidFill>
                <a:latin typeface="Arial"/>
                <a:ea typeface="ＭＳ ゴシック"/>
              </a:rPr>
              <a:t>“</a:t>
            </a:r>
            <a:r>
              <a:rPr lang="en-US" altLang="ja-JP" sz="3600" b="1" i="1">
                <a:solidFill>
                  <a:srgbClr val="FFFF00"/>
                </a:solidFill>
                <a:latin typeface="Arial"/>
                <a:ea typeface="ＭＳ ゴシック"/>
              </a:rPr>
              <a:t>Honor the Past </a:t>
            </a:r>
            <a:br>
              <a:rPr lang="en-US" altLang="ja-JP" sz="3600" b="1" i="1">
                <a:solidFill>
                  <a:srgbClr val="FFFF00"/>
                </a:solidFill>
                <a:latin typeface="Arial"/>
                <a:ea typeface="ＭＳ ゴシック"/>
              </a:rPr>
            </a:br>
            <a:r>
              <a:rPr lang="en-US" altLang="ja-JP" sz="3600" b="1" i="1">
                <a:solidFill>
                  <a:srgbClr val="FFFF00"/>
                </a:solidFill>
                <a:latin typeface="Arial"/>
                <a:ea typeface="ＭＳ ゴシック"/>
              </a:rPr>
              <a:t>and Continue the Legacy</a:t>
            </a:r>
            <a:r>
              <a:rPr lang="mr-IN" altLang="ja-JP" sz="3600" b="1" i="1">
                <a:solidFill>
                  <a:srgbClr val="FFFF00"/>
                </a:solidFill>
                <a:latin typeface="Arial"/>
                <a:ea typeface="ＭＳ ゴシック"/>
              </a:rPr>
              <a:t>”</a:t>
            </a:r>
            <a:endParaRPr lang="en-US" altLang="ja-JP" sz="3600" b="1" i="0" u="none" strike="noStrike" baseline="0">
              <a:solidFill>
                <a:srgbClr val="FFFF00"/>
              </a:solidFill>
              <a:latin typeface="Arial"/>
              <a:ea typeface="ＭＳ ゴシック"/>
              <a:cs typeface="Arial"/>
            </a:endParaRPr>
          </a:p>
        </p:txBody>
      </p:sp>
      <p:sp>
        <p:nvSpPr>
          <p:cNvPr id="12" name="Content Placeholder 2">
            <a:extLst>
              <a:ext uri="{FF2B5EF4-FFF2-40B4-BE49-F238E27FC236}">
                <a16:creationId xmlns:a16="http://schemas.microsoft.com/office/drawing/2014/main" id="{1E88EA2A-39D6-9643-A2F5-DB903DDB4C20}"/>
              </a:ext>
            </a:extLst>
          </p:cNvPr>
          <p:cNvSpPr txBox="1">
            <a:spLocks/>
          </p:cNvSpPr>
          <p:nvPr/>
        </p:nvSpPr>
        <p:spPr>
          <a:xfrm>
            <a:off x="1520190" y="2341560"/>
            <a:ext cx="7505699" cy="354171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accent1">
                    <a:lumMod val="40000"/>
                    <a:lumOff val="6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40000"/>
                    <a:lumOff val="6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914400">
              <a:spcBef>
                <a:spcPts val="0"/>
              </a:spcBef>
              <a:spcAft>
                <a:spcPts val="600"/>
              </a:spcAft>
              <a:buNone/>
            </a:pPr>
            <a:r>
              <a:rPr lang="en-US" sz="2400">
                <a:solidFill>
                  <a:srgbClr val="FFFF00"/>
                </a:solidFill>
                <a:latin typeface="Arial" panose="020B0604020202020204" pitchFamily="34" charset="0"/>
                <a:cs typeface="Arial" panose="020B0604020202020204" pitchFamily="34" charset="0"/>
              </a:rPr>
              <a:t>Hartline Award – Detachment with the </a:t>
            </a:r>
          </a:p>
          <a:p>
            <a:pPr marL="0" indent="-914400">
              <a:spcBef>
                <a:spcPts val="0"/>
              </a:spcBef>
              <a:spcAft>
                <a:spcPts val="600"/>
              </a:spcAft>
              <a:buNone/>
            </a:pPr>
            <a:r>
              <a:rPr lang="en-US" sz="2400">
                <a:solidFill>
                  <a:srgbClr val="FFFF00"/>
                </a:solidFill>
                <a:latin typeface="Arial" panose="020B0604020202020204" pitchFamily="34" charset="0"/>
                <a:cs typeface="Arial" panose="020B0604020202020204" pitchFamily="34" charset="0"/>
              </a:rPr>
              <a:t>			most new squadrons</a:t>
            </a:r>
          </a:p>
          <a:p>
            <a:pPr marL="0" indent="-914400">
              <a:spcBef>
                <a:spcPts val="0"/>
              </a:spcBef>
              <a:spcAft>
                <a:spcPts val="600"/>
              </a:spcAft>
              <a:buNone/>
            </a:pPr>
            <a:r>
              <a:rPr lang="en-US" sz="2400">
                <a:solidFill>
                  <a:srgbClr val="FFFF00"/>
                </a:solidFill>
                <a:latin typeface="Arial" panose="020B0604020202020204" pitchFamily="34" charset="0"/>
                <a:cs typeface="Arial" panose="020B0604020202020204" pitchFamily="34" charset="0"/>
              </a:rPr>
              <a:t>Houghton Award – Detachment with the </a:t>
            </a:r>
          </a:p>
          <a:p>
            <a:pPr marL="0" indent="-914400">
              <a:spcBef>
                <a:spcPts val="0"/>
              </a:spcBef>
              <a:spcAft>
                <a:spcPts val="600"/>
              </a:spcAft>
              <a:buNone/>
            </a:pPr>
            <a:r>
              <a:rPr lang="en-US" sz="2400">
                <a:solidFill>
                  <a:srgbClr val="FFFF00"/>
                </a:solidFill>
                <a:latin typeface="Arial" panose="020B0604020202020204" pitchFamily="34" charset="0"/>
                <a:cs typeface="Arial" panose="020B0604020202020204" pitchFamily="34" charset="0"/>
              </a:rPr>
              <a:t>			greatest % increase in</a:t>
            </a:r>
          </a:p>
          <a:p>
            <a:pPr marL="0" indent="-914400">
              <a:spcBef>
                <a:spcPts val="0"/>
              </a:spcBef>
              <a:spcAft>
                <a:spcPts val="600"/>
              </a:spcAft>
              <a:buNone/>
            </a:pPr>
            <a:r>
              <a:rPr lang="en-US" sz="2400">
                <a:solidFill>
                  <a:srgbClr val="FFFF00"/>
                </a:solidFill>
                <a:latin typeface="Arial" panose="020B0604020202020204" pitchFamily="34" charset="0"/>
                <a:cs typeface="Arial" panose="020B0604020202020204" pitchFamily="34" charset="0"/>
              </a:rPr>
              <a:t> 			membership</a:t>
            </a:r>
          </a:p>
          <a:p>
            <a:pPr marL="0" indent="-914400">
              <a:spcBef>
                <a:spcPts val="0"/>
              </a:spcBef>
              <a:spcAft>
                <a:spcPts val="600"/>
              </a:spcAft>
              <a:buNone/>
            </a:pPr>
            <a:r>
              <a:rPr lang="en-US" sz="2400">
                <a:solidFill>
                  <a:srgbClr val="FFFF00"/>
                </a:solidFill>
                <a:latin typeface="Arial" panose="020B0604020202020204" pitchFamily="34" charset="0"/>
                <a:cs typeface="Arial" panose="020B0604020202020204" pitchFamily="34" charset="0"/>
              </a:rPr>
              <a:t>Regional 100% Awards</a:t>
            </a:r>
          </a:p>
          <a:p>
            <a:pPr marL="0" indent="-914400">
              <a:spcBef>
                <a:spcPts val="0"/>
              </a:spcBef>
              <a:spcAft>
                <a:spcPts val="600"/>
              </a:spcAft>
              <a:buNone/>
            </a:pPr>
            <a:r>
              <a:rPr lang="en-US" sz="2400">
                <a:solidFill>
                  <a:srgbClr val="FFFF00"/>
                </a:solidFill>
                <a:latin typeface="Arial" panose="020B0604020202020204" pitchFamily="34" charset="0"/>
                <a:cs typeface="Arial" panose="020B0604020202020204" pitchFamily="34" charset="0"/>
              </a:rPr>
              <a:t>Highest Renewal Percentage by region</a:t>
            </a:r>
          </a:p>
          <a:p>
            <a:pPr marL="0" indent="-914400">
              <a:spcBef>
                <a:spcPts val="0"/>
              </a:spcBef>
              <a:spcAft>
                <a:spcPts val="600"/>
              </a:spcAft>
              <a:buNone/>
            </a:pPr>
            <a:r>
              <a:rPr lang="en-US" sz="2400">
                <a:solidFill>
                  <a:srgbClr val="FFFF00"/>
                </a:solidFill>
                <a:latin typeface="Arial" panose="020B0604020202020204" pitchFamily="34" charset="0"/>
                <a:cs typeface="Arial" panose="020B0604020202020204" pitchFamily="34" charset="0"/>
              </a:rPr>
              <a:t>Largest Squadron Award</a:t>
            </a:r>
          </a:p>
        </p:txBody>
      </p:sp>
    </p:spTree>
    <p:extLst>
      <p:ext uri="{BB962C8B-B14F-4D97-AF65-F5344CB8AC3E}">
        <p14:creationId xmlns:p14="http://schemas.microsoft.com/office/powerpoint/2010/main" val="356960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a:solidFill>
                  <a:srgbClr val="FFFF00"/>
                </a:solidFill>
                <a:latin typeface="Arial"/>
                <a:ea typeface="ＭＳ ゴシック"/>
              </a:rPr>
              <a:t>Membership Goals</a:t>
            </a:r>
          </a:p>
        </p:txBody>
      </p:sp>
      <p:graphicFrame>
        <p:nvGraphicFramePr>
          <p:cNvPr id="6" name="Table 5">
            <a:extLst>
              <a:ext uri="{FF2B5EF4-FFF2-40B4-BE49-F238E27FC236}">
                <a16:creationId xmlns:a16="http://schemas.microsoft.com/office/drawing/2014/main" id="{D8C91271-8377-2F48-8669-445F056F9C85}"/>
              </a:ext>
            </a:extLst>
          </p:cNvPr>
          <p:cNvGraphicFramePr>
            <a:graphicFrameLocks noGrp="1"/>
          </p:cNvGraphicFramePr>
          <p:nvPr>
            <p:extLst>
              <p:ext uri="{D42A27DB-BD31-4B8C-83A1-F6EECF244321}">
                <p14:modId xmlns:p14="http://schemas.microsoft.com/office/powerpoint/2010/main" val="1569498158"/>
              </p:ext>
            </p:extLst>
          </p:nvPr>
        </p:nvGraphicFramePr>
        <p:xfrm>
          <a:off x="600741" y="1257301"/>
          <a:ext cx="7942517" cy="5002283"/>
        </p:xfrm>
        <a:graphic>
          <a:graphicData uri="http://schemas.openxmlformats.org/drawingml/2006/table">
            <a:tbl>
              <a:tblPr firstRow="1" bandRow="1">
                <a:tableStyleId>{5940675A-B579-460E-94D1-54222C63F5DA}</a:tableStyleId>
              </a:tblPr>
              <a:tblGrid>
                <a:gridCol w="5981708">
                  <a:extLst>
                    <a:ext uri="{9D8B030D-6E8A-4147-A177-3AD203B41FA5}">
                      <a16:colId xmlns:a16="http://schemas.microsoft.com/office/drawing/2014/main" val="20000"/>
                    </a:ext>
                  </a:extLst>
                </a:gridCol>
                <a:gridCol w="1960809">
                  <a:extLst>
                    <a:ext uri="{9D8B030D-6E8A-4147-A177-3AD203B41FA5}">
                      <a16:colId xmlns:a16="http://schemas.microsoft.com/office/drawing/2014/main" val="20001"/>
                    </a:ext>
                  </a:extLst>
                </a:gridCol>
              </a:tblGrid>
              <a:tr h="454753">
                <a:tc>
                  <a:txBody>
                    <a:bodyPr/>
                    <a:lstStyle/>
                    <a:p>
                      <a:r>
                        <a:rPr lang="en-US" sz="2000" b="1" i="0">
                          <a:solidFill>
                            <a:srgbClr val="FFFF00"/>
                          </a:solidFill>
                          <a:latin typeface="Arial" panose="020B0604020202020204" pitchFamily="34" charset="0"/>
                          <a:cs typeface="Arial" panose="020B0604020202020204" pitchFamily="34" charset="0"/>
                        </a:rPr>
                        <a:t>Date</a:t>
                      </a:r>
                    </a:p>
                  </a:txBody>
                  <a:tcPr marL="100857" marR="100857" marT="50429" marB="50429"/>
                </a:tc>
                <a:tc>
                  <a:txBody>
                    <a:bodyPr/>
                    <a:lstStyle/>
                    <a:p>
                      <a:pPr algn="ctr"/>
                      <a:r>
                        <a:rPr lang="en-US" sz="2000" b="1" i="0">
                          <a:solidFill>
                            <a:srgbClr val="FFFF00"/>
                          </a:solidFill>
                          <a:latin typeface="Arial" panose="020B0604020202020204" pitchFamily="34" charset="0"/>
                          <a:cs typeface="Arial" panose="020B0604020202020204" pitchFamily="34" charset="0"/>
                        </a:rPr>
                        <a:t>Target</a:t>
                      </a:r>
                    </a:p>
                  </a:txBody>
                  <a:tcPr marL="100857" marR="100857" marT="50429" marB="50429"/>
                </a:tc>
                <a:extLst>
                  <a:ext uri="{0D108BD9-81ED-4DB2-BD59-A6C34878D82A}">
                    <a16:rowId xmlns:a16="http://schemas.microsoft.com/office/drawing/2014/main" val="10000"/>
                  </a:ext>
                </a:extLst>
              </a:tr>
              <a:tr h="454753">
                <a:tc>
                  <a:txBody>
                    <a:bodyPr/>
                    <a:lstStyle/>
                    <a:p>
                      <a:r>
                        <a:rPr lang="en-US" sz="2000" b="1" i="0">
                          <a:solidFill>
                            <a:srgbClr val="FFFF00"/>
                          </a:solidFill>
                          <a:latin typeface="Arial" panose="020B0604020202020204" pitchFamily="34" charset="0"/>
                          <a:cs typeface="Arial" panose="020B0604020202020204" pitchFamily="34" charset="0"/>
                        </a:rPr>
                        <a:t>September 12, 2018</a:t>
                      </a:r>
                    </a:p>
                  </a:txBody>
                  <a:tcPr marL="100857" marR="100857" marT="50429" marB="50429"/>
                </a:tc>
                <a:tc>
                  <a:txBody>
                    <a:bodyPr/>
                    <a:lstStyle/>
                    <a:p>
                      <a:pPr algn="ctr"/>
                      <a:r>
                        <a:rPr lang="en-US" sz="2000" b="1" i="0">
                          <a:solidFill>
                            <a:srgbClr val="FFFF00"/>
                          </a:solidFill>
                          <a:latin typeface="Arial" panose="020B0604020202020204" pitchFamily="34" charset="0"/>
                          <a:cs typeface="Arial" panose="020B0604020202020204" pitchFamily="34" charset="0"/>
                        </a:rPr>
                        <a:t>10%</a:t>
                      </a:r>
                    </a:p>
                  </a:txBody>
                  <a:tcPr marL="100857" marR="100857" marT="50429" marB="50429"/>
                </a:tc>
                <a:extLst>
                  <a:ext uri="{0D108BD9-81ED-4DB2-BD59-A6C34878D82A}">
                    <a16:rowId xmlns:a16="http://schemas.microsoft.com/office/drawing/2014/main" val="10001"/>
                  </a:ext>
                </a:extLst>
              </a:tr>
              <a:tr h="454753">
                <a:tc>
                  <a:txBody>
                    <a:bodyPr/>
                    <a:lstStyle/>
                    <a:p>
                      <a:r>
                        <a:rPr lang="en-US" sz="2000" b="1" i="0">
                          <a:solidFill>
                            <a:srgbClr val="FFFF00"/>
                          </a:solidFill>
                          <a:latin typeface="Arial" panose="020B0604020202020204" pitchFamily="34" charset="0"/>
                          <a:cs typeface="Arial" panose="020B0604020202020204" pitchFamily="34" charset="0"/>
                        </a:rPr>
                        <a:t>October</a:t>
                      </a:r>
                      <a:r>
                        <a:rPr lang="en-US" sz="2000" b="1" i="0" baseline="0">
                          <a:solidFill>
                            <a:srgbClr val="FFFF00"/>
                          </a:solidFill>
                          <a:latin typeface="Arial" panose="020B0604020202020204" pitchFamily="34" charset="0"/>
                          <a:cs typeface="Arial" panose="020B0604020202020204" pitchFamily="34" charset="0"/>
                        </a:rPr>
                        <a:t> 11, 2018</a:t>
                      </a:r>
                      <a:endParaRPr lang="en-US" sz="2000" b="1" i="0">
                        <a:solidFill>
                          <a:srgbClr val="FFFF00"/>
                        </a:solidFill>
                        <a:latin typeface="Arial" panose="020B0604020202020204" pitchFamily="34" charset="0"/>
                        <a:cs typeface="Arial" panose="020B0604020202020204" pitchFamily="34" charset="0"/>
                      </a:endParaRPr>
                    </a:p>
                  </a:txBody>
                  <a:tcPr marL="100857" marR="100857" marT="50429" marB="50429"/>
                </a:tc>
                <a:tc>
                  <a:txBody>
                    <a:bodyPr/>
                    <a:lstStyle/>
                    <a:p>
                      <a:pPr algn="ctr"/>
                      <a:r>
                        <a:rPr lang="en-US" sz="2000" b="1" i="0">
                          <a:solidFill>
                            <a:srgbClr val="FFFF00"/>
                          </a:solidFill>
                          <a:latin typeface="Arial" panose="020B0604020202020204" pitchFamily="34" charset="0"/>
                          <a:cs typeface="Arial" panose="020B0604020202020204" pitchFamily="34" charset="0"/>
                        </a:rPr>
                        <a:t>25%</a:t>
                      </a:r>
                    </a:p>
                  </a:txBody>
                  <a:tcPr marL="100857" marR="100857" marT="50429" marB="50429"/>
                </a:tc>
                <a:extLst>
                  <a:ext uri="{0D108BD9-81ED-4DB2-BD59-A6C34878D82A}">
                    <a16:rowId xmlns:a16="http://schemas.microsoft.com/office/drawing/2014/main" val="10002"/>
                  </a:ext>
                </a:extLst>
              </a:tr>
              <a:tr h="454753">
                <a:tc>
                  <a:txBody>
                    <a:bodyPr/>
                    <a:lstStyle/>
                    <a:p>
                      <a:r>
                        <a:rPr lang="en-US" sz="2000" b="1" i="0">
                          <a:solidFill>
                            <a:srgbClr val="FFFF00"/>
                          </a:solidFill>
                          <a:latin typeface="Arial" panose="020B0604020202020204" pitchFamily="34" charset="0"/>
                          <a:cs typeface="Arial" panose="020B0604020202020204" pitchFamily="34" charset="0"/>
                        </a:rPr>
                        <a:t>November 15, 2018</a:t>
                      </a:r>
                    </a:p>
                  </a:txBody>
                  <a:tcPr marL="100857" marR="100857" marT="50429" marB="50429"/>
                </a:tc>
                <a:tc>
                  <a:txBody>
                    <a:bodyPr/>
                    <a:lstStyle/>
                    <a:p>
                      <a:pPr algn="ctr"/>
                      <a:r>
                        <a:rPr lang="en-US" sz="2000" b="1" i="0">
                          <a:solidFill>
                            <a:srgbClr val="FFFF00"/>
                          </a:solidFill>
                          <a:latin typeface="Arial" panose="020B0604020202020204" pitchFamily="34" charset="0"/>
                          <a:cs typeface="Arial" panose="020B0604020202020204" pitchFamily="34" charset="0"/>
                        </a:rPr>
                        <a:t>35%</a:t>
                      </a:r>
                    </a:p>
                  </a:txBody>
                  <a:tcPr marL="100857" marR="100857" marT="50429" marB="50429"/>
                </a:tc>
                <a:extLst>
                  <a:ext uri="{0D108BD9-81ED-4DB2-BD59-A6C34878D82A}">
                    <a16:rowId xmlns:a16="http://schemas.microsoft.com/office/drawing/2014/main" val="10003"/>
                  </a:ext>
                </a:extLst>
              </a:tr>
              <a:tr h="454753">
                <a:tc>
                  <a:txBody>
                    <a:bodyPr/>
                    <a:lstStyle/>
                    <a:p>
                      <a:r>
                        <a:rPr lang="en-US" sz="2000" b="1" i="0">
                          <a:solidFill>
                            <a:srgbClr val="FFFF00"/>
                          </a:solidFill>
                          <a:latin typeface="Arial" panose="020B0604020202020204" pitchFamily="34" charset="0"/>
                          <a:cs typeface="Arial" panose="020B0604020202020204" pitchFamily="34" charset="0"/>
                        </a:rPr>
                        <a:t>December 12, 2018</a:t>
                      </a:r>
                    </a:p>
                  </a:txBody>
                  <a:tcPr marL="100857" marR="100857" marT="50429" marB="50429"/>
                </a:tc>
                <a:tc>
                  <a:txBody>
                    <a:bodyPr/>
                    <a:lstStyle/>
                    <a:p>
                      <a:pPr algn="ctr"/>
                      <a:r>
                        <a:rPr lang="en-US" sz="2000" b="1" i="0">
                          <a:solidFill>
                            <a:srgbClr val="FFFF00"/>
                          </a:solidFill>
                          <a:latin typeface="Arial" panose="020B0604020202020204" pitchFamily="34" charset="0"/>
                          <a:cs typeface="Arial" panose="020B0604020202020204" pitchFamily="34" charset="0"/>
                        </a:rPr>
                        <a:t>45%</a:t>
                      </a:r>
                    </a:p>
                  </a:txBody>
                  <a:tcPr marL="100857" marR="100857" marT="50429" marB="50429"/>
                </a:tc>
                <a:extLst>
                  <a:ext uri="{0D108BD9-81ED-4DB2-BD59-A6C34878D82A}">
                    <a16:rowId xmlns:a16="http://schemas.microsoft.com/office/drawing/2014/main" val="10004"/>
                  </a:ext>
                </a:extLst>
              </a:tr>
              <a:tr h="454753">
                <a:tc>
                  <a:txBody>
                    <a:bodyPr/>
                    <a:lstStyle/>
                    <a:p>
                      <a:r>
                        <a:rPr lang="en-US" sz="2000" b="1" i="0">
                          <a:solidFill>
                            <a:srgbClr val="FFFF00"/>
                          </a:solidFill>
                          <a:latin typeface="Arial" panose="020B0604020202020204" pitchFamily="34" charset="0"/>
                          <a:cs typeface="Arial" panose="020B0604020202020204" pitchFamily="34" charset="0"/>
                        </a:rPr>
                        <a:t>January 17, 2018</a:t>
                      </a:r>
                    </a:p>
                  </a:txBody>
                  <a:tcPr marL="100857" marR="100857" marT="50429" marB="50429"/>
                </a:tc>
                <a:tc>
                  <a:txBody>
                    <a:bodyPr/>
                    <a:lstStyle/>
                    <a:p>
                      <a:pPr algn="ctr"/>
                      <a:r>
                        <a:rPr lang="en-US" sz="2000" b="1" i="0">
                          <a:solidFill>
                            <a:srgbClr val="FFFF00"/>
                          </a:solidFill>
                          <a:latin typeface="Arial" panose="020B0604020202020204" pitchFamily="34" charset="0"/>
                          <a:cs typeface="Arial" panose="020B0604020202020204" pitchFamily="34" charset="0"/>
                        </a:rPr>
                        <a:t>60%</a:t>
                      </a:r>
                    </a:p>
                  </a:txBody>
                  <a:tcPr marL="100857" marR="100857" marT="50429" marB="50429"/>
                </a:tc>
                <a:extLst>
                  <a:ext uri="{0D108BD9-81ED-4DB2-BD59-A6C34878D82A}">
                    <a16:rowId xmlns:a16="http://schemas.microsoft.com/office/drawing/2014/main" val="10005"/>
                  </a:ext>
                </a:extLst>
              </a:tr>
              <a:tr h="454753">
                <a:tc>
                  <a:txBody>
                    <a:bodyPr/>
                    <a:lstStyle/>
                    <a:p>
                      <a:r>
                        <a:rPr lang="en-US" sz="2000" b="1" i="0">
                          <a:solidFill>
                            <a:srgbClr val="FFFF00"/>
                          </a:solidFill>
                          <a:latin typeface="Arial" panose="020B0604020202020204" pitchFamily="34" charset="0"/>
                          <a:cs typeface="Arial" panose="020B0604020202020204" pitchFamily="34" charset="0"/>
                        </a:rPr>
                        <a:t>February 13, 2018</a:t>
                      </a:r>
                    </a:p>
                  </a:txBody>
                  <a:tcPr marL="100857" marR="100857" marT="50429" marB="50429"/>
                </a:tc>
                <a:tc>
                  <a:txBody>
                    <a:bodyPr/>
                    <a:lstStyle/>
                    <a:p>
                      <a:pPr algn="ctr"/>
                      <a:r>
                        <a:rPr lang="en-US" sz="2000" b="1" i="0">
                          <a:solidFill>
                            <a:srgbClr val="FFFF00"/>
                          </a:solidFill>
                          <a:latin typeface="Arial" panose="020B0604020202020204" pitchFamily="34" charset="0"/>
                          <a:cs typeface="Arial" panose="020B0604020202020204" pitchFamily="34" charset="0"/>
                        </a:rPr>
                        <a:t>75%</a:t>
                      </a:r>
                    </a:p>
                  </a:txBody>
                  <a:tcPr marL="100857" marR="100857" marT="50429" marB="50429"/>
                </a:tc>
                <a:extLst>
                  <a:ext uri="{0D108BD9-81ED-4DB2-BD59-A6C34878D82A}">
                    <a16:rowId xmlns:a16="http://schemas.microsoft.com/office/drawing/2014/main" val="10006"/>
                  </a:ext>
                </a:extLst>
              </a:tr>
              <a:tr h="454753">
                <a:tc>
                  <a:txBody>
                    <a:bodyPr/>
                    <a:lstStyle/>
                    <a:p>
                      <a:r>
                        <a:rPr lang="en-US" sz="2000" b="1" i="0">
                          <a:solidFill>
                            <a:srgbClr val="FFFF00"/>
                          </a:solidFill>
                          <a:latin typeface="Arial" panose="020B0604020202020204" pitchFamily="34" charset="0"/>
                          <a:cs typeface="Arial" panose="020B0604020202020204" pitchFamily="34" charset="0"/>
                        </a:rPr>
                        <a:t>March 13, 2019</a:t>
                      </a:r>
                    </a:p>
                  </a:txBody>
                  <a:tcPr marL="100857" marR="100857" marT="50429" marB="50429"/>
                </a:tc>
                <a:tc>
                  <a:txBody>
                    <a:bodyPr/>
                    <a:lstStyle/>
                    <a:p>
                      <a:pPr algn="ctr"/>
                      <a:r>
                        <a:rPr lang="en-US" sz="2000" b="1" i="0">
                          <a:solidFill>
                            <a:srgbClr val="FFFF00"/>
                          </a:solidFill>
                          <a:latin typeface="Arial" panose="020B0604020202020204" pitchFamily="34" charset="0"/>
                          <a:cs typeface="Arial" panose="020B0604020202020204" pitchFamily="34" charset="0"/>
                        </a:rPr>
                        <a:t>80%</a:t>
                      </a:r>
                    </a:p>
                  </a:txBody>
                  <a:tcPr marL="100857" marR="100857" marT="50429" marB="50429"/>
                </a:tc>
                <a:extLst>
                  <a:ext uri="{0D108BD9-81ED-4DB2-BD59-A6C34878D82A}">
                    <a16:rowId xmlns:a16="http://schemas.microsoft.com/office/drawing/2014/main" val="10007"/>
                  </a:ext>
                </a:extLst>
              </a:tr>
              <a:tr h="454753">
                <a:tc>
                  <a:txBody>
                    <a:bodyPr/>
                    <a:lstStyle/>
                    <a:p>
                      <a:r>
                        <a:rPr lang="en-US" sz="2000" b="1" i="0">
                          <a:solidFill>
                            <a:srgbClr val="FFFF00"/>
                          </a:solidFill>
                          <a:latin typeface="Arial" panose="020B0604020202020204" pitchFamily="34" charset="0"/>
                          <a:cs typeface="Arial" panose="020B0604020202020204" pitchFamily="34" charset="0"/>
                        </a:rPr>
                        <a:t>April 10, 2019</a:t>
                      </a:r>
                    </a:p>
                  </a:txBody>
                  <a:tcPr marL="100857" marR="100857" marT="50429" marB="50429"/>
                </a:tc>
                <a:tc>
                  <a:txBody>
                    <a:bodyPr/>
                    <a:lstStyle/>
                    <a:p>
                      <a:pPr algn="ctr"/>
                      <a:r>
                        <a:rPr lang="en-US" sz="2000" b="1" i="0">
                          <a:solidFill>
                            <a:srgbClr val="FFFF00"/>
                          </a:solidFill>
                          <a:latin typeface="Arial" panose="020B0604020202020204" pitchFamily="34" charset="0"/>
                          <a:cs typeface="Arial" panose="020B0604020202020204" pitchFamily="34" charset="0"/>
                        </a:rPr>
                        <a:t>90%</a:t>
                      </a:r>
                    </a:p>
                  </a:txBody>
                  <a:tcPr marL="100857" marR="100857" marT="50429" marB="50429"/>
                </a:tc>
                <a:extLst>
                  <a:ext uri="{0D108BD9-81ED-4DB2-BD59-A6C34878D82A}">
                    <a16:rowId xmlns:a16="http://schemas.microsoft.com/office/drawing/2014/main" val="10008"/>
                  </a:ext>
                </a:extLst>
              </a:tr>
              <a:tr h="454753">
                <a:tc>
                  <a:txBody>
                    <a:bodyPr/>
                    <a:lstStyle/>
                    <a:p>
                      <a:r>
                        <a:rPr lang="en-US" sz="2000" b="1" i="0">
                          <a:solidFill>
                            <a:srgbClr val="FFFF00"/>
                          </a:solidFill>
                          <a:latin typeface="Arial" panose="020B0604020202020204" pitchFamily="34" charset="0"/>
                          <a:cs typeface="Arial" panose="020B0604020202020204" pitchFamily="34" charset="0"/>
                        </a:rPr>
                        <a:t>May 8, 2019</a:t>
                      </a:r>
                    </a:p>
                  </a:txBody>
                  <a:tcPr marL="100857" marR="100857" marT="50429" marB="50429"/>
                </a:tc>
                <a:tc>
                  <a:txBody>
                    <a:bodyPr/>
                    <a:lstStyle/>
                    <a:p>
                      <a:pPr algn="ctr"/>
                      <a:r>
                        <a:rPr lang="en-US" sz="2000" b="1" i="0">
                          <a:solidFill>
                            <a:srgbClr val="FFFF00"/>
                          </a:solidFill>
                          <a:latin typeface="Arial" panose="020B0604020202020204" pitchFamily="34" charset="0"/>
                          <a:cs typeface="Arial" panose="020B0604020202020204" pitchFamily="34" charset="0"/>
                        </a:rPr>
                        <a:t>100%</a:t>
                      </a:r>
                    </a:p>
                  </a:txBody>
                  <a:tcPr marL="100857" marR="100857" marT="50429" marB="50429"/>
                </a:tc>
                <a:extLst>
                  <a:ext uri="{0D108BD9-81ED-4DB2-BD59-A6C34878D82A}">
                    <a16:rowId xmlns:a16="http://schemas.microsoft.com/office/drawing/2014/main" val="10009"/>
                  </a:ext>
                </a:extLst>
              </a:tr>
              <a:tr h="454753">
                <a:tc>
                  <a:txBody>
                    <a:bodyPr/>
                    <a:lstStyle/>
                    <a:p>
                      <a:r>
                        <a:rPr lang="en-US" sz="2000" b="1" i="0" dirty="0">
                          <a:solidFill>
                            <a:srgbClr val="FFFF00"/>
                          </a:solidFill>
                          <a:latin typeface="Arial" panose="020B0604020202020204" pitchFamily="34" charset="0"/>
                          <a:cs typeface="Arial" panose="020B0604020202020204" pitchFamily="34" charset="0"/>
                        </a:rPr>
                        <a:t>*July 24, 2019 </a:t>
                      </a:r>
                      <a:r>
                        <a:rPr lang="en-US" sz="1600" b="1" i="1" dirty="0">
                          <a:solidFill>
                            <a:srgbClr val="FFFF00"/>
                          </a:solidFill>
                          <a:latin typeface="Arial" panose="020B0604020202020204" pitchFamily="34" charset="0"/>
                          <a:cs typeface="Arial" panose="020B0604020202020204" pitchFamily="34" charset="0"/>
                        </a:rPr>
                        <a:t>(Delegate Strength Target Date)</a:t>
                      </a:r>
                    </a:p>
                  </a:txBody>
                  <a:tcPr marL="100857" marR="100857" marT="50429" marB="50429"/>
                </a:tc>
                <a:tc>
                  <a:txBody>
                    <a:bodyPr/>
                    <a:lstStyle/>
                    <a:p>
                      <a:pPr algn="ctr"/>
                      <a:r>
                        <a:rPr lang="en-US" sz="2000" b="1" i="0" dirty="0">
                          <a:solidFill>
                            <a:srgbClr val="FFFF00"/>
                          </a:solidFill>
                          <a:latin typeface="Arial" panose="020B0604020202020204" pitchFamily="34" charset="0"/>
                          <a:cs typeface="Arial" panose="020B0604020202020204" pitchFamily="34" charset="0"/>
                        </a:rPr>
                        <a:t>105%</a:t>
                      </a:r>
                    </a:p>
                  </a:txBody>
                  <a:tcPr marL="100857" marR="100857" marT="50429" marB="50429"/>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5701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63040" y="1546860"/>
            <a:ext cx="6172200" cy="4853940"/>
          </a:xfrm>
        </p:spPr>
        <p:txBody>
          <a:bodyPr>
            <a:noAutofit/>
          </a:bodyPr>
          <a:lstStyle/>
          <a:p>
            <a:pPr marL="228600" lvl="0" indent="-228600">
              <a:buNone/>
            </a:pPr>
            <a:r>
              <a:rPr lang="en-US" altLang="ja-JP" sz="2200" dirty="0">
                <a:solidFill>
                  <a:srgbClr val="FFFF00"/>
                </a:solidFill>
                <a:latin typeface="Arial" panose="020B0604020202020204" pitchFamily="34" charset="0"/>
                <a:ea typeface="ＭＳ ゴシック"/>
                <a:cs typeface="Arial" panose="020B0604020202020204" pitchFamily="34" charset="0"/>
              </a:rPr>
              <a:t>Programs and Areas of responsibility</a:t>
            </a:r>
          </a:p>
          <a:p>
            <a:r>
              <a:rPr lang="en-US" altLang="ja-JP" sz="2200" dirty="0">
                <a:solidFill>
                  <a:srgbClr val="FFFF00"/>
                </a:solidFill>
                <a:latin typeface="Arial" panose="020B0604020202020204" pitchFamily="34" charset="0"/>
                <a:ea typeface="ＭＳ ゴシック"/>
                <a:cs typeface="Arial" panose="020B0604020202020204" pitchFamily="34" charset="0"/>
              </a:rPr>
              <a:t>National Convention Awards and recognition of individual membership achievements.</a:t>
            </a:r>
          </a:p>
          <a:p>
            <a:r>
              <a:rPr lang="en-US" altLang="ja-JP" sz="2200" dirty="0">
                <a:solidFill>
                  <a:srgbClr val="FFFF00"/>
                </a:solidFill>
                <a:latin typeface="Arial" panose="020B0604020202020204" pitchFamily="34" charset="0"/>
                <a:ea typeface="ＭＳ ゴシック"/>
                <a:cs typeface="Arial" panose="020B0604020202020204" pitchFamily="34" charset="0"/>
              </a:rPr>
              <a:t>Fall NEC Detachment Commanders Training Seminar</a:t>
            </a:r>
          </a:p>
          <a:p>
            <a:r>
              <a:rPr lang="en-US" altLang="ja-JP" sz="2200" dirty="0">
                <a:solidFill>
                  <a:srgbClr val="FFFF00"/>
                </a:solidFill>
                <a:latin typeface="Arial" panose="020B0604020202020204" pitchFamily="34" charset="0"/>
                <a:ea typeface="ＭＳ ゴシック"/>
                <a:cs typeface="Arial" panose="020B0604020202020204" pitchFamily="34" charset="0"/>
              </a:rPr>
              <a:t>Meetings during the NEC Spring and Fall general session meetings</a:t>
            </a:r>
          </a:p>
          <a:p>
            <a:r>
              <a:rPr lang="en-US" altLang="ja-JP" sz="2200" dirty="0">
                <a:solidFill>
                  <a:srgbClr val="FFFF00"/>
                </a:solidFill>
                <a:latin typeface="Arial" panose="020B0604020202020204" pitchFamily="34" charset="0"/>
                <a:ea typeface="ＭＳ ゴシック"/>
                <a:cs typeface="Arial" panose="020B0604020202020204" pitchFamily="34" charset="0"/>
              </a:rPr>
              <a:t>Develop / innovate ways to benefit our growth in membership</a:t>
            </a:r>
          </a:p>
          <a:p>
            <a:r>
              <a:rPr lang="en-US" altLang="ja-JP" sz="2200" dirty="0">
                <a:solidFill>
                  <a:srgbClr val="FFFF00"/>
                </a:solidFill>
                <a:latin typeface="Arial" panose="020B0604020202020204" pitchFamily="34" charset="0"/>
                <a:ea typeface="ＭＳ ゴシック"/>
                <a:cs typeface="Arial" panose="020B0604020202020204" pitchFamily="34" charset="0"/>
              </a:rPr>
              <a:t>New initiatives suggested by Strategic Planning</a:t>
            </a:r>
            <a:endParaRPr lang="en-US" altLang="ja-JP" sz="2200" u="none" strike="noStrike" baseline="0" dirty="0">
              <a:solidFill>
                <a:srgbClr val="FFFF00"/>
              </a:solidFill>
              <a:latin typeface="Arial" panose="020B0604020202020204" pitchFamily="34" charset="0"/>
              <a:ea typeface="ＭＳ ゴシック"/>
              <a:cs typeface="Arial" panose="020B0604020202020204" pitchFamily="34" charset="0"/>
            </a:endParaRPr>
          </a:p>
        </p:txBody>
      </p:sp>
      <p:sp>
        <p:nvSpPr>
          <p:cNvPr id="9" name="Text Placeholder 2">
            <a:extLst>
              <a:ext uri="{FF2B5EF4-FFF2-40B4-BE49-F238E27FC236}">
                <a16:creationId xmlns:a16="http://schemas.microsoft.com/office/drawing/2014/main" id="{23913B25-20F0-9349-89A4-8800042EB998}"/>
              </a:ext>
            </a:extLst>
          </p:cNvPr>
          <p:cNvSpPr txBox="1">
            <a:spLocks/>
          </p:cNvSpPr>
          <p:nvPr/>
        </p:nvSpPr>
        <p:spPr>
          <a:xfrm>
            <a:off x="457200" y="558801"/>
            <a:ext cx="8229600" cy="12014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40000"/>
                    <a:lumOff val="6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40000"/>
                    <a:lumOff val="6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ja-JP" sz="3600" b="1" i="1">
                <a:solidFill>
                  <a:srgbClr val="FFFF00"/>
                </a:solidFill>
                <a:latin typeface="Arial"/>
                <a:ea typeface="ＭＳ ゴシック"/>
              </a:rPr>
              <a:t>2018-2019 Membership</a:t>
            </a:r>
            <a:endParaRPr lang="en-US" altLang="ja-JP" sz="3600" b="1">
              <a:solidFill>
                <a:srgbClr val="FFFF00"/>
              </a:solidFill>
              <a:latin typeface="Arial"/>
              <a:ea typeface="ＭＳ ゴシック"/>
              <a:cs typeface="Arial"/>
            </a:endParaRPr>
          </a:p>
        </p:txBody>
      </p:sp>
    </p:spTree>
    <p:extLst>
      <p:ext uri="{BB962C8B-B14F-4D97-AF65-F5344CB8AC3E}">
        <p14:creationId xmlns:p14="http://schemas.microsoft.com/office/powerpoint/2010/main" val="176635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8670" y="990602"/>
            <a:ext cx="7498080" cy="5511797"/>
          </a:xfrm>
        </p:spPr>
        <p:txBody>
          <a:bodyPr>
            <a:noAutofit/>
          </a:bodyPr>
          <a:lstStyle/>
          <a:p>
            <a:pPr marL="0" indent="0">
              <a:spcBef>
                <a:spcPts val="0"/>
              </a:spcBef>
              <a:buNone/>
            </a:pPr>
            <a:r>
              <a:rPr lang="en-US" altLang="ja-JP" sz="2000" dirty="0">
                <a:solidFill>
                  <a:srgbClr val="FFFF00"/>
                </a:solidFill>
                <a:latin typeface="Arial"/>
                <a:ea typeface="ＭＳ ゴシック"/>
              </a:rPr>
              <a:t>Our mission </a:t>
            </a:r>
            <a:r>
              <a:rPr lang="en-US" altLang="ja-JP" sz="2000" i="1" dirty="0">
                <a:solidFill>
                  <a:srgbClr val="FFFF00"/>
                </a:solidFill>
                <a:latin typeface="Arial"/>
                <a:ea typeface="ＭＳ ゴシック"/>
              </a:rPr>
              <a:t>(Theme) </a:t>
            </a:r>
            <a:r>
              <a:rPr lang="en-US" altLang="ja-JP" sz="2000" dirty="0">
                <a:solidFill>
                  <a:srgbClr val="FFFF00"/>
                </a:solidFill>
                <a:latin typeface="Arial"/>
                <a:ea typeface="ＭＳ ゴシック"/>
              </a:rPr>
              <a:t>is</a:t>
            </a:r>
          </a:p>
          <a:p>
            <a:pPr marL="0" indent="0">
              <a:spcBef>
                <a:spcPts val="0"/>
              </a:spcBef>
              <a:buNone/>
            </a:pPr>
            <a:r>
              <a:rPr lang="en-US" altLang="ja-JP" sz="2000" b="1" i="1" dirty="0">
                <a:solidFill>
                  <a:srgbClr val="FFFF00"/>
                </a:solidFill>
                <a:latin typeface="Arial"/>
                <a:ea typeface="ＭＳ ゴシック"/>
              </a:rPr>
              <a:t>	"Honoring the Past.... Continuing the Legacy."</a:t>
            </a:r>
          </a:p>
          <a:p>
            <a:pPr marL="0" indent="0">
              <a:spcBef>
                <a:spcPts val="1200"/>
              </a:spcBef>
              <a:buNone/>
            </a:pPr>
            <a:r>
              <a:rPr lang="en-US" altLang="ja-JP" sz="2000" dirty="0">
                <a:solidFill>
                  <a:srgbClr val="FFFF00"/>
                </a:solidFill>
                <a:latin typeface="Arial"/>
                <a:ea typeface="ＭＳ ゴシック"/>
              </a:rPr>
              <a:t>Our Goals</a:t>
            </a:r>
          </a:p>
          <a:p>
            <a:pPr marL="463550" indent="-282575">
              <a:spcBef>
                <a:spcPts val="1200"/>
              </a:spcBef>
              <a:buFont typeface="+mj-lt"/>
              <a:buAutoNum type="arabicPeriod"/>
            </a:pPr>
            <a:r>
              <a:rPr lang="en-US" altLang="ja-JP" sz="2000" b="1" dirty="0">
                <a:solidFill>
                  <a:srgbClr val="FFFF00"/>
                </a:solidFill>
                <a:latin typeface="Arial"/>
                <a:ea typeface="ＭＳ ゴシック"/>
              </a:rPr>
              <a:t>Reach 400,000 members</a:t>
            </a:r>
          </a:p>
          <a:p>
            <a:pPr marL="463550" indent="-282575">
              <a:spcBef>
                <a:spcPts val="1200"/>
              </a:spcBef>
              <a:buFont typeface="+mj-lt"/>
              <a:buAutoNum type="arabicPeriod"/>
            </a:pPr>
            <a:r>
              <a:rPr lang="en-US" altLang="ja-JP" sz="2000" b="1" dirty="0">
                <a:solidFill>
                  <a:srgbClr val="FFFF00"/>
                </a:solidFill>
                <a:latin typeface="Arial"/>
                <a:ea typeface="ＭＳ ゴシック"/>
              </a:rPr>
              <a:t>Bring renewal rates above the 90% range</a:t>
            </a:r>
          </a:p>
          <a:p>
            <a:pPr marL="463550" indent="-282575">
              <a:spcBef>
                <a:spcPts val="1200"/>
              </a:spcBef>
              <a:buFont typeface="+mj-lt"/>
              <a:buAutoNum type="arabicPeriod"/>
            </a:pPr>
            <a:r>
              <a:rPr lang="en-US" altLang="ja-JP" sz="2000" b="1" dirty="0">
                <a:solidFill>
                  <a:srgbClr val="FFFF00"/>
                </a:solidFill>
                <a:latin typeface="Arial"/>
                <a:ea typeface="ＭＳ ゴシック"/>
              </a:rPr>
              <a:t>Reach out to our younger members</a:t>
            </a:r>
          </a:p>
          <a:p>
            <a:pPr marL="463550" indent="-282575">
              <a:spcBef>
                <a:spcPts val="1200"/>
              </a:spcBef>
              <a:buFont typeface="+mj-lt"/>
              <a:buAutoNum type="arabicPeriod"/>
            </a:pPr>
            <a:r>
              <a:rPr lang="en-US" altLang="ja-JP" sz="2000" b="1" dirty="0">
                <a:solidFill>
                  <a:srgbClr val="FFFF00"/>
                </a:solidFill>
                <a:latin typeface="Arial"/>
                <a:ea typeface="ＭＳ ゴシック"/>
              </a:rPr>
              <a:t>Recognize our achievements (highlight awards)</a:t>
            </a:r>
          </a:p>
          <a:p>
            <a:pPr marL="463550" indent="-282575">
              <a:spcBef>
                <a:spcPts val="1200"/>
              </a:spcBef>
              <a:buFont typeface="+mj-lt"/>
              <a:buAutoNum type="arabicPeriod"/>
            </a:pPr>
            <a:r>
              <a:rPr lang="en-US" altLang="ja-JP" sz="2000" b="1" dirty="0">
                <a:solidFill>
                  <a:srgbClr val="FFFF00"/>
                </a:solidFill>
                <a:latin typeface="Arial"/>
                <a:ea typeface="ＭＳ ゴシック"/>
              </a:rPr>
              <a:t>Contribute to the Legion Team 100 concept to help their membership goals</a:t>
            </a:r>
          </a:p>
          <a:p>
            <a:pPr>
              <a:spcBef>
                <a:spcPts val="0"/>
              </a:spcBef>
            </a:pPr>
            <a:endParaRPr lang="en-US" altLang="ja-JP" sz="1000" dirty="0">
              <a:solidFill>
                <a:srgbClr val="FFFF00"/>
              </a:solidFill>
              <a:latin typeface="Arial"/>
              <a:ea typeface="ＭＳ ゴシック"/>
            </a:endParaRPr>
          </a:p>
          <a:p>
            <a:pPr marL="0" indent="0">
              <a:spcBef>
                <a:spcPts val="0"/>
              </a:spcBef>
              <a:buNone/>
            </a:pPr>
            <a:r>
              <a:rPr lang="en-US" altLang="ja-JP" sz="2000" dirty="0">
                <a:solidFill>
                  <a:srgbClr val="FFFF00"/>
                </a:solidFill>
                <a:latin typeface="Arial"/>
                <a:ea typeface="ＭＳ ゴシック"/>
              </a:rPr>
              <a:t>How we can achieve our Goals?</a:t>
            </a:r>
          </a:p>
          <a:p>
            <a:pPr marL="274320" indent="0">
              <a:spcBef>
                <a:spcPts val="0"/>
              </a:spcBef>
              <a:buNone/>
            </a:pPr>
            <a:r>
              <a:rPr lang="en-US" altLang="ja-JP" sz="2000" dirty="0">
                <a:solidFill>
                  <a:srgbClr val="FFFF00"/>
                </a:solidFill>
                <a:latin typeface="Arial"/>
                <a:ea typeface="ＭＳ ゴシック"/>
              </a:rPr>
              <a:t>We will achieve these by actually putting together a plan on how to get the information out from our commission to the members, and sharing fully developed membership programs</a:t>
            </a:r>
          </a:p>
          <a:p>
            <a:pPr marL="274320" indent="0">
              <a:spcBef>
                <a:spcPts val="0"/>
              </a:spcBef>
              <a:buNone/>
            </a:pPr>
            <a:endParaRPr lang="en-US" altLang="ja-JP" sz="1000" dirty="0">
              <a:solidFill>
                <a:srgbClr val="FFFF00"/>
              </a:solidFill>
              <a:latin typeface="Arial"/>
              <a:ea typeface="ＭＳ ゴシック"/>
            </a:endParaRPr>
          </a:p>
        </p:txBody>
      </p:sp>
      <p:sp>
        <p:nvSpPr>
          <p:cNvPr id="7" name="Text Placeholder 2">
            <a:extLst>
              <a:ext uri="{FF2B5EF4-FFF2-40B4-BE49-F238E27FC236}">
                <a16:creationId xmlns:a16="http://schemas.microsoft.com/office/drawing/2014/main" id="{1F958BD2-1F89-FA42-B7A4-2307271BB9E6}"/>
              </a:ext>
            </a:extLst>
          </p:cNvPr>
          <p:cNvSpPr txBox="1">
            <a:spLocks/>
          </p:cNvSpPr>
          <p:nvPr/>
        </p:nvSpPr>
        <p:spPr>
          <a:xfrm>
            <a:off x="457200" y="287870"/>
            <a:ext cx="8229600" cy="12014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40000"/>
                    <a:lumOff val="6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40000"/>
                    <a:lumOff val="6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ja-JP" sz="3600" b="1" i="1">
                <a:solidFill>
                  <a:srgbClr val="FFFF00"/>
                </a:solidFill>
                <a:latin typeface="Arial"/>
                <a:ea typeface="ＭＳ ゴシック"/>
              </a:rPr>
              <a:t>2018-2019 Membership</a:t>
            </a:r>
            <a:endParaRPr lang="en-US" altLang="ja-JP" sz="3600" b="1">
              <a:solidFill>
                <a:srgbClr val="FFFF00"/>
              </a:solidFill>
              <a:latin typeface="Arial"/>
              <a:ea typeface="ＭＳ ゴシック"/>
              <a:cs typeface="Arial"/>
            </a:endParaRPr>
          </a:p>
        </p:txBody>
      </p:sp>
    </p:spTree>
    <p:extLst>
      <p:ext uri="{BB962C8B-B14F-4D97-AF65-F5344CB8AC3E}">
        <p14:creationId xmlns:p14="http://schemas.microsoft.com/office/powerpoint/2010/main" val="109501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34533" y="990602"/>
            <a:ext cx="6841068" cy="5511797"/>
          </a:xfrm>
        </p:spPr>
        <p:txBody>
          <a:bodyPr>
            <a:noAutofit/>
          </a:bodyPr>
          <a:lstStyle/>
          <a:p>
            <a:pPr marL="274320" indent="0">
              <a:spcBef>
                <a:spcPts val="0"/>
              </a:spcBef>
              <a:buNone/>
            </a:pPr>
            <a:endParaRPr lang="en-US" altLang="ja-JP" sz="2400" dirty="0">
              <a:solidFill>
                <a:srgbClr val="FFFF00"/>
              </a:solidFill>
              <a:latin typeface="Arial"/>
              <a:ea typeface="ＭＳ ゴシック"/>
            </a:endParaRPr>
          </a:p>
          <a:p>
            <a:pPr marL="0" indent="0">
              <a:spcBef>
                <a:spcPts val="0"/>
              </a:spcBef>
              <a:buNone/>
            </a:pPr>
            <a:r>
              <a:rPr lang="en-US" altLang="ja-JP" sz="2400" dirty="0">
                <a:solidFill>
                  <a:srgbClr val="FFFF00"/>
                </a:solidFill>
                <a:latin typeface="Arial"/>
                <a:ea typeface="ＭＳ ゴシック"/>
              </a:rPr>
              <a:t>Who is Key to Mission Success?</a:t>
            </a:r>
          </a:p>
          <a:p>
            <a:pPr marL="0" indent="0">
              <a:spcBef>
                <a:spcPts val="0"/>
              </a:spcBef>
              <a:buNone/>
            </a:pPr>
            <a:endParaRPr lang="en-US" altLang="ja-JP" sz="800" dirty="0">
              <a:solidFill>
                <a:srgbClr val="FFFF00"/>
              </a:solidFill>
              <a:latin typeface="Arial"/>
              <a:ea typeface="ＭＳ ゴシック"/>
            </a:endParaRPr>
          </a:p>
          <a:p>
            <a:pPr marL="274320" indent="0">
              <a:spcBef>
                <a:spcPts val="0"/>
              </a:spcBef>
              <a:buNone/>
            </a:pPr>
            <a:r>
              <a:rPr lang="en-US" altLang="ja-JP" sz="2400" dirty="0">
                <a:solidFill>
                  <a:srgbClr val="FFFF00"/>
                </a:solidFill>
                <a:latin typeface="Arial"/>
                <a:ea typeface="ＭＳ ゴシック"/>
              </a:rPr>
              <a:t>Each and every one of you is critical to our success. We are a family and if we all come together we can ensure that our Mission's success. We also need to ensure that our National Vice Commanders and Regional Committeeman are providing you with the information that you need to be successful. It is also your responsibility to let us know what is working in your different areas so we can share those successes.</a:t>
            </a:r>
          </a:p>
        </p:txBody>
      </p:sp>
      <p:sp>
        <p:nvSpPr>
          <p:cNvPr id="7" name="Text Placeholder 2">
            <a:extLst>
              <a:ext uri="{FF2B5EF4-FFF2-40B4-BE49-F238E27FC236}">
                <a16:creationId xmlns:a16="http://schemas.microsoft.com/office/drawing/2014/main" id="{1F958BD2-1F89-FA42-B7A4-2307271BB9E6}"/>
              </a:ext>
            </a:extLst>
          </p:cNvPr>
          <p:cNvSpPr txBox="1">
            <a:spLocks/>
          </p:cNvSpPr>
          <p:nvPr/>
        </p:nvSpPr>
        <p:spPr>
          <a:xfrm>
            <a:off x="457200" y="287870"/>
            <a:ext cx="8229600" cy="12014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40000"/>
                    <a:lumOff val="6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40000"/>
                    <a:lumOff val="6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ja-JP" sz="3600" b="1" i="1" dirty="0">
                <a:solidFill>
                  <a:srgbClr val="FFFF00"/>
                </a:solidFill>
                <a:latin typeface="Arial"/>
                <a:ea typeface="ＭＳ ゴシック"/>
              </a:rPr>
              <a:t>2018-2019 Membership</a:t>
            </a:r>
            <a:endParaRPr lang="en-US" altLang="ja-JP" sz="3600" b="1" dirty="0">
              <a:solidFill>
                <a:srgbClr val="FFFF00"/>
              </a:solidFill>
              <a:latin typeface="Arial"/>
              <a:ea typeface="ＭＳ ゴシック"/>
              <a:cs typeface="Arial"/>
            </a:endParaRPr>
          </a:p>
        </p:txBody>
      </p:sp>
    </p:spTree>
    <p:extLst>
      <p:ext uri="{BB962C8B-B14F-4D97-AF65-F5344CB8AC3E}">
        <p14:creationId xmlns:p14="http://schemas.microsoft.com/office/powerpoint/2010/main" val="21203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05890" y="1829118"/>
            <a:ext cx="6263640" cy="4695825"/>
          </a:xfrm>
        </p:spPr>
        <p:txBody>
          <a:bodyPr>
            <a:noAutofit/>
          </a:bodyPr>
          <a:lstStyle/>
          <a:p>
            <a:pPr marL="228600" lvl="0" indent="-228600">
              <a:buNone/>
            </a:pPr>
            <a:r>
              <a:rPr lang="en-US" altLang="ja-JP" sz="2400" dirty="0">
                <a:solidFill>
                  <a:srgbClr val="FFFF00"/>
                </a:solidFill>
                <a:latin typeface="Arial"/>
                <a:ea typeface="ＭＳ ゴシック"/>
              </a:rPr>
              <a:t>Why is the Mission and Goals listed previously important to the SAL members?</a:t>
            </a:r>
          </a:p>
          <a:p>
            <a:pPr marL="228600" lvl="0" indent="-228600">
              <a:buNone/>
            </a:pPr>
            <a:endParaRPr lang="en-US" altLang="ja-JP" sz="800" dirty="0">
              <a:solidFill>
                <a:srgbClr val="FFFF00"/>
              </a:solidFill>
              <a:latin typeface="Arial"/>
              <a:ea typeface="ＭＳ ゴシック"/>
            </a:endParaRPr>
          </a:p>
          <a:p>
            <a:r>
              <a:rPr lang="en-US" altLang="ja-JP" sz="2400" dirty="0">
                <a:solidFill>
                  <a:srgbClr val="FFFF00"/>
                </a:solidFill>
                <a:latin typeface="Arial"/>
                <a:ea typeface="ＭＳ ゴシック"/>
              </a:rPr>
              <a:t>Membership drives the organization… without your participation we cannot succeed – even at the local Squadron level where several members help out so much in their communities – </a:t>
            </a:r>
            <a:r>
              <a:rPr lang="en-US" altLang="ja-JP" sz="2400" i="1" dirty="0">
                <a:solidFill>
                  <a:srgbClr val="FFFF00"/>
                </a:solidFill>
                <a:latin typeface="Arial"/>
                <a:ea typeface="ＭＳ ゴシック"/>
              </a:rPr>
              <a:t>your membership is vital!</a:t>
            </a:r>
            <a:endParaRPr lang="en-US" altLang="ja-JP" sz="2400" i="1" u="none" strike="noStrike" baseline="0" dirty="0">
              <a:solidFill>
                <a:srgbClr val="FFFF00"/>
              </a:solidFill>
              <a:latin typeface="Arial"/>
              <a:ea typeface="ＭＳ ゴシック"/>
            </a:endParaRPr>
          </a:p>
        </p:txBody>
      </p:sp>
      <p:sp>
        <p:nvSpPr>
          <p:cNvPr id="7" name="Text Placeholder 2">
            <a:extLst>
              <a:ext uri="{FF2B5EF4-FFF2-40B4-BE49-F238E27FC236}">
                <a16:creationId xmlns:a16="http://schemas.microsoft.com/office/drawing/2014/main" id="{BEE4F649-B617-DA48-BA8D-B258CB42D200}"/>
              </a:ext>
            </a:extLst>
          </p:cNvPr>
          <p:cNvSpPr txBox="1">
            <a:spLocks/>
          </p:cNvSpPr>
          <p:nvPr/>
        </p:nvSpPr>
        <p:spPr>
          <a:xfrm>
            <a:off x="457200" y="558801"/>
            <a:ext cx="8229600" cy="12014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40000"/>
                    <a:lumOff val="6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40000"/>
                    <a:lumOff val="6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ja-JP" sz="3600" b="1" i="1">
                <a:solidFill>
                  <a:srgbClr val="FFFF00"/>
                </a:solidFill>
                <a:latin typeface="Arial"/>
                <a:ea typeface="ＭＳ ゴシック"/>
              </a:rPr>
              <a:t>2018-2019 Membership</a:t>
            </a:r>
            <a:endParaRPr lang="en-US" altLang="ja-JP" sz="3600" b="1">
              <a:solidFill>
                <a:srgbClr val="FFFF00"/>
              </a:solidFill>
              <a:latin typeface="Arial"/>
              <a:ea typeface="ＭＳ ゴシック"/>
              <a:cs typeface="Arial"/>
            </a:endParaRPr>
          </a:p>
        </p:txBody>
      </p:sp>
    </p:spTree>
    <p:extLst>
      <p:ext uri="{BB962C8B-B14F-4D97-AF65-F5344CB8AC3E}">
        <p14:creationId xmlns:p14="http://schemas.microsoft.com/office/powerpoint/2010/main" val="338126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68730" y="1163638"/>
            <a:ext cx="6503670" cy="4962525"/>
          </a:xfrm>
        </p:spPr>
        <p:txBody>
          <a:bodyPr>
            <a:noAutofit/>
          </a:bodyPr>
          <a:lstStyle/>
          <a:p>
            <a:pPr marL="228600" lvl="0" indent="-228600">
              <a:buNone/>
            </a:pPr>
            <a:r>
              <a:rPr lang="en-US" altLang="ja-JP" sz="2400" dirty="0">
                <a:solidFill>
                  <a:srgbClr val="FFFF00"/>
                </a:solidFill>
                <a:latin typeface="Arial"/>
                <a:ea typeface="ＭＳ ゴシック"/>
              </a:rPr>
              <a:t>What are the Benefits to the Squadron Members of participation?</a:t>
            </a:r>
          </a:p>
          <a:p>
            <a:pPr marL="228600" lvl="0" indent="-228600">
              <a:buNone/>
            </a:pPr>
            <a:endParaRPr lang="en-US" altLang="ja-JP" sz="800" dirty="0">
              <a:solidFill>
                <a:srgbClr val="FFFF00"/>
              </a:solidFill>
              <a:latin typeface="Arial"/>
              <a:ea typeface="ＭＳ ゴシック"/>
            </a:endParaRPr>
          </a:p>
          <a:p>
            <a:r>
              <a:rPr lang="en-US" altLang="ja-JP" sz="2400" dirty="0">
                <a:solidFill>
                  <a:srgbClr val="FFFF00"/>
                </a:solidFill>
                <a:latin typeface="Arial"/>
                <a:ea typeface="ＭＳ ゴシック"/>
              </a:rPr>
              <a:t>Benefits to Squadron members are being part of an organization that supports its Family </a:t>
            </a:r>
            <a:r>
              <a:rPr lang="en-US" altLang="ja-JP" sz="2400" i="1" dirty="0">
                <a:solidFill>
                  <a:srgbClr val="FFFF00"/>
                </a:solidFill>
                <a:latin typeface="Arial"/>
                <a:ea typeface="ＭＳ ゴシック"/>
              </a:rPr>
              <a:t>(Legion, Auxiliary, SONS, and Legion Riders) </a:t>
            </a:r>
            <a:r>
              <a:rPr lang="en-US" altLang="ja-JP" sz="2400" dirty="0">
                <a:solidFill>
                  <a:srgbClr val="FFFF00"/>
                </a:solidFill>
                <a:latin typeface="Arial"/>
                <a:ea typeface="ＭＳ ゴシック"/>
              </a:rPr>
              <a:t>in working all of the programs that each of us offer </a:t>
            </a:r>
            <a:r>
              <a:rPr lang="en-US" altLang="ja-JP" sz="2400" i="1" dirty="0">
                <a:solidFill>
                  <a:srgbClr val="FFFF00"/>
                </a:solidFill>
                <a:latin typeface="Arial"/>
                <a:ea typeface="ＭＳ ゴシック"/>
              </a:rPr>
              <a:t>(Boys State/Nation, Oratorical, Junior Shooting, Scholarships, Child Welfare Foundation, Veteran Support, etc..) </a:t>
            </a:r>
          </a:p>
        </p:txBody>
      </p:sp>
      <p:sp>
        <p:nvSpPr>
          <p:cNvPr id="6" name="Text Placeholder 2">
            <a:extLst>
              <a:ext uri="{FF2B5EF4-FFF2-40B4-BE49-F238E27FC236}">
                <a16:creationId xmlns:a16="http://schemas.microsoft.com/office/drawing/2014/main" id="{DFD02C95-D9C2-D648-B880-97B9C1E49B54}"/>
              </a:ext>
            </a:extLst>
          </p:cNvPr>
          <p:cNvSpPr txBox="1">
            <a:spLocks/>
          </p:cNvSpPr>
          <p:nvPr/>
        </p:nvSpPr>
        <p:spPr>
          <a:xfrm>
            <a:off x="457200" y="558801"/>
            <a:ext cx="8229600" cy="12014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40000"/>
                    <a:lumOff val="6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40000"/>
                    <a:lumOff val="6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ja-JP" sz="3600" b="1" i="1">
                <a:solidFill>
                  <a:srgbClr val="FFFF00"/>
                </a:solidFill>
                <a:latin typeface="Arial"/>
                <a:ea typeface="ＭＳ ゴシック"/>
              </a:rPr>
              <a:t>2018-2019 Membership</a:t>
            </a:r>
            <a:endParaRPr lang="en-US" altLang="ja-JP" sz="3600" b="1">
              <a:solidFill>
                <a:srgbClr val="FFFF00"/>
              </a:solidFill>
              <a:latin typeface="Arial"/>
              <a:ea typeface="ＭＳ ゴシック"/>
              <a:cs typeface="Arial"/>
            </a:endParaRPr>
          </a:p>
        </p:txBody>
      </p:sp>
    </p:spTree>
    <p:extLst>
      <p:ext uri="{BB962C8B-B14F-4D97-AF65-F5344CB8AC3E}">
        <p14:creationId xmlns:p14="http://schemas.microsoft.com/office/powerpoint/2010/main" val="37426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AF8E814-7705-7146-8632-B875A78634FB}"/>
              </a:ext>
            </a:extLst>
          </p:cNvPr>
          <p:cNvSpPr>
            <a:spLocks noGrp="1"/>
          </p:cNvSpPr>
          <p:nvPr>
            <p:ph type="title"/>
          </p:nvPr>
        </p:nvSpPr>
        <p:spPr>
          <a:xfrm>
            <a:off x="0" y="267998"/>
            <a:ext cx="9144000" cy="1396180"/>
          </a:xfrm>
        </p:spPr>
        <p:txBody>
          <a:bodyPr>
            <a:normAutofit fontScale="90000"/>
          </a:bodyPr>
          <a:lstStyle/>
          <a:p>
            <a:pPr algn="ctr"/>
            <a:r>
              <a:rPr lang="en-US" b="1">
                <a:solidFill>
                  <a:srgbClr val="FFFF00"/>
                </a:solidFill>
                <a:latin typeface="Arial" panose="020B0604020202020204" pitchFamily="34" charset="0"/>
                <a:cs typeface="Arial" panose="020B0604020202020204" pitchFamily="34" charset="0"/>
              </a:rPr>
              <a:t>2018 – 2019</a:t>
            </a:r>
            <a:br>
              <a:rPr lang="en-US" b="1">
                <a:solidFill>
                  <a:srgbClr val="FFFF00"/>
                </a:solidFill>
                <a:latin typeface="Arial" panose="020B0604020202020204" pitchFamily="34" charset="0"/>
                <a:cs typeface="Arial" panose="020B0604020202020204" pitchFamily="34" charset="0"/>
              </a:rPr>
            </a:br>
            <a:r>
              <a:rPr lang="en-US" b="1">
                <a:solidFill>
                  <a:srgbClr val="FFFF00"/>
                </a:solidFill>
                <a:latin typeface="Arial" panose="020B0604020202020204" pitchFamily="34" charset="0"/>
                <a:cs typeface="Arial" panose="020B0604020202020204" pitchFamily="34" charset="0"/>
              </a:rPr>
              <a:t>Membership Committee</a:t>
            </a:r>
          </a:p>
        </p:txBody>
      </p:sp>
      <p:sp>
        <p:nvSpPr>
          <p:cNvPr id="8" name="Content Placeholder 2">
            <a:extLst>
              <a:ext uri="{FF2B5EF4-FFF2-40B4-BE49-F238E27FC236}">
                <a16:creationId xmlns:a16="http://schemas.microsoft.com/office/drawing/2014/main" id="{E825A445-F445-EC45-9699-C5CBDA285F8E}"/>
              </a:ext>
            </a:extLst>
          </p:cNvPr>
          <p:cNvSpPr txBox="1">
            <a:spLocks/>
          </p:cNvSpPr>
          <p:nvPr/>
        </p:nvSpPr>
        <p:spPr>
          <a:xfrm>
            <a:off x="836616" y="1947333"/>
            <a:ext cx="7562321" cy="43518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40000"/>
                    <a:lumOff val="6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40000"/>
                    <a:lumOff val="6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457200">
              <a:spcBef>
                <a:spcPts val="1200"/>
              </a:spcBef>
              <a:buNone/>
            </a:pPr>
            <a:r>
              <a:rPr lang="en-US" sz="2200" dirty="0">
                <a:solidFill>
                  <a:srgbClr val="FFFF00"/>
                </a:solidFill>
                <a:latin typeface="Arial" panose="020B0604020202020204" pitchFamily="34" charset="0"/>
                <a:cs typeface="Arial" panose="020B0604020202020204" pitchFamily="34" charset="0"/>
              </a:rPr>
              <a:t>Joseph Navarrete, Chairman - </a:t>
            </a:r>
            <a:r>
              <a:rPr lang="en-US" sz="2200" dirty="0" err="1">
                <a:solidFill>
                  <a:srgbClr val="FFFF00"/>
                </a:solidFill>
                <a:latin typeface="Arial" panose="020B0604020202020204" pitchFamily="34" charset="0"/>
                <a:cs typeface="Arial" panose="020B0604020202020204" pitchFamily="34" charset="0"/>
              </a:rPr>
              <a:t>jRNavarr@yahoo.com</a:t>
            </a:r>
            <a:endParaRPr lang="en-US" sz="2200" dirty="0">
              <a:solidFill>
                <a:srgbClr val="FFFF00"/>
              </a:solidFill>
              <a:latin typeface="Arial" panose="020B0604020202020204" pitchFamily="34" charset="0"/>
              <a:cs typeface="Arial" panose="020B0604020202020204" pitchFamily="34" charset="0"/>
            </a:endParaRPr>
          </a:p>
          <a:p>
            <a:pPr marL="0" indent="457200">
              <a:spcBef>
                <a:spcPts val="1200"/>
              </a:spcBef>
              <a:buNone/>
            </a:pPr>
            <a:r>
              <a:rPr lang="en-US" sz="2200" dirty="0">
                <a:solidFill>
                  <a:srgbClr val="FFFF00"/>
                </a:solidFill>
                <a:latin typeface="Arial" panose="020B0604020202020204" pitchFamily="34" charset="0"/>
                <a:cs typeface="Arial" panose="020B0604020202020204" pitchFamily="34" charset="0"/>
              </a:rPr>
              <a:t>East – Gary P. Nelson - </a:t>
            </a:r>
            <a:r>
              <a:rPr lang="en-US" sz="2200" dirty="0" err="1">
                <a:solidFill>
                  <a:srgbClr val="FFFF00"/>
                </a:solidFill>
                <a:latin typeface="Arial" panose="020B0604020202020204" pitchFamily="34" charset="0"/>
                <a:cs typeface="Arial" panose="020B0604020202020204" pitchFamily="34" charset="0"/>
              </a:rPr>
              <a:t>gpnsonsofal@gmail.com</a:t>
            </a:r>
            <a:endParaRPr lang="en-US" sz="2200" dirty="0">
              <a:solidFill>
                <a:srgbClr val="FFFF00"/>
              </a:solidFill>
              <a:latin typeface="Arial" panose="020B0604020202020204" pitchFamily="34" charset="0"/>
              <a:cs typeface="Arial" panose="020B0604020202020204" pitchFamily="34" charset="0"/>
            </a:endParaRPr>
          </a:p>
          <a:p>
            <a:pPr marL="0" indent="457200">
              <a:spcBef>
                <a:spcPts val="1200"/>
              </a:spcBef>
              <a:buNone/>
            </a:pPr>
            <a:r>
              <a:rPr lang="en-US" sz="2200" dirty="0">
                <a:solidFill>
                  <a:srgbClr val="FFFF00"/>
                </a:solidFill>
                <a:latin typeface="Arial" panose="020B0604020202020204" pitchFamily="34" charset="0"/>
                <a:cs typeface="Arial" panose="020B0604020202020204" pitchFamily="34" charset="0"/>
              </a:rPr>
              <a:t>South – Jeffery Gibson - </a:t>
            </a:r>
            <a:r>
              <a:rPr lang="en-US" sz="2200" dirty="0" err="1">
                <a:solidFill>
                  <a:srgbClr val="FFFF00"/>
                </a:solidFill>
                <a:latin typeface="Arial" panose="020B0604020202020204" pitchFamily="34" charset="0"/>
                <a:cs typeface="Arial" panose="020B0604020202020204" pitchFamily="34" charset="0"/>
              </a:rPr>
              <a:t>loujeang@yahoo.com</a:t>
            </a:r>
            <a:endParaRPr lang="en-US" sz="2200" dirty="0">
              <a:solidFill>
                <a:srgbClr val="FFFF00"/>
              </a:solidFill>
              <a:latin typeface="Arial" panose="020B0604020202020204" pitchFamily="34" charset="0"/>
              <a:cs typeface="Arial" panose="020B0604020202020204" pitchFamily="34" charset="0"/>
            </a:endParaRPr>
          </a:p>
          <a:p>
            <a:pPr marL="0" indent="457200">
              <a:spcBef>
                <a:spcPts val="1200"/>
              </a:spcBef>
              <a:buNone/>
            </a:pPr>
            <a:r>
              <a:rPr lang="en-US" sz="2200" dirty="0">
                <a:solidFill>
                  <a:srgbClr val="FFFF00"/>
                </a:solidFill>
                <a:latin typeface="Arial" panose="020B0604020202020204" pitchFamily="34" charset="0"/>
                <a:cs typeface="Arial" panose="020B0604020202020204" pitchFamily="34" charset="0"/>
              </a:rPr>
              <a:t>Central – Mike </a:t>
            </a:r>
            <a:r>
              <a:rPr lang="en-US" sz="2200" dirty="0" err="1">
                <a:solidFill>
                  <a:srgbClr val="FFFF00"/>
                </a:solidFill>
                <a:latin typeface="Arial" panose="020B0604020202020204" pitchFamily="34" charset="0"/>
                <a:cs typeface="Arial" panose="020B0604020202020204" pitchFamily="34" charset="0"/>
              </a:rPr>
              <a:t>Monserud</a:t>
            </a:r>
            <a:r>
              <a:rPr lang="en-US" sz="2200" dirty="0">
                <a:solidFill>
                  <a:srgbClr val="FFFF00"/>
                </a:solidFill>
                <a:latin typeface="Arial" panose="020B0604020202020204" pitchFamily="34" charset="0"/>
                <a:cs typeface="Arial" panose="020B0604020202020204" pitchFamily="34" charset="0"/>
              </a:rPr>
              <a:t> - </a:t>
            </a:r>
            <a:r>
              <a:rPr lang="en-US" sz="2200" dirty="0" err="1">
                <a:solidFill>
                  <a:srgbClr val="FFFF00"/>
                </a:solidFill>
                <a:latin typeface="Arial" panose="020B0604020202020204" pitchFamily="34" charset="0"/>
                <a:cs typeface="Arial" panose="020B0604020202020204" pitchFamily="34" charset="0"/>
              </a:rPr>
              <a:t>mikemonserud@gmail.com</a:t>
            </a:r>
            <a:endParaRPr lang="en-US" sz="2200" dirty="0">
              <a:solidFill>
                <a:srgbClr val="FFFF00"/>
              </a:solidFill>
              <a:latin typeface="Arial" panose="020B0604020202020204" pitchFamily="34" charset="0"/>
              <a:cs typeface="Arial" panose="020B0604020202020204" pitchFamily="34" charset="0"/>
            </a:endParaRPr>
          </a:p>
          <a:p>
            <a:pPr marL="0" indent="457200">
              <a:spcBef>
                <a:spcPts val="1200"/>
              </a:spcBef>
              <a:buNone/>
            </a:pPr>
            <a:r>
              <a:rPr lang="en-US" sz="2200" dirty="0">
                <a:solidFill>
                  <a:srgbClr val="FFFF00"/>
                </a:solidFill>
                <a:latin typeface="Arial" panose="020B0604020202020204" pitchFamily="34" charset="0"/>
                <a:cs typeface="Arial" panose="020B0604020202020204" pitchFamily="34" charset="0"/>
              </a:rPr>
              <a:t>Midwest – Thomas </a:t>
            </a:r>
            <a:r>
              <a:rPr lang="en-US" sz="2200" dirty="0" err="1">
                <a:solidFill>
                  <a:srgbClr val="FFFF00"/>
                </a:solidFill>
                <a:latin typeface="Arial" panose="020B0604020202020204" pitchFamily="34" charset="0"/>
                <a:cs typeface="Arial" panose="020B0604020202020204" pitchFamily="34" charset="0"/>
              </a:rPr>
              <a:t>Skelley</a:t>
            </a:r>
            <a:r>
              <a:rPr lang="en-US" sz="2200" dirty="0">
                <a:solidFill>
                  <a:srgbClr val="FFFF00"/>
                </a:solidFill>
                <a:latin typeface="Arial" panose="020B0604020202020204" pitchFamily="34" charset="0"/>
                <a:cs typeface="Arial" panose="020B0604020202020204" pitchFamily="34" charset="0"/>
              </a:rPr>
              <a:t> - </a:t>
            </a:r>
            <a:r>
              <a:rPr lang="en-US" sz="2200" dirty="0" err="1">
                <a:solidFill>
                  <a:srgbClr val="FFFF00"/>
                </a:solidFill>
                <a:latin typeface="Arial" panose="020B0604020202020204" pitchFamily="34" charset="0"/>
                <a:cs typeface="Arial" panose="020B0604020202020204" pitchFamily="34" charset="0"/>
              </a:rPr>
              <a:t>thomskelley@twc.com</a:t>
            </a:r>
            <a:endParaRPr lang="en-US" sz="2200" dirty="0">
              <a:solidFill>
                <a:srgbClr val="FFFF00"/>
              </a:solidFill>
              <a:latin typeface="Arial" panose="020B0604020202020204" pitchFamily="34" charset="0"/>
              <a:cs typeface="Arial" panose="020B0604020202020204" pitchFamily="34" charset="0"/>
            </a:endParaRPr>
          </a:p>
          <a:p>
            <a:pPr marL="0" indent="457200">
              <a:spcBef>
                <a:spcPts val="1200"/>
              </a:spcBef>
              <a:buNone/>
            </a:pPr>
            <a:r>
              <a:rPr lang="en-US" sz="2200" dirty="0">
                <a:solidFill>
                  <a:srgbClr val="FFFF00"/>
                </a:solidFill>
                <a:latin typeface="Arial" panose="020B0604020202020204" pitchFamily="34" charset="0"/>
                <a:cs typeface="Arial" panose="020B0604020202020204" pitchFamily="34" charset="0"/>
              </a:rPr>
              <a:t>West – Ned Fox - </a:t>
            </a:r>
            <a:r>
              <a:rPr lang="en-US" sz="2200" dirty="0" err="1">
                <a:solidFill>
                  <a:srgbClr val="FFFF00"/>
                </a:solidFill>
                <a:latin typeface="Arial" panose="020B0604020202020204" pitchFamily="34" charset="0"/>
                <a:cs typeface="Arial" panose="020B0604020202020204" pitchFamily="34" charset="0"/>
              </a:rPr>
              <a:t>nedley70@surewest.net</a:t>
            </a:r>
            <a:endParaRPr lang="en-US" sz="2200" dirty="0">
              <a:solidFill>
                <a:srgbClr val="FFFF00"/>
              </a:solidFill>
              <a:latin typeface="Arial" panose="020B0604020202020204" pitchFamily="34" charset="0"/>
              <a:cs typeface="Arial" panose="020B0604020202020204" pitchFamily="34" charset="0"/>
            </a:endParaRPr>
          </a:p>
          <a:p>
            <a:pPr marL="0" indent="0">
              <a:spcBef>
                <a:spcPts val="600"/>
              </a:spcBef>
              <a:buNone/>
            </a:pPr>
            <a:endParaRPr lang="en-US" altLang="ja-JP" sz="1000" dirty="0">
              <a:solidFill>
                <a:srgbClr val="FFFF00"/>
              </a:solidFill>
              <a:latin typeface="Arial"/>
              <a:ea typeface="ＭＳ ゴシック"/>
            </a:endParaRPr>
          </a:p>
          <a:p>
            <a:pPr marL="0" indent="0">
              <a:spcBef>
                <a:spcPts val="600"/>
              </a:spcBef>
              <a:buNone/>
            </a:pPr>
            <a:r>
              <a:rPr lang="en-US" altLang="ja-JP" sz="2000" dirty="0">
                <a:solidFill>
                  <a:srgbClr val="FFFF00"/>
                </a:solidFill>
                <a:latin typeface="Arial"/>
                <a:ea typeface="ＭＳ ゴシック"/>
              </a:rPr>
              <a:t>Conference Calls are the third Tuesday of each month at </a:t>
            </a:r>
            <a:r>
              <a:rPr lang="en-US" altLang="ja-JP" sz="2000" dirty="0" err="1">
                <a:solidFill>
                  <a:srgbClr val="FFFF00"/>
                </a:solidFill>
                <a:latin typeface="Arial"/>
                <a:ea typeface="ＭＳ ゴシック"/>
              </a:rPr>
              <a:t>6:00pm</a:t>
            </a:r>
            <a:r>
              <a:rPr lang="en-US" altLang="ja-JP" sz="2000" dirty="0">
                <a:solidFill>
                  <a:srgbClr val="FFFF00"/>
                </a:solidFill>
                <a:latin typeface="Arial"/>
                <a:ea typeface="ＭＳ ゴシック"/>
              </a:rPr>
              <a:t> MST and are open to all. Phone: 515-604-9644, Access Code: 889133</a:t>
            </a:r>
          </a:p>
          <a:p>
            <a:pPr marL="0" indent="457200">
              <a:spcBef>
                <a:spcPts val="1200"/>
              </a:spcBef>
              <a:buNone/>
            </a:pPr>
            <a:endParaRPr lang="en-US" sz="2200" dirty="0">
              <a:solidFill>
                <a:srgbClr val="FFFF00"/>
              </a:solidFill>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08F1C711-F7D3-4B48-81C7-FAA2ECECB30E}"/>
              </a:ext>
            </a:extLst>
          </p:cNvPr>
          <p:cNvSpPr txBox="1">
            <a:spLocks/>
          </p:cNvSpPr>
          <p:nvPr/>
        </p:nvSpPr>
        <p:spPr>
          <a:xfrm>
            <a:off x="10428722" y="6035674"/>
            <a:ext cx="588656" cy="34477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accent1">
                    <a:lumMod val="40000"/>
                    <a:lumOff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157</a:t>
            </a:fld>
            <a:endParaRPr lang="en-US"/>
          </a:p>
        </p:txBody>
      </p:sp>
    </p:spTree>
    <p:extLst>
      <p:ext uri="{BB962C8B-B14F-4D97-AF65-F5344CB8AC3E}">
        <p14:creationId xmlns:p14="http://schemas.microsoft.com/office/powerpoint/2010/main" val="186305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1700" y="2336801"/>
            <a:ext cx="7277100" cy="3098800"/>
          </a:xfrm>
        </p:spPr>
        <p:txBody>
          <a:bodyPr>
            <a:normAutofit/>
          </a:bodyPr>
          <a:lstStyle/>
          <a:p>
            <a:pPr marL="0" lvl="0" indent="0">
              <a:buNone/>
            </a:pPr>
            <a:r>
              <a:rPr lang="en-US" altLang="ja-JP" sz="2800">
                <a:solidFill>
                  <a:srgbClr val="FFFF00"/>
                </a:solidFill>
                <a:latin typeface="Arial"/>
                <a:ea typeface="ＭＳ ゴシック"/>
              </a:rPr>
              <a:t> </a:t>
            </a:r>
            <a:endParaRPr lang="en-US" altLang="ja-JP" sz="2800" i="0" u="none" strike="noStrike" baseline="0">
              <a:solidFill>
                <a:srgbClr val="FFFF00"/>
              </a:solidFill>
              <a:latin typeface="Times New Roman"/>
              <a:ea typeface="ＭＳ ゴシック"/>
            </a:endParaRPr>
          </a:p>
        </p:txBody>
      </p:sp>
      <p:sp>
        <p:nvSpPr>
          <p:cNvPr id="4" name="TextBox 3">
            <a:extLst>
              <a:ext uri="{FF2B5EF4-FFF2-40B4-BE49-F238E27FC236}">
                <a16:creationId xmlns:a16="http://schemas.microsoft.com/office/drawing/2014/main" id="{6D0C3A64-86E4-40A4-88E5-525DCE7F3090}"/>
              </a:ext>
            </a:extLst>
          </p:cNvPr>
          <p:cNvSpPr txBox="1"/>
          <p:nvPr/>
        </p:nvSpPr>
        <p:spPr>
          <a:xfrm>
            <a:off x="457200" y="1553104"/>
            <a:ext cx="4857750" cy="461665"/>
          </a:xfrm>
          <a:prstGeom prst="rect">
            <a:avLst/>
          </a:prstGeom>
          <a:noFill/>
        </p:spPr>
        <p:txBody>
          <a:bodyPr wrap="square" rtlCol="0">
            <a:spAutoFit/>
          </a:bodyPr>
          <a:lstStyle/>
          <a:p>
            <a:r>
              <a:rPr lang="en-US" sz="2400" b="1">
                <a:solidFill>
                  <a:srgbClr val="FFFF00"/>
                </a:solidFill>
                <a:latin typeface="Arial"/>
                <a:ea typeface="ＭＳ ゴシック"/>
                <a:cs typeface="+mj-cs"/>
              </a:rPr>
              <a:t>Charles Treat - Chairman</a:t>
            </a:r>
          </a:p>
        </p:txBody>
      </p:sp>
      <p:sp>
        <p:nvSpPr>
          <p:cNvPr id="8" name="Text Placeholder 2">
            <a:extLst>
              <a:ext uri="{FF2B5EF4-FFF2-40B4-BE49-F238E27FC236}">
                <a16:creationId xmlns:a16="http://schemas.microsoft.com/office/drawing/2014/main" id="{A92AD444-83A8-6242-B84F-742A1AE8C00D}"/>
              </a:ext>
            </a:extLst>
          </p:cNvPr>
          <p:cNvSpPr txBox="1">
            <a:spLocks/>
          </p:cNvSpPr>
          <p:nvPr/>
        </p:nvSpPr>
        <p:spPr>
          <a:xfrm>
            <a:off x="1463040" y="2208106"/>
            <a:ext cx="6172200" cy="48539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40000"/>
                    <a:lumOff val="6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40000"/>
                    <a:lumOff val="6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buFont typeface="Arial" pitchFamily="34" charset="0"/>
              <a:buNone/>
            </a:pPr>
            <a:r>
              <a:rPr lang="en-US" altLang="ja-JP" sz="2200" dirty="0">
                <a:solidFill>
                  <a:srgbClr val="FFFF00"/>
                </a:solidFill>
                <a:latin typeface="Arial" panose="020B0604020202020204" pitchFamily="34" charset="0"/>
                <a:ea typeface="ＭＳ ゴシック"/>
                <a:cs typeface="Arial" panose="020B0604020202020204" pitchFamily="34" charset="0"/>
              </a:rPr>
              <a:t>Overview of MTD Committee Mission:</a:t>
            </a:r>
          </a:p>
          <a:p>
            <a:pPr marL="228600" indent="-228600">
              <a:buFont typeface="Arial" pitchFamily="34" charset="0"/>
              <a:buNone/>
            </a:pPr>
            <a:endParaRPr lang="en-US" altLang="ja-JP" sz="1000" dirty="0">
              <a:solidFill>
                <a:srgbClr val="FFFF00"/>
              </a:solidFill>
              <a:latin typeface="Arial" panose="020B0604020202020204" pitchFamily="34" charset="0"/>
              <a:ea typeface="ＭＳ ゴシック"/>
              <a:cs typeface="Arial" panose="020B0604020202020204" pitchFamily="34" charset="0"/>
            </a:endParaRPr>
          </a:p>
          <a:p>
            <a:pPr marL="228600" indent="-228600">
              <a:buNone/>
            </a:pPr>
            <a:r>
              <a:rPr lang="en-US" altLang="ja-JP" sz="2200" dirty="0">
                <a:solidFill>
                  <a:srgbClr val="FFFF00"/>
                </a:solidFill>
                <a:latin typeface="Arial" panose="020B0604020202020204" pitchFamily="34" charset="0"/>
                <a:ea typeface="ＭＳ ゴシック"/>
              </a:rPr>
              <a:t>Preparation of National SAL training materials for specific Seminars as approved by the NEC.</a:t>
            </a:r>
          </a:p>
          <a:p>
            <a:pPr marL="228600" indent="-228600">
              <a:buNone/>
            </a:pPr>
            <a:r>
              <a:rPr lang="en-US" altLang="ja-JP" sz="2200" dirty="0">
                <a:solidFill>
                  <a:srgbClr val="FFFF00"/>
                </a:solidFill>
                <a:latin typeface="Arial" panose="020B0604020202020204" pitchFamily="34" charset="0"/>
                <a:ea typeface="ＭＳ ゴシック"/>
              </a:rPr>
              <a:t>Coordination, Planning, Printing, AV slides and selection of volunteer instructors </a:t>
            </a:r>
            <a:r>
              <a:rPr lang="en-US" altLang="ja-JP" sz="2200" i="1" dirty="0">
                <a:solidFill>
                  <a:srgbClr val="FFFF00"/>
                </a:solidFill>
                <a:latin typeface="Arial" panose="020B0604020202020204" pitchFamily="34" charset="0"/>
                <a:ea typeface="ＭＳ ゴシック"/>
              </a:rPr>
              <a:t>(all PNCs)</a:t>
            </a:r>
            <a:r>
              <a:rPr lang="en-US" altLang="ja-JP" sz="2200" dirty="0">
                <a:solidFill>
                  <a:srgbClr val="FFFF00"/>
                </a:solidFill>
                <a:latin typeface="Arial" panose="020B0604020202020204" pitchFamily="34" charset="0"/>
                <a:ea typeface="ＭＳ ゴシック"/>
              </a:rPr>
              <a:t>.</a:t>
            </a:r>
          </a:p>
          <a:p>
            <a:pPr marL="228600" indent="-228600">
              <a:buNone/>
            </a:pPr>
            <a:r>
              <a:rPr lang="en-US" altLang="ja-JP" sz="2200" dirty="0">
                <a:solidFill>
                  <a:srgbClr val="FFFF00"/>
                </a:solidFill>
                <a:latin typeface="Arial" panose="020B0604020202020204" pitchFamily="34" charset="0"/>
                <a:ea typeface="ＭＳ ゴシック"/>
              </a:rPr>
              <a:t>Review of potential new programs and their associated costs and resources required to initiate programs that result in tangible benefits to membership and the SONS growth.</a:t>
            </a:r>
            <a:endParaRPr lang="mr-IN" altLang="ja-JP" sz="2200" dirty="0">
              <a:solidFill>
                <a:srgbClr val="FFFF00"/>
              </a:solidFill>
              <a:latin typeface="Arial" panose="020B0604020202020204" pitchFamily="34" charset="0"/>
              <a:ea typeface="ＭＳ ゴシック"/>
            </a:endParaRPr>
          </a:p>
        </p:txBody>
      </p:sp>
      <p:sp>
        <p:nvSpPr>
          <p:cNvPr id="9" name="Title 1">
            <a:extLst>
              <a:ext uri="{FF2B5EF4-FFF2-40B4-BE49-F238E27FC236}">
                <a16:creationId xmlns:a16="http://schemas.microsoft.com/office/drawing/2014/main" id="{42379024-3945-944E-B71F-446310EA21D1}"/>
              </a:ext>
            </a:extLst>
          </p:cNvPr>
          <p:cNvSpPr>
            <a:spLocks noGrp="1"/>
          </p:cNvSpPr>
          <p:nvPr>
            <p:ph type="title"/>
          </p:nvPr>
        </p:nvSpPr>
        <p:spPr>
          <a:xfrm>
            <a:off x="457200" y="274638"/>
            <a:ext cx="8229600" cy="1143000"/>
          </a:xfrm>
        </p:spPr>
        <p:txBody>
          <a:bodyPr>
            <a:normAutofit fontScale="90000"/>
          </a:bodyPr>
          <a:lstStyle/>
          <a:p>
            <a:pPr rtl="0"/>
            <a:r>
              <a:rPr lang="en-US" altLang="ja-JP" b="1" i="0" u="none" strike="noStrike" baseline="0">
                <a:solidFill>
                  <a:srgbClr val="FFFF00"/>
                </a:solidFill>
                <a:latin typeface="Arial"/>
                <a:ea typeface="ＭＳ ゴシック"/>
              </a:rPr>
              <a:t>Membership Training &amp; Development (MTD)</a:t>
            </a:r>
          </a:p>
        </p:txBody>
      </p:sp>
    </p:spTree>
    <p:extLst>
      <p:ext uri="{BB962C8B-B14F-4D97-AF65-F5344CB8AC3E}">
        <p14:creationId xmlns:p14="http://schemas.microsoft.com/office/powerpoint/2010/main" val="244681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1700" y="2336801"/>
            <a:ext cx="7277100" cy="3098800"/>
          </a:xfrm>
        </p:spPr>
        <p:txBody>
          <a:bodyPr>
            <a:normAutofit/>
          </a:bodyPr>
          <a:lstStyle/>
          <a:p>
            <a:pPr marL="0" lvl="0" indent="0">
              <a:buNone/>
            </a:pPr>
            <a:r>
              <a:rPr lang="en-US" altLang="ja-JP" sz="2800">
                <a:solidFill>
                  <a:srgbClr val="FFFF00"/>
                </a:solidFill>
                <a:latin typeface="Arial"/>
                <a:ea typeface="ＭＳ ゴシック"/>
              </a:rPr>
              <a:t> </a:t>
            </a:r>
            <a:endParaRPr lang="en-US" altLang="ja-JP" sz="2800" i="0" u="none" strike="noStrike" baseline="0">
              <a:solidFill>
                <a:srgbClr val="FFFF00"/>
              </a:solidFill>
              <a:latin typeface="Times New Roman"/>
              <a:ea typeface="ＭＳ ゴシック"/>
            </a:endParaRPr>
          </a:p>
        </p:txBody>
      </p:sp>
      <p:sp>
        <p:nvSpPr>
          <p:cNvPr id="4" name="TextBox 3">
            <a:extLst>
              <a:ext uri="{FF2B5EF4-FFF2-40B4-BE49-F238E27FC236}">
                <a16:creationId xmlns:a16="http://schemas.microsoft.com/office/drawing/2014/main" id="{6D0C3A64-86E4-40A4-88E5-525DCE7F3090}"/>
              </a:ext>
            </a:extLst>
          </p:cNvPr>
          <p:cNvSpPr txBox="1"/>
          <p:nvPr/>
        </p:nvSpPr>
        <p:spPr>
          <a:xfrm>
            <a:off x="457200" y="1553104"/>
            <a:ext cx="4857750" cy="461665"/>
          </a:xfrm>
          <a:prstGeom prst="rect">
            <a:avLst/>
          </a:prstGeom>
          <a:noFill/>
        </p:spPr>
        <p:txBody>
          <a:bodyPr wrap="square" rtlCol="0">
            <a:spAutoFit/>
          </a:bodyPr>
          <a:lstStyle/>
          <a:p>
            <a:r>
              <a:rPr lang="en-US" sz="2400" b="1">
                <a:solidFill>
                  <a:srgbClr val="FFFF00"/>
                </a:solidFill>
                <a:latin typeface="Arial"/>
                <a:ea typeface="ＭＳ ゴシック"/>
                <a:cs typeface="+mj-cs"/>
              </a:rPr>
              <a:t>Charles Treat - Chairman</a:t>
            </a:r>
          </a:p>
        </p:txBody>
      </p:sp>
      <p:sp>
        <p:nvSpPr>
          <p:cNvPr id="8" name="Text Placeholder 2">
            <a:extLst>
              <a:ext uri="{FF2B5EF4-FFF2-40B4-BE49-F238E27FC236}">
                <a16:creationId xmlns:a16="http://schemas.microsoft.com/office/drawing/2014/main" id="{A92AD444-83A8-6242-B84F-742A1AE8C00D}"/>
              </a:ext>
            </a:extLst>
          </p:cNvPr>
          <p:cNvSpPr txBox="1">
            <a:spLocks/>
          </p:cNvSpPr>
          <p:nvPr/>
        </p:nvSpPr>
        <p:spPr>
          <a:xfrm>
            <a:off x="660399" y="2208106"/>
            <a:ext cx="7738533" cy="48539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40000"/>
                    <a:lumOff val="6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40000"/>
                    <a:lumOff val="6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buFont typeface="Arial" pitchFamily="34" charset="0"/>
              <a:buNone/>
            </a:pPr>
            <a:r>
              <a:rPr lang="en-US" altLang="ja-JP" sz="2200" dirty="0">
                <a:solidFill>
                  <a:srgbClr val="FFFF00"/>
                </a:solidFill>
                <a:latin typeface="Arial" panose="020B0604020202020204" pitchFamily="34" charset="0"/>
                <a:ea typeface="ＭＳ ゴシック"/>
                <a:cs typeface="Arial" panose="020B0604020202020204" pitchFamily="34" charset="0"/>
              </a:rPr>
              <a:t>Programs and Areas of responsibility</a:t>
            </a:r>
          </a:p>
          <a:p>
            <a:r>
              <a:rPr lang="en-US" altLang="ja-JP" sz="2200" dirty="0">
                <a:solidFill>
                  <a:srgbClr val="FFFF00"/>
                </a:solidFill>
                <a:latin typeface="Arial" panose="020B0604020202020204" pitchFamily="34" charset="0"/>
                <a:ea typeface="ＭＳ ゴシック"/>
                <a:cs typeface="Arial" panose="020B0604020202020204" pitchFamily="34" charset="0"/>
              </a:rPr>
              <a:t>Continuity of Training: National Management Institute 1, 2 &amp; 3 courses, National Fall NEC Detachment Commanders Training Seminar, National Officers "Ambassadors" Training, and new training suggested by the Strategic Planning Initiative.</a:t>
            </a:r>
          </a:p>
          <a:p>
            <a:r>
              <a:rPr lang="en-US" altLang="ja-JP" sz="2200" dirty="0">
                <a:solidFill>
                  <a:srgbClr val="FFFF00"/>
                </a:solidFill>
                <a:latin typeface="Arial" panose="020B0604020202020204" pitchFamily="34" charset="0"/>
                <a:ea typeface="ＭＳ ゴシック"/>
                <a:cs typeface="Arial" panose="020B0604020202020204" pitchFamily="34" charset="0"/>
              </a:rPr>
              <a:t>Finding new methods of delivery and cost savings for effective training beneficial to the overall S.A. L. mission.</a:t>
            </a:r>
          </a:p>
          <a:p>
            <a:endParaRPr lang="en-US" altLang="ja-JP" sz="1000" dirty="0">
              <a:solidFill>
                <a:srgbClr val="FFFF00"/>
              </a:solidFill>
              <a:latin typeface="Arial" panose="020B0604020202020204" pitchFamily="34" charset="0"/>
              <a:ea typeface="ＭＳ ゴシック"/>
              <a:cs typeface="Arial" panose="020B0604020202020204" pitchFamily="34" charset="0"/>
            </a:endParaRPr>
          </a:p>
          <a:p>
            <a:pPr marL="0" indent="0">
              <a:buFont typeface="Arial" pitchFamily="34" charset="0"/>
              <a:buNone/>
            </a:pPr>
            <a:r>
              <a:rPr lang="en-US" altLang="ja-JP" sz="2200" dirty="0">
                <a:solidFill>
                  <a:srgbClr val="FFFF00"/>
                </a:solidFill>
                <a:latin typeface="Arial" panose="020B0604020202020204" pitchFamily="34" charset="0"/>
                <a:ea typeface="ＭＳ ゴシック"/>
                <a:cs typeface="Arial" panose="020B0604020202020204" pitchFamily="34" charset="0"/>
              </a:rPr>
              <a:t>Who does the MTD Committee report to?</a:t>
            </a:r>
          </a:p>
          <a:p>
            <a:r>
              <a:rPr lang="en-US" altLang="ja-JP" sz="2200" dirty="0">
                <a:solidFill>
                  <a:srgbClr val="FFFF00"/>
                </a:solidFill>
                <a:latin typeface="Arial" panose="020B0604020202020204" pitchFamily="34" charset="0"/>
                <a:ea typeface="ＭＳ ゴシック"/>
                <a:cs typeface="Arial" panose="020B0604020202020204" pitchFamily="34" charset="0"/>
              </a:rPr>
              <a:t>The MTD Committee reports directly to the Internal Affairs Commission</a:t>
            </a:r>
            <a:endParaRPr lang="mr-IN" altLang="ja-JP" sz="2200" dirty="0">
              <a:solidFill>
                <a:srgbClr val="FFFF00"/>
              </a:solidFill>
              <a:latin typeface="Arial" panose="020B0604020202020204" pitchFamily="34" charset="0"/>
              <a:ea typeface="ＭＳ ゴシック"/>
            </a:endParaRPr>
          </a:p>
        </p:txBody>
      </p:sp>
      <p:sp>
        <p:nvSpPr>
          <p:cNvPr id="9" name="Title 1">
            <a:extLst>
              <a:ext uri="{FF2B5EF4-FFF2-40B4-BE49-F238E27FC236}">
                <a16:creationId xmlns:a16="http://schemas.microsoft.com/office/drawing/2014/main" id="{42379024-3945-944E-B71F-446310EA21D1}"/>
              </a:ext>
            </a:extLst>
          </p:cNvPr>
          <p:cNvSpPr>
            <a:spLocks noGrp="1"/>
          </p:cNvSpPr>
          <p:nvPr>
            <p:ph type="title"/>
          </p:nvPr>
        </p:nvSpPr>
        <p:spPr>
          <a:xfrm>
            <a:off x="457200" y="274638"/>
            <a:ext cx="8229600" cy="1143000"/>
          </a:xfrm>
        </p:spPr>
        <p:txBody>
          <a:bodyPr>
            <a:normAutofit fontScale="90000"/>
          </a:bodyPr>
          <a:lstStyle/>
          <a:p>
            <a:pPr rtl="0"/>
            <a:r>
              <a:rPr lang="en-US" altLang="ja-JP" b="1" i="0" u="none" strike="noStrike" baseline="0">
                <a:solidFill>
                  <a:srgbClr val="FFFF00"/>
                </a:solidFill>
                <a:latin typeface="Arial"/>
                <a:ea typeface="ＭＳ ゴシック"/>
              </a:rPr>
              <a:t>Membership Training &amp; Development (MTD)</a:t>
            </a:r>
          </a:p>
        </p:txBody>
      </p:sp>
    </p:spTree>
    <p:extLst>
      <p:ext uri="{BB962C8B-B14F-4D97-AF65-F5344CB8AC3E}">
        <p14:creationId xmlns:p14="http://schemas.microsoft.com/office/powerpoint/2010/main" val="142400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latin typeface="Arial"/>
                <a:cs typeface="Arial"/>
              </a:rPr>
              <a:t>National Organizational Structure</a:t>
            </a:r>
          </a:p>
        </p:txBody>
      </p:sp>
      <p:pic>
        <p:nvPicPr>
          <p:cNvPr id="4" name="Picture 3"/>
          <p:cNvPicPr>
            <a:picLocks noChangeAspect="1"/>
          </p:cNvPicPr>
          <p:nvPr/>
        </p:nvPicPr>
        <p:blipFill>
          <a:blip r:embed="rId3"/>
          <a:stretch>
            <a:fillRect/>
          </a:stretch>
        </p:blipFill>
        <p:spPr>
          <a:xfrm>
            <a:off x="658168" y="1651000"/>
            <a:ext cx="7622232" cy="4178300"/>
          </a:xfrm>
          <a:prstGeom prst="rect">
            <a:avLst/>
          </a:prstGeom>
        </p:spPr>
      </p:pic>
    </p:spTree>
    <p:extLst>
      <p:ext uri="{BB962C8B-B14F-4D97-AF65-F5344CB8AC3E}">
        <p14:creationId xmlns:p14="http://schemas.microsoft.com/office/powerpoint/2010/main" val="47720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2930" y="1417320"/>
            <a:ext cx="8001000" cy="4869180"/>
          </a:xfrm>
        </p:spPr>
        <p:txBody>
          <a:bodyPr>
            <a:noAutofit/>
          </a:bodyPr>
          <a:lstStyle/>
          <a:p>
            <a:pPr marL="0" indent="0">
              <a:buNone/>
            </a:pPr>
            <a:r>
              <a:rPr lang="en-US" altLang="ja-JP" sz="2400" dirty="0">
                <a:solidFill>
                  <a:srgbClr val="FFFF00"/>
                </a:solidFill>
                <a:latin typeface="Arial"/>
                <a:ea typeface="ＭＳ ゴシック"/>
              </a:rPr>
              <a:t>Goals</a:t>
            </a:r>
          </a:p>
          <a:p>
            <a:endParaRPr lang="en-US" altLang="ja-JP" sz="800" dirty="0">
              <a:solidFill>
                <a:srgbClr val="FFFF00"/>
              </a:solidFill>
              <a:latin typeface="Arial"/>
              <a:ea typeface="ＭＳ ゴシック"/>
            </a:endParaRPr>
          </a:p>
          <a:p>
            <a:r>
              <a:rPr lang="en-US" altLang="ja-JP" sz="2400" dirty="0">
                <a:solidFill>
                  <a:srgbClr val="FFFF00"/>
                </a:solidFill>
                <a:latin typeface="Arial"/>
                <a:ea typeface="ＭＳ ゴシック"/>
              </a:rPr>
              <a:t>Commanders Training and NMI Courses updated and produced. Multiple Deadlines.</a:t>
            </a:r>
          </a:p>
          <a:p>
            <a:r>
              <a:rPr lang="en-US" altLang="ja-JP" sz="2400" dirty="0">
                <a:solidFill>
                  <a:srgbClr val="FFFF00"/>
                </a:solidFill>
                <a:latin typeface="Arial"/>
                <a:ea typeface="ＭＳ ゴシック"/>
              </a:rPr>
              <a:t>Ambassadors training &amp; National Vice Commander Training modules completed for Spring NEC instruction.</a:t>
            </a:r>
          </a:p>
          <a:p>
            <a:r>
              <a:rPr lang="en-US" altLang="ja-JP" sz="2400" dirty="0">
                <a:solidFill>
                  <a:srgbClr val="FFFF00"/>
                </a:solidFill>
                <a:latin typeface="Arial"/>
                <a:ea typeface="ＭＳ ゴシック"/>
              </a:rPr>
              <a:t>Strategic Planning Modules completed.</a:t>
            </a:r>
          </a:p>
          <a:p>
            <a:r>
              <a:rPr lang="en-US" altLang="ja-JP" sz="2400" dirty="0">
                <a:solidFill>
                  <a:srgbClr val="FFFF00"/>
                </a:solidFill>
                <a:latin typeface="Arial"/>
                <a:ea typeface="ＭＳ ゴシック"/>
              </a:rPr>
              <a:t>Budget and Perpetual Production Calendars </a:t>
            </a:r>
            <a:r>
              <a:rPr lang="en-US" altLang="ja-JP" sz="2400" i="1" dirty="0">
                <a:solidFill>
                  <a:srgbClr val="FFFF00"/>
                </a:solidFill>
                <a:latin typeface="Arial"/>
                <a:ea typeface="ＭＳ ゴシック"/>
              </a:rPr>
              <a:t>(detailed Gantt Charts)</a:t>
            </a:r>
            <a:r>
              <a:rPr lang="en-US" altLang="ja-JP" sz="2400" dirty="0">
                <a:solidFill>
                  <a:srgbClr val="FFFF00"/>
                </a:solidFill>
                <a:latin typeface="Arial"/>
                <a:ea typeface="ＭＳ ゴシック"/>
              </a:rPr>
              <a:t> for succeeding years</a:t>
            </a:r>
          </a:p>
          <a:p>
            <a:r>
              <a:rPr lang="en-US" altLang="ja-JP" sz="2400" dirty="0">
                <a:solidFill>
                  <a:srgbClr val="FFFF00"/>
                </a:solidFill>
                <a:latin typeface="Arial"/>
                <a:ea typeface="ＭＳ ゴシック"/>
              </a:rPr>
              <a:t>Deadlines defined on perpetual calendar for recurring projects.</a:t>
            </a:r>
          </a:p>
          <a:p>
            <a:r>
              <a:rPr lang="en-US" altLang="ja-JP" sz="2400" dirty="0">
                <a:solidFill>
                  <a:srgbClr val="FFFF00"/>
                </a:solidFill>
                <a:latin typeface="Arial"/>
                <a:ea typeface="ＭＳ ゴシック"/>
              </a:rPr>
              <a:t>Visit new areas of opportunity with potential </a:t>
            </a:r>
            <a:r>
              <a:rPr lang="en-US" altLang="ja-JP" sz="2400" i="1" dirty="0">
                <a:solidFill>
                  <a:srgbClr val="FFFF00"/>
                </a:solidFill>
                <a:latin typeface="Arial"/>
                <a:ea typeface="ＭＳ ゴシック"/>
              </a:rPr>
              <a:t>(would the Membership and SONS benefit)</a:t>
            </a:r>
          </a:p>
        </p:txBody>
      </p:sp>
      <p:sp>
        <p:nvSpPr>
          <p:cNvPr id="7" name="Title 1">
            <a:extLst>
              <a:ext uri="{FF2B5EF4-FFF2-40B4-BE49-F238E27FC236}">
                <a16:creationId xmlns:a16="http://schemas.microsoft.com/office/drawing/2014/main" id="{6CC48FDF-F02D-5744-A826-6A2300653007}"/>
              </a:ext>
            </a:extLst>
          </p:cNvPr>
          <p:cNvSpPr>
            <a:spLocks noGrp="1"/>
          </p:cNvSpPr>
          <p:nvPr>
            <p:ph type="title"/>
          </p:nvPr>
        </p:nvSpPr>
        <p:spPr>
          <a:xfrm>
            <a:off x="457200" y="274638"/>
            <a:ext cx="8229600" cy="1143000"/>
          </a:xfrm>
        </p:spPr>
        <p:txBody>
          <a:bodyPr>
            <a:normAutofit fontScale="90000"/>
          </a:bodyPr>
          <a:lstStyle/>
          <a:p>
            <a:pPr rtl="0"/>
            <a:r>
              <a:rPr lang="en-US" altLang="ja-JP" b="1" i="0" u="none" strike="noStrike" baseline="0">
                <a:solidFill>
                  <a:srgbClr val="FFFF00"/>
                </a:solidFill>
                <a:latin typeface="Arial"/>
                <a:ea typeface="ＭＳ ゴシック"/>
              </a:rPr>
              <a:t>Membership Training &amp; Development (MTD)</a:t>
            </a:r>
          </a:p>
        </p:txBody>
      </p:sp>
    </p:spTree>
    <p:extLst>
      <p:ext uri="{BB962C8B-B14F-4D97-AF65-F5344CB8AC3E}">
        <p14:creationId xmlns:p14="http://schemas.microsoft.com/office/powerpoint/2010/main" val="393225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10" y="1600200"/>
            <a:ext cx="7566660" cy="4869180"/>
          </a:xfrm>
        </p:spPr>
        <p:txBody>
          <a:bodyPr>
            <a:noAutofit/>
          </a:bodyPr>
          <a:lstStyle/>
          <a:p>
            <a:pPr marL="0" indent="0">
              <a:buNone/>
            </a:pPr>
            <a:r>
              <a:rPr lang="en-US" altLang="ja-JP" sz="2400" dirty="0">
                <a:solidFill>
                  <a:srgbClr val="FFFF00"/>
                </a:solidFill>
                <a:latin typeface="Arial"/>
                <a:ea typeface="ＭＳ ゴシック"/>
              </a:rPr>
              <a:t>How we can achieve our Goals?</a:t>
            </a:r>
          </a:p>
          <a:p>
            <a:pPr marL="0" indent="0">
              <a:buNone/>
            </a:pPr>
            <a:endParaRPr lang="en-US" altLang="ja-JP" sz="800" dirty="0">
              <a:solidFill>
                <a:srgbClr val="FFFF00"/>
              </a:solidFill>
              <a:latin typeface="Arial"/>
              <a:ea typeface="ＭＳ ゴシック"/>
            </a:endParaRPr>
          </a:p>
          <a:p>
            <a:r>
              <a:rPr lang="en-US" altLang="ja-JP" sz="2400" dirty="0">
                <a:solidFill>
                  <a:srgbClr val="FFFF00"/>
                </a:solidFill>
                <a:latin typeface="Arial"/>
                <a:ea typeface="ＭＳ ゴシック"/>
              </a:rPr>
              <a:t>Coordination of current resources through MTD committee.</a:t>
            </a:r>
          </a:p>
          <a:p>
            <a:r>
              <a:rPr lang="en-US" altLang="ja-JP" sz="2400" dirty="0">
                <a:solidFill>
                  <a:srgbClr val="FFFF00"/>
                </a:solidFill>
                <a:latin typeface="Arial"/>
                <a:ea typeface="ＭＳ ゴシック"/>
              </a:rPr>
              <a:t>Assess additional needs for new Strategic Plans to completion.</a:t>
            </a:r>
          </a:p>
          <a:p>
            <a:r>
              <a:rPr lang="en-US" altLang="ja-JP" sz="2400" dirty="0">
                <a:solidFill>
                  <a:srgbClr val="FFFF00"/>
                </a:solidFill>
                <a:latin typeface="Arial"/>
                <a:ea typeface="ＭＳ ゴシック"/>
              </a:rPr>
              <a:t>Assess needs for future MTD committees.</a:t>
            </a:r>
          </a:p>
          <a:p>
            <a:r>
              <a:rPr lang="en-US" altLang="ja-JP" sz="2400" dirty="0">
                <a:solidFill>
                  <a:srgbClr val="FFFF00"/>
                </a:solidFill>
                <a:latin typeface="Arial"/>
                <a:ea typeface="ＭＳ ゴシック"/>
              </a:rPr>
              <a:t>Sharing MTD materials openly and without restrictions when able to all levels of the Sons </a:t>
            </a:r>
            <a:r>
              <a:rPr lang="en-US" altLang="ja-JP" sz="2400" i="1" dirty="0">
                <a:solidFill>
                  <a:srgbClr val="FFFF00"/>
                </a:solidFill>
                <a:latin typeface="Arial"/>
                <a:ea typeface="ＭＳ ゴシック"/>
              </a:rPr>
              <a:t>(National, Detachment, District, Squadron).</a:t>
            </a:r>
          </a:p>
          <a:p>
            <a:r>
              <a:rPr lang="en-US" altLang="ja-JP" sz="2400" dirty="0">
                <a:solidFill>
                  <a:srgbClr val="FFFF00"/>
                </a:solidFill>
                <a:latin typeface="Arial"/>
                <a:ea typeface="ＭＳ ゴシック"/>
              </a:rPr>
              <a:t>Feedback on what is effective in reaching our objectives and what is not.</a:t>
            </a:r>
          </a:p>
          <a:p>
            <a:pPr marL="0" indent="0">
              <a:buNone/>
            </a:pPr>
            <a:endParaRPr lang="en-US" altLang="ja-JP" sz="2400" dirty="0">
              <a:solidFill>
                <a:srgbClr val="FFFF00"/>
              </a:solidFill>
              <a:latin typeface="Arial"/>
              <a:ea typeface="ＭＳ ゴシック"/>
            </a:endParaRPr>
          </a:p>
        </p:txBody>
      </p:sp>
      <p:sp>
        <p:nvSpPr>
          <p:cNvPr id="7" name="Title 1">
            <a:extLst>
              <a:ext uri="{FF2B5EF4-FFF2-40B4-BE49-F238E27FC236}">
                <a16:creationId xmlns:a16="http://schemas.microsoft.com/office/drawing/2014/main" id="{6CC48FDF-F02D-5744-A826-6A2300653007}"/>
              </a:ext>
            </a:extLst>
          </p:cNvPr>
          <p:cNvSpPr>
            <a:spLocks noGrp="1"/>
          </p:cNvSpPr>
          <p:nvPr>
            <p:ph type="title"/>
          </p:nvPr>
        </p:nvSpPr>
        <p:spPr>
          <a:xfrm>
            <a:off x="457200" y="274638"/>
            <a:ext cx="8229600" cy="1143000"/>
          </a:xfrm>
        </p:spPr>
        <p:txBody>
          <a:bodyPr>
            <a:normAutofit fontScale="90000"/>
          </a:bodyPr>
          <a:lstStyle/>
          <a:p>
            <a:pPr rtl="0"/>
            <a:r>
              <a:rPr lang="en-US" altLang="ja-JP" b="1" i="0" u="none" strike="noStrike" baseline="0">
                <a:solidFill>
                  <a:srgbClr val="FFFF00"/>
                </a:solidFill>
                <a:latin typeface="Arial"/>
                <a:ea typeface="ＭＳ ゴシック"/>
              </a:rPr>
              <a:t>Membership Training &amp; Development (MTD)</a:t>
            </a:r>
          </a:p>
        </p:txBody>
      </p:sp>
    </p:spTree>
    <p:extLst>
      <p:ext uri="{BB962C8B-B14F-4D97-AF65-F5344CB8AC3E}">
        <p14:creationId xmlns:p14="http://schemas.microsoft.com/office/powerpoint/2010/main" val="377144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00150" y="1820331"/>
            <a:ext cx="6856731" cy="4869180"/>
          </a:xfrm>
        </p:spPr>
        <p:txBody>
          <a:bodyPr>
            <a:noAutofit/>
          </a:bodyPr>
          <a:lstStyle/>
          <a:p>
            <a:pPr marL="0" indent="0">
              <a:buNone/>
            </a:pPr>
            <a:r>
              <a:rPr lang="en-US" altLang="ja-JP" sz="2200" dirty="0">
                <a:solidFill>
                  <a:srgbClr val="FFFF00"/>
                </a:solidFill>
                <a:latin typeface="Arial"/>
                <a:ea typeface="ＭＳ ゴシック"/>
              </a:rPr>
              <a:t>Who is Key to Mission Success?</a:t>
            </a:r>
          </a:p>
          <a:p>
            <a:pPr marL="457200" indent="-457200">
              <a:buFont typeface="+mj-lt"/>
              <a:buAutoNum type="arabicPeriod"/>
            </a:pPr>
            <a:r>
              <a:rPr lang="en-US" altLang="ja-JP" sz="2200" dirty="0">
                <a:solidFill>
                  <a:srgbClr val="FFFF00"/>
                </a:solidFill>
                <a:latin typeface="Arial"/>
                <a:ea typeface="ＭＳ ゴシック"/>
              </a:rPr>
              <a:t>Feedback from Commanders Training (the Detachment Commanders and the instructors).</a:t>
            </a:r>
          </a:p>
          <a:p>
            <a:pPr marL="457200" indent="-457200">
              <a:buFont typeface="+mj-lt"/>
              <a:buAutoNum type="arabicPeriod"/>
            </a:pPr>
            <a:r>
              <a:rPr lang="en-US" altLang="ja-JP" sz="2200" dirty="0">
                <a:solidFill>
                  <a:srgbClr val="FFFF00"/>
                </a:solidFill>
                <a:latin typeface="Arial"/>
                <a:ea typeface="ＭＳ ゴシック"/>
              </a:rPr>
              <a:t>Feedback from NMI classes (the students, the instructors). </a:t>
            </a:r>
          </a:p>
          <a:p>
            <a:pPr marL="457200" indent="-457200">
              <a:buFont typeface="+mj-lt"/>
              <a:buAutoNum type="arabicPeriod"/>
            </a:pPr>
            <a:r>
              <a:rPr lang="en-US" altLang="ja-JP" sz="2200" dirty="0">
                <a:solidFill>
                  <a:srgbClr val="FFFF00"/>
                </a:solidFill>
                <a:latin typeface="Arial"/>
                <a:ea typeface="ＭＳ ゴシック"/>
              </a:rPr>
              <a:t>What is needed at the Detachment Level? Feedback from Detachments' requests and needs.</a:t>
            </a:r>
          </a:p>
          <a:p>
            <a:pPr marL="457200" indent="-457200">
              <a:buFont typeface="+mj-lt"/>
              <a:buAutoNum type="arabicPeriod"/>
            </a:pPr>
            <a:r>
              <a:rPr lang="en-US" altLang="ja-JP" sz="2200" dirty="0">
                <a:solidFill>
                  <a:srgbClr val="FFFF00"/>
                </a:solidFill>
                <a:latin typeface="Arial"/>
                <a:ea typeface="ＭＳ ゴシック"/>
              </a:rPr>
              <a:t>Maintaining deadlines and benchmarks with detailed group planning.</a:t>
            </a:r>
          </a:p>
          <a:p>
            <a:pPr marL="457200" indent="-457200">
              <a:buFont typeface="+mj-lt"/>
              <a:buAutoNum type="arabicPeriod"/>
            </a:pPr>
            <a:r>
              <a:rPr lang="en-US" altLang="ja-JP" sz="2200" dirty="0">
                <a:solidFill>
                  <a:srgbClr val="FFFF00"/>
                </a:solidFill>
                <a:latin typeface="Arial"/>
                <a:ea typeface="ＭＳ ゴシック"/>
              </a:rPr>
              <a:t>Using all the available talent for MTD product development and delivery.</a:t>
            </a:r>
            <a:endParaRPr lang="en-US" altLang="ja-JP" sz="2200" i="0" u="none" strike="noStrike" baseline="0" dirty="0">
              <a:solidFill>
                <a:srgbClr val="FFFF00"/>
              </a:solidFill>
              <a:latin typeface="Arial"/>
              <a:ea typeface="ＭＳ ゴシック"/>
            </a:endParaRPr>
          </a:p>
        </p:txBody>
      </p:sp>
      <p:sp>
        <p:nvSpPr>
          <p:cNvPr id="7" name="Title 1">
            <a:extLst>
              <a:ext uri="{FF2B5EF4-FFF2-40B4-BE49-F238E27FC236}">
                <a16:creationId xmlns:a16="http://schemas.microsoft.com/office/drawing/2014/main" id="{6CC48FDF-F02D-5744-A826-6A2300653007}"/>
              </a:ext>
            </a:extLst>
          </p:cNvPr>
          <p:cNvSpPr>
            <a:spLocks noGrp="1"/>
          </p:cNvSpPr>
          <p:nvPr>
            <p:ph type="title"/>
          </p:nvPr>
        </p:nvSpPr>
        <p:spPr>
          <a:xfrm>
            <a:off x="457200" y="274638"/>
            <a:ext cx="8229600" cy="1143000"/>
          </a:xfrm>
        </p:spPr>
        <p:txBody>
          <a:bodyPr>
            <a:normAutofit fontScale="90000"/>
          </a:bodyPr>
          <a:lstStyle/>
          <a:p>
            <a:pPr rtl="0"/>
            <a:r>
              <a:rPr lang="en-US" altLang="ja-JP" b="1" i="0" u="none" strike="noStrike" baseline="0">
                <a:solidFill>
                  <a:srgbClr val="FFFF00"/>
                </a:solidFill>
                <a:latin typeface="Arial"/>
                <a:ea typeface="ＭＳ ゴシック"/>
              </a:rPr>
              <a:t>Membership Training &amp; Development (MTD)</a:t>
            </a:r>
          </a:p>
        </p:txBody>
      </p:sp>
    </p:spTree>
    <p:extLst>
      <p:ext uri="{BB962C8B-B14F-4D97-AF65-F5344CB8AC3E}">
        <p14:creationId xmlns:p14="http://schemas.microsoft.com/office/powerpoint/2010/main" val="45764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4370" y="1829118"/>
            <a:ext cx="7818120" cy="4695825"/>
          </a:xfrm>
        </p:spPr>
        <p:txBody>
          <a:bodyPr>
            <a:noAutofit/>
          </a:bodyPr>
          <a:lstStyle/>
          <a:p>
            <a:pPr marL="228600" lvl="0" indent="-228600">
              <a:buNone/>
            </a:pPr>
            <a:r>
              <a:rPr lang="en-US" altLang="ja-JP" sz="2400" dirty="0">
                <a:solidFill>
                  <a:srgbClr val="FFFF00"/>
                </a:solidFill>
                <a:latin typeface="Arial"/>
                <a:ea typeface="ＭＳ ゴシック"/>
              </a:rPr>
              <a:t>Why is the Mission and Goals listed previously important to the SAL members?</a:t>
            </a:r>
          </a:p>
          <a:p>
            <a:pPr marL="228600" lvl="0" indent="-228600">
              <a:buNone/>
            </a:pPr>
            <a:endParaRPr lang="en-US" altLang="ja-JP" sz="800" dirty="0">
              <a:solidFill>
                <a:srgbClr val="FFFF00"/>
              </a:solidFill>
              <a:latin typeface="Arial"/>
              <a:ea typeface="ＭＳ ゴシック"/>
            </a:endParaRPr>
          </a:p>
          <a:p>
            <a:pPr marL="236538" indent="-225425">
              <a:buNone/>
            </a:pPr>
            <a:r>
              <a:rPr lang="en-US" altLang="ja-JP" sz="2400" dirty="0">
                <a:solidFill>
                  <a:srgbClr val="FFFF00"/>
                </a:solidFill>
                <a:latin typeface="Arial"/>
                <a:ea typeface="ＭＳ ゴシック"/>
              </a:rPr>
              <a:t>All materials created and developed at the National level are shared with the Detachments and Squadrons for use in developing their own training materials.</a:t>
            </a:r>
          </a:p>
          <a:p>
            <a:pPr marL="236538" indent="-225425">
              <a:buNone/>
            </a:pPr>
            <a:endParaRPr lang="en-US" altLang="ja-JP" sz="800" dirty="0">
              <a:solidFill>
                <a:srgbClr val="FFFF00"/>
              </a:solidFill>
              <a:latin typeface="Arial"/>
              <a:ea typeface="ＭＳ ゴシック"/>
            </a:endParaRPr>
          </a:p>
          <a:p>
            <a:pPr marL="236538" indent="-225425">
              <a:buNone/>
            </a:pPr>
            <a:r>
              <a:rPr lang="en-US" altLang="ja-JP" sz="2400" b="1" i="1" dirty="0">
                <a:solidFill>
                  <a:srgbClr val="FFFF00"/>
                </a:solidFill>
                <a:latin typeface="Times" pitchFamily="2" charset="0"/>
                <a:ea typeface="ＭＳ ゴシック"/>
              </a:rPr>
              <a:t>“The intent is to support the Detachments and their respective Districts &amp; Squadrons in achieving the overall expanded success of the Sons. Tools for Sons that they may use for the best result for each endeavor.”</a:t>
            </a:r>
            <a:endParaRPr lang="en-US" altLang="ja-JP" sz="2400" b="1" i="1" u="none" strike="noStrike" baseline="0" dirty="0">
              <a:solidFill>
                <a:srgbClr val="FFFF00"/>
              </a:solidFill>
              <a:latin typeface="Times" pitchFamily="2" charset="0"/>
              <a:ea typeface="ＭＳ ゴシック"/>
            </a:endParaRPr>
          </a:p>
        </p:txBody>
      </p:sp>
      <p:sp>
        <p:nvSpPr>
          <p:cNvPr id="7" name="Title 1">
            <a:extLst>
              <a:ext uri="{FF2B5EF4-FFF2-40B4-BE49-F238E27FC236}">
                <a16:creationId xmlns:a16="http://schemas.microsoft.com/office/drawing/2014/main" id="{80ADF05E-FAFC-3143-AF6C-1B38D65CCAA6}"/>
              </a:ext>
            </a:extLst>
          </p:cNvPr>
          <p:cNvSpPr>
            <a:spLocks noGrp="1"/>
          </p:cNvSpPr>
          <p:nvPr>
            <p:ph type="title"/>
          </p:nvPr>
        </p:nvSpPr>
        <p:spPr>
          <a:xfrm>
            <a:off x="457200" y="274638"/>
            <a:ext cx="8229600" cy="1143000"/>
          </a:xfrm>
        </p:spPr>
        <p:txBody>
          <a:bodyPr>
            <a:normAutofit fontScale="90000"/>
          </a:bodyPr>
          <a:lstStyle/>
          <a:p>
            <a:pPr rtl="0"/>
            <a:r>
              <a:rPr lang="en-US" altLang="ja-JP" b="1" i="0" u="none" strike="noStrike" baseline="0">
                <a:solidFill>
                  <a:srgbClr val="FFFF00"/>
                </a:solidFill>
                <a:latin typeface="Arial"/>
                <a:ea typeface="ＭＳ ゴシック"/>
              </a:rPr>
              <a:t>Membership Training &amp; Development (MTD)</a:t>
            </a:r>
          </a:p>
        </p:txBody>
      </p:sp>
    </p:spTree>
    <p:extLst>
      <p:ext uri="{BB962C8B-B14F-4D97-AF65-F5344CB8AC3E}">
        <p14:creationId xmlns:p14="http://schemas.microsoft.com/office/powerpoint/2010/main" val="109496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458200" cy="4525963"/>
          </a:xfrm>
        </p:spPr>
        <p:txBody>
          <a:bodyPr>
            <a:normAutofit/>
          </a:bodyPr>
          <a:lstStyle/>
          <a:p>
            <a:pPr marL="0" lvl="0" indent="0">
              <a:buNone/>
            </a:pPr>
            <a:endParaRPr lang="en-US" altLang="ja-JP" sz="800" dirty="0">
              <a:solidFill>
                <a:srgbClr val="FFFF00"/>
              </a:solidFill>
              <a:latin typeface="Arial"/>
              <a:ea typeface="ＭＳ ゴシック"/>
            </a:endParaRPr>
          </a:p>
          <a:p>
            <a:pPr marL="804863" lvl="0" indent="0">
              <a:buNone/>
            </a:pPr>
            <a:r>
              <a:rPr lang="en-US" altLang="ja-JP" sz="2400" dirty="0">
                <a:solidFill>
                  <a:srgbClr val="FFFF00"/>
                </a:solidFill>
                <a:latin typeface="Arial"/>
                <a:ea typeface="ＭＳ ゴシック"/>
              </a:rPr>
              <a:t>Patrick Kilby - </a:t>
            </a:r>
            <a:r>
              <a:rPr lang="en-US" altLang="ja-JP" sz="2400" dirty="0" err="1">
                <a:solidFill>
                  <a:srgbClr val="FFFF00"/>
                </a:solidFill>
                <a:latin typeface="Arial"/>
                <a:ea typeface="ＭＳ ゴシック"/>
              </a:rPr>
              <a:t>patrick.m.kilby@gmail.com</a:t>
            </a:r>
            <a:r>
              <a:rPr lang="en-US" altLang="ja-JP" sz="2400" dirty="0">
                <a:solidFill>
                  <a:srgbClr val="FFFF00"/>
                </a:solidFill>
                <a:latin typeface="Arial"/>
                <a:ea typeface="ＭＳ ゴシック"/>
              </a:rPr>
              <a:t> </a:t>
            </a:r>
          </a:p>
          <a:p>
            <a:pPr marL="804863" lvl="0" indent="0">
              <a:buNone/>
            </a:pPr>
            <a:r>
              <a:rPr lang="en-US" altLang="ja-JP" sz="2400" dirty="0">
                <a:solidFill>
                  <a:srgbClr val="FFFF00"/>
                </a:solidFill>
                <a:latin typeface="Arial"/>
                <a:ea typeface="ＭＳ ゴシック"/>
              </a:rPr>
              <a:t>Thomas Marsden - </a:t>
            </a:r>
            <a:r>
              <a:rPr lang="en-US" altLang="ja-JP" sz="2400" dirty="0" err="1">
                <a:solidFill>
                  <a:srgbClr val="FFFF00"/>
                </a:solidFill>
                <a:latin typeface="Arial"/>
                <a:ea typeface="ＭＳ ゴシック"/>
              </a:rPr>
              <a:t>saltom@usa.net</a:t>
            </a:r>
            <a:r>
              <a:rPr lang="en-US" altLang="ja-JP" sz="2400" dirty="0">
                <a:solidFill>
                  <a:srgbClr val="FFFF00"/>
                </a:solidFill>
                <a:latin typeface="Arial"/>
                <a:ea typeface="ＭＳ ゴシック"/>
              </a:rPr>
              <a:t> </a:t>
            </a:r>
          </a:p>
          <a:p>
            <a:pPr marL="804863" lvl="0" indent="0">
              <a:buNone/>
            </a:pPr>
            <a:r>
              <a:rPr lang="en-US" altLang="ja-JP" sz="2400" dirty="0">
                <a:solidFill>
                  <a:srgbClr val="FFFF00"/>
                </a:solidFill>
                <a:latin typeface="Arial"/>
                <a:ea typeface="ＭＳ ゴシック"/>
              </a:rPr>
              <a:t>Lowell Long - </a:t>
            </a:r>
            <a:r>
              <a:rPr lang="en-US" altLang="ja-JP" sz="2400" dirty="0" err="1">
                <a:solidFill>
                  <a:srgbClr val="FFFF00"/>
                </a:solidFill>
                <a:latin typeface="Arial"/>
                <a:ea typeface="ＭＳ ゴシック"/>
              </a:rPr>
              <a:t>lowell.long@hotmail.com</a:t>
            </a:r>
            <a:r>
              <a:rPr lang="en-US" altLang="ja-JP" sz="2400" dirty="0">
                <a:solidFill>
                  <a:srgbClr val="FFFF00"/>
                </a:solidFill>
                <a:latin typeface="Arial"/>
                <a:ea typeface="ＭＳ ゴシック"/>
              </a:rPr>
              <a:t> </a:t>
            </a:r>
          </a:p>
          <a:p>
            <a:pPr marL="804863" lvl="0" indent="0">
              <a:buNone/>
            </a:pPr>
            <a:r>
              <a:rPr lang="en-US" altLang="ja-JP" sz="2400" dirty="0">
                <a:solidFill>
                  <a:srgbClr val="FFFF00"/>
                </a:solidFill>
                <a:latin typeface="Arial"/>
                <a:ea typeface="ＭＳ ゴシック"/>
              </a:rPr>
              <a:t>Joe </a:t>
            </a:r>
            <a:r>
              <a:rPr lang="en-US" altLang="ja-JP" sz="2400" dirty="0" err="1">
                <a:solidFill>
                  <a:srgbClr val="FFFF00"/>
                </a:solidFill>
                <a:latin typeface="Arial"/>
                <a:ea typeface="ＭＳ ゴシック"/>
              </a:rPr>
              <a:t>Schultis</a:t>
            </a:r>
            <a:r>
              <a:rPr lang="en-US" altLang="ja-JP" sz="2400" dirty="0">
                <a:solidFill>
                  <a:srgbClr val="FFFF00"/>
                </a:solidFill>
                <a:latin typeface="Arial"/>
                <a:ea typeface="ＭＳ ゴシック"/>
              </a:rPr>
              <a:t> - </a:t>
            </a:r>
            <a:r>
              <a:rPr lang="en-US" altLang="ja-JP" sz="2400" dirty="0" err="1">
                <a:solidFill>
                  <a:srgbClr val="FFFF00"/>
                </a:solidFill>
                <a:latin typeface="Arial"/>
                <a:ea typeface="ＭＳ ゴシック"/>
              </a:rPr>
              <a:t>joeschultis@gmail.com</a:t>
            </a:r>
            <a:endParaRPr lang="en-US" altLang="ja-JP" sz="2400" dirty="0">
              <a:solidFill>
                <a:srgbClr val="FFFF00"/>
              </a:solidFill>
              <a:latin typeface="Arial"/>
              <a:ea typeface="ＭＳ ゴシック"/>
            </a:endParaRPr>
          </a:p>
          <a:p>
            <a:pPr marL="804863" lvl="0" indent="0">
              <a:buNone/>
            </a:pPr>
            <a:r>
              <a:rPr lang="en-US" altLang="ja-JP" sz="2400" dirty="0">
                <a:solidFill>
                  <a:srgbClr val="FFFF00"/>
                </a:solidFill>
                <a:latin typeface="Arial"/>
                <a:ea typeface="ＭＳ ゴシック"/>
              </a:rPr>
              <a:t>Charles Treat, </a:t>
            </a:r>
            <a:r>
              <a:rPr lang="en-US" altLang="ja-JP" sz="2400" i="0" strike="noStrike" baseline="0" dirty="0">
                <a:solidFill>
                  <a:srgbClr val="FFFF00"/>
                </a:solidFill>
                <a:latin typeface="Arial"/>
                <a:ea typeface="ＭＳ ゴシック"/>
              </a:rPr>
              <a:t>Chairman</a:t>
            </a:r>
            <a:r>
              <a:rPr lang="en-US" altLang="ja-JP" sz="2400" dirty="0">
                <a:solidFill>
                  <a:srgbClr val="FFFF00"/>
                </a:solidFill>
                <a:latin typeface="Arial"/>
                <a:ea typeface="ＭＳ ゴシック"/>
              </a:rPr>
              <a:t> - </a:t>
            </a:r>
            <a:r>
              <a:rPr lang="en-US" altLang="ja-JP" sz="2400" dirty="0" err="1">
                <a:solidFill>
                  <a:srgbClr val="FFFF00"/>
                </a:solidFill>
                <a:latin typeface="Arial"/>
                <a:ea typeface="ＭＳ ゴシック"/>
              </a:rPr>
              <a:t>chucktreat@aol.com</a:t>
            </a:r>
            <a:endParaRPr lang="en-US" altLang="ja-JP" sz="2400" dirty="0">
              <a:solidFill>
                <a:srgbClr val="FFFF00"/>
              </a:solidFill>
              <a:latin typeface="Arial"/>
              <a:ea typeface="ＭＳ ゴシック"/>
            </a:endParaRPr>
          </a:p>
          <a:p>
            <a:pPr marL="0" lvl="0" indent="0">
              <a:buNone/>
            </a:pPr>
            <a:endParaRPr lang="en-US" altLang="ja-JP" sz="2400" dirty="0">
              <a:solidFill>
                <a:srgbClr val="FFFF00"/>
              </a:solidFill>
              <a:latin typeface="Arial"/>
              <a:ea typeface="ＭＳ ゴシック"/>
            </a:endParaRPr>
          </a:p>
          <a:p>
            <a:pPr marL="0" lvl="0" indent="0">
              <a:buNone/>
            </a:pPr>
            <a:r>
              <a:rPr lang="en-US" altLang="ja-JP" sz="2200" i="1" dirty="0">
                <a:solidFill>
                  <a:srgbClr val="FFFF00"/>
                </a:solidFill>
                <a:latin typeface="Arial"/>
                <a:ea typeface="ＭＳ ゴシック"/>
              </a:rPr>
              <a:t>Conference Calls are scheduled within the workload and calendar of MTD, and are called when needed. Conference  Call phone number is 641-715-3580, Access Code: 792958#</a:t>
            </a:r>
            <a:endParaRPr lang="en-US" altLang="ja-JP" sz="2200" i="1" strike="noStrike" baseline="0" dirty="0">
              <a:solidFill>
                <a:srgbClr val="FFFF00"/>
              </a:solidFill>
              <a:latin typeface="Cambria"/>
              <a:ea typeface="ＭＳ ゴシック"/>
              <a:cs typeface="Cambria"/>
            </a:endParaRPr>
          </a:p>
        </p:txBody>
      </p:sp>
      <p:sp>
        <p:nvSpPr>
          <p:cNvPr id="6" name="Title 1">
            <a:extLst>
              <a:ext uri="{FF2B5EF4-FFF2-40B4-BE49-F238E27FC236}">
                <a16:creationId xmlns:a16="http://schemas.microsoft.com/office/drawing/2014/main" id="{E9739C2B-2C07-654A-91B0-7101B4754EB2}"/>
              </a:ext>
            </a:extLst>
          </p:cNvPr>
          <p:cNvSpPr>
            <a:spLocks noGrp="1"/>
          </p:cNvSpPr>
          <p:nvPr>
            <p:ph type="title"/>
          </p:nvPr>
        </p:nvSpPr>
        <p:spPr>
          <a:xfrm>
            <a:off x="457200" y="274638"/>
            <a:ext cx="8229600" cy="1143000"/>
          </a:xfrm>
        </p:spPr>
        <p:txBody>
          <a:bodyPr>
            <a:normAutofit fontScale="90000"/>
          </a:bodyPr>
          <a:lstStyle/>
          <a:p>
            <a:pPr rtl="0"/>
            <a:r>
              <a:rPr lang="en-US" altLang="ja-JP" b="1" i="0" u="none" strike="noStrike" baseline="0">
                <a:solidFill>
                  <a:srgbClr val="FFFF00"/>
                </a:solidFill>
                <a:latin typeface="Arial"/>
                <a:ea typeface="ＭＳ ゴシック"/>
              </a:rPr>
              <a:t>Membership Training &amp; Development (MTD)</a:t>
            </a:r>
          </a:p>
        </p:txBody>
      </p:sp>
    </p:spTree>
    <p:extLst>
      <p:ext uri="{BB962C8B-B14F-4D97-AF65-F5344CB8AC3E}">
        <p14:creationId xmlns:p14="http://schemas.microsoft.com/office/powerpoint/2010/main" val="227743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dirty="0">
                <a:solidFill>
                  <a:srgbClr val="FFFF00"/>
                </a:solidFill>
                <a:latin typeface="Arial"/>
                <a:ea typeface="ＭＳ ゴシック"/>
              </a:rPr>
              <a:t>Convention Committee</a:t>
            </a:r>
          </a:p>
        </p:txBody>
      </p:sp>
      <p:sp>
        <p:nvSpPr>
          <p:cNvPr id="3" name="Text Placeholder 2"/>
          <p:cNvSpPr>
            <a:spLocks noGrp="1"/>
          </p:cNvSpPr>
          <p:nvPr>
            <p:ph type="body" idx="1"/>
          </p:nvPr>
        </p:nvSpPr>
        <p:spPr>
          <a:xfrm>
            <a:off x="457200" y="1485900"/>
            <a:ext cx="8229600" cy="2022793"/>
          </a:xfrm>
        </p:spPr>
        <p:txBody>
          <a:bodyPr>
            <a:normAutofit lnSpcReduction="10000"/>
          </a:bodyPr>
          <a:lstStyle/>
          <a:p>
            <a:pPr marL="0" lvl="0" indent="0" algn="ctr" rtl="0">
              <a:buNone/>
            </a:pPr>
            <a:r>
              <a:rPr lang="en-US" altLang="ja-JP" sz="2800" i="0" u="none" strike="noStrike" baseline="0" dirty="0">
                <a:solidFill>
                  <a:srgbClr val="FFFF00"/>
                </a:solidFill>
                <a:latin typeface="Arial"/>
                <a:ea typeface="ＭＳ ゴシック"/>
              </a:rPr>
              <a:t>Sons of The American Legion</a:t>
            </a:r>
          </a:p>
          <a:p>
            <a:pPr marL="0" lvl="0" indent="0" algn="ctr" rtl="0">
              <a:buNone/>
            </a:pPr>
            <a:r>
              <a:rPr lang="en-US" altLang="ja-JP" sz="2800" i="0" u="none" strike="noStrike" baseline="0" dirty="0">
                <a:solidFill>
                  <a:srgbClr val="FFFF00"/>
                </a:solidFill>
                <a:latin typeface="Arial"/>
                <a:ea typeface="ＭＳ ゴシック"/>
              </a:rPr>
              <a:t>National Convention 2019</a:t>
            </a:r>
          </a:p>
          <a:p>
            <a:pPr marL="0" lvl="0" indent="0" algn="ctr" rtl="0">
              <a:buNone/>
            </a:pPr>
            <a:r>
              <a:rPr lang="en-US" altLang="ja-JP" sz="2800" i="0" u="none" strike="noStrike" baseline="0" dirty="0">
                <a:solidFill>
                  <a:srgbClr val="FFFF00"/>
                </a:solidFill>
                <a:latin typeface="Arial"/>
                <a:ea typeface="ＭＳ ゴシック"/>
              </a:rPr>
              <a:t>August, 2019</a:t>
            </a:r>
          </a:p>
          <a:p>
            <a:pPr marL="0" lvl="0" indent="0" algn="ctr" rtl="0">
              <a:buNone/>
            </a:pPr>
            <a:r>
              <a:rPr lang="en-US" altLang="ja-JP" sz="2800" i="0" u="none" strike="noStrike" baseline="0" dirty="0">
                <a:solidFill>
                  <a:srgbClr val="FFFF00"/>
                </a:solidFill>
                <a:latin typeface="Arial"/>
                <a:ea typeface="ＭＳ ゴシック"/>
              </a:rPr>
              <a:t>Indianapolis, IN</a:t>
            </a:r>
          </a:p>
          <a:p>
            <a:pPr lvl="0" rtl="0"/>
            <a:endParaRPr lang="en-US" altLang="ja-JP" sz="2800" i="0" u="none" strike="noStrike" baseline="0" dirty="0">
              <a:solidFill>
                <a:srgbClr val="FFFF00"/>
              </a:solidFill>
              <a:latin typeface="Arial"/>
              <a:ea typeface="ＭＳ ゴシック"/>
            </a:endParaRPr>
          </a:p>
        </p:txBody>
      </p:sp>
      <p:sp>
        <p:nvSpPr>
          <p:cNvPr id="4" name="Text Placeholder 2">
            <a:extLst>
              <a:ext uri="{FF2B5EF4-FFF2-40B4-BE49-F238E27FC236}">
                <a16:creationId xmlns:a16="http://schemas.microsoft.com/office/drawing/2014/main" id="{2E94D700-24F0-3448-B25E-0D9D50140AD9}"/>
              </a:ext>
            </a:extLst>
          </p:cNvPr>
          <p:cNvSpPr txBox="1">
            <a:spLocks/>
          </p:cNvSpPr>
          <p:nvPr/>
        </p:nvSpPr>
        <p:spPr>
          <a:xfrm>
            <a:off x="674370" y="3508693"/>
            <a:ext cx="8012430" cy="26174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40000"/>
                    <a:lumOff val="6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40000"/>
                    <a:lumOff val="6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3" indent="0">
              <a:buFont typeface="Arial" pitchFamily="34" charset="0"/>
              <a:buNone/>
            </a:pPr>
            <a:endParaRPr lang="en-US" altLang="ja-JP" sz="800">
              <a:solidFill>
                <a:srgbClr val="FFFF00"/>
              </a:solidFill>
              <a:latin typeface="Arial"/>
              <a:ea typeface="ＭＳ ゴシック"/>
            </a:endParaRPr>
          </a:p>
          <a:p>
            <a:pPr marL="11113" indent="0">
              <a:buFont typeface="Arial" pitchFamily="34" charset="0"/>
              <a:buNone/>
            </a:pPr>
            <a:r>
              <a:rPr lang="en-US" altLang="ja-JP" sz="2400">
                <a:solidFill>
                  <a:srgbClr val="FFFF00"/>
                </a:solidFill>
                <a:latin typeface="Arial"/>
                <a:ea typeface="ＭＳ ゴシック"/>
              </a:rPr>
              <a:t>Chris Carlton  - rdavr@aol.com </a:t>
            </a:r>
          </a:p>
          <a:p>
            <a:pPr marL="11113" indent="0">
              <a:buFont typeface="Arial" pitchFamily="34" charset="0"/>
              <a:buNone/>
            </a:pPr>
            <a:r>
              <a:rPr lang="en-US" altLang="ja-JP" sz="2400">
                <a:solidFill>
                  <a:srgbClr val="FFFF00"/>
                </a:solidFill>
                <a:latin typeface="Arial"/>
                <a:ea typeface="ＭＳ ゴシック"/>
              </a:rPr>
              <a:t>Raymond Giehll, III - stans37413@yahoo.com</a:t>
            </a:r>
          </a:p>
          <a:p>
            <a:pPr marL="11113" indent="0">
              <a:buFont typeface="Arial" pitchFamily="34" charset="0"/>
              <a:buNone/>
            </a:pPr>
            <a:r>
              <a:rPr lang="en-US" altLang="ja-JP" sz="2400">
                <a:solidFill>
                  <a:srgbClr val="FFFF00"/>
                </a:solidFill>
                <a:latin typeface="Arial"/>
                <a:ea typeface="ＭＳ ゴシック"/>
              </a:rPr>
              <a:t>Ray Giehll, Jr - rpgiell@sbcglobal </a:t>
            </a:r>
          </a:p>
          <a:p>
            <a:pPr marL="11113" indent="0">
              <a:buFont typeface="Arial" pitchFamily="34" charset="0"/>
              <a:buNone/>
            </a:pPr>
            <a:r>
              <a:rPr lang="en-US" altLang="ja-JP" sz="2400">
                <a:solidFill>
                  <a:srgbClr val="FFFF00"/>
                </a:solidFill>
                <a:latin typeface="Arial"/>
                <a:ea typeface="ＭＳ ゴシック"/>
              </a:rPr>
              <a:t>Steve Tansel - stans37413@yahoo.com</a:t>
            </a:r>
          </a:p>
          <a:p>
            <a:pPr marL="11113" indent="0">
              <a:buFont typeface="Arial" pitchFamily="34" charset="0"/>
              <a:buNone/>
            </a:pPr>
            <a:r>
              <a:rPr lang="en-US" altLang="ja-JP" sz="2400">
                <a:solidFill>
                  <a:srgbClr val="FFFF00"/>
                </a:solidFill>
                <a:latin typeface="Arial"/>
                <a:ea typeface="ＭＳ ゴシック"/>
              </a:rPr>
              <a:t>Greg Spaulding, Chairman - gspauldingsal@citznet.com</a:t>
            </a:r>
          </a:p>
          <a:p>
            <a:pPr marL="11113" indent="0">
              <a:buFont typeface="Arial" pitchFamily="34" charset="0"/>
              <a:buNone/>
            </a:pPr>
            <a:endParaRPr lang="en-US" altLang="ja-JP" sz="2400" dirty="0">
              <a:solidFill>
                <a:srgbClr val="FFFF00"/>
              </a:solidFill>
              <a:latin typeface="Arial"/>
              <a:ea typeface="ＭＳ ゴシック"/>
            </a:endParaRPr>
          </a:p>
        </p:txBody>
      </p:sp>
    </p:spTree>
    <p:extLst>
      <p:ext uri="{BB962C8B-B14F-4D97-AF65-F5344CB8AC3E}">
        <p14:creationId xmlns:p14="http://schemas.microsoft.com/office/powerpoint/2010/main" val="421901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B8C161-0769-FF4F-9528-FD50F3BAF0E8}"/>
              </a:ext>
            </a:extLst>
          </p:cNvPr>
          <p:cNvSpPr>
            <a:spLocks noGrp="1"/>
          </p:cNvSpPr>
          <p:nvPr>
            <p:ph type="body" idx="1"/>
          </p:nvPr>
        </p:nvSpPr>
        <p:spPr>
          <a:xfrm>
            <a:off x="674370" y="1840230"/>
            <a:ext cx="7715250" cy="4525963"/>
          </a:xfrm>
        </p:spPr>
        <p:txBody>
          <a:bodyPr>
            <a:normAutofit/>
          </a:bodyPr>
          <a:lstStyle/>
          <a:p>
            <a:pPr marL="0" indent="11113">
              <a:buNone/>
            </a:pPr>
            <a:r>
              <a:rPr lang="en-US" sz="2200" dirty="0">
                <a:solidFill>
                  <a:srgbClr val="FFFF00"/>
                </a:solidFill>
                <a:latin typeface="Arial" panose="020B0604020202020204" pitchFamily="34" charset="0"/>
                <a:cs typeface="Arial" panose="020B0604020202020204" pitchFamily="34" charset="0"/>
              </a:rPr>
              <a:t>A brief overview</a:t>
            </a:r>
          </a:p>
          <a:p>
            <a:pPr marL="0" indent="236538">
              <a:buNone/>
            </a:pPr>
            <a:r>
              <a:rPr lang="en-US" sz="2200" dirty="0">
                <a:solidFill>
                  <a:srgbClr val="FFFF00"/>
                </a:solidFill>
                <a:latin typeface="Arial" panose="020B0604020202020204" pitchFamily="34" charset="0"/>
                <a:cs typeface="Arial" panose="020B0604020202020204" pitchFamily="34" charset="0"/>
              </a:rPr>
              <a:t>The National Sons of The American Legion Legislative Commission will encourage each and every Sons Member to be an advocate for our veterans; to reach out and get to know and to communicate our concerns with our representatives on a regular basis; to build a grassroots foundation that will assist The National American Legion legislative agenda for all veterans past, present and future.</a:t>
            </a:r>
          </a:p>
          <a:p>
            <a:pPr marL="0" indent="236538">
              <a:buNone/>
            </a:pPr>
            <a:endParaRPr lang="en-US" sz="800" dirty="0">
              <a:solidFill>
                <a:srgbClr val="FFFF00"/>
              </a:solidFill>
              <a:latin typeface="Arial" panose="020B0604020202020204" pitchFamily="34" charset="0"/>
              <a:cs typeface="Arial" panose="020B0604020202020204" pitchFamily="34" charset="0"/>
            </a:endParaRPr>
          </a:p>
          <a:p>
            <a:pPr marL="0" indent="0">
              <a:buNone/>
            </a:pPr>
            <a:r>
              <a:rPr lang="en-US" altLang="ja-JP" sz="2200" dirty="0">
                <a:solidFill>
                  <a:srgbClr val="FFFF00"/>
                </a:solidFill>
                <a:latin typeface="Arial" panose="020B0604020202020204" pitchFamily="34" charset="0"/>
                <a:ea typeface="ＭＳ ゴシック"/>
                <a:cs typeface="Arial" panose="020B0604020202020204" pitchFamily="34" charset="0"/>
              </a:rPr>
              <a:t>Who does the Legislative Commission report to?</a:t>
            </a:r>
          </a:p>
          <a:p>
            <a:pPr marL="0" indent="0">
              <a:buNone/>
            </a:pPr>
            <a:r>
              <a:rPr lang="en-US" altLang="ja-JP" sz="2200" dirty="0">
                <a:solidFill>
                  <a:srgbClr val="FFFF00"/>
                </a:solidFill>
                <a:latin typeface="Arial" panose="020B0604020202020204" pitchFamily="34" charset="0"/>
                <a:ea typeface="ＭＳ ゴシック"/>
                <a:cs typeface="Arial" panose="020B0604020202020204" pitchFamily="34" charset="0"/>
              </a:rPr>
              <a:t>The Legislative Commission reports to </a:t>
            </a:r>
            <a:r>
              <a:rPr lang="en-US" sz="2200" dirty="0">
                <a:solidFill>
                  <a:srgbClr val="FFFF00"/>
                </a:solidFill>
                <a:latin typeface="Arial" panose="020B0604020202020204" pitchFamily="34" charset="0"/>
                <a:cs typeface="Arial" panose="020B0604020202020204" pitchFamily="34" charset="0"/>
              </a:rPr>
              <a:t>National Commander Greg "Doc" Gibbs  and The National Executive Committee</a:t>
            </a:r>
          </a:p>
          <a:p>
            <a:pPr marL="0" indent="236538">
              <a:buNone/>
            </a:pPr>
            <a:endParaRPr lang="en-US" sz="2200" dirty="0">
              <a:solidFill>
                <a:srgbClr val="FFFF00"/>
              </a:solidFill>
              <a:latin typeface="Arial" panose="020B0604020202020204" pitchFamily="34" charset="0"/>
              <a:cs typeface="Arial" panose="020B0604020202020204" pitchFamily="34" charset="0"/>
            </a:endParaRPr>
          </a:p>
          <a:p>
            <a:pPr marL="0" indent="236538">
              <a:buNone/>
            </a:pPr>
            <a:endParaRPr lang="en-US" sz="2200" dirty="0">
              <a:solidFill>
                <a:srgbClr val="FFFF00"/>
              </a:solidFill>
              <a:latin typeface="Arial" panose="020B0604020202020204" pitchFamily="34" charset="0"/>
              <a:cs typeface="Arial" panose="020B0604020202020204" pitchFamily="34" charset="0"/>
            </a:endParaRPr>
          </a:p>
          <a:p>
            <a:pPr marL="0" indent="236538">
              <a:buNone/>
            </a:pPr>
            <a:endParaRPr lang="en-US" sz="2200" dirty="0">
              <a:solidFill>
                <a:srgbClr val="FFFF00"/>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D1548FFB-A658-F045-A21D-FA9CFDB52C75}"/>
              </a:ext>
            </a:extLst>
          </p:cNvPr>
          <p:cNvSpPr>
            <a:spLocks noGrp="1"/>
          </p:cNvSpPr>
          <p:nvPr>
            <p:ph type="title"/>
          </p:nvPr>
        </p:nvSpPr>
        <p:spPr/>
        <p:txBody>
          <a:bodyPr/>
          <a:lstStyle/>
          <a:p>
            <a:r>
              <a:rPr lang="en-US" altLang="ja-JP" b="1" dirty="0">
                <a:solidFill>
                  <a:srgbClr val="FFFF00"/>
                </a:solidFill>
                <a:latin typeface="Arial"/>
                <a:ea typeface="ＭＳ ゴシック"/>
              </a:rPr>
              <a:t>Legislative Commission</a:t>
            </a:r>
            <a:endParaRPr lang="en-US" dirty="0"/>
          </a:p>
        </p:txBody>
      </p:sp>
      <p:sp>
        <p:nvSpPr>
          <p:cNvPr id="4" name="TextBox 3">
            <a:extLst>
              <a:ext uri="{FF2B5EF4-FFF2-40B4-BE49-F238E27FC236}">
                <a16:creationId xmlns:a16="http://schemas.microsoft.com/office/drawing/2014/main" id="{237AC919-6F26-3F45-BE48-BC1564D62BE7}"/>
              </a:ext>
            </a:extLst>
          </p:cNvPr>
          <p:cNvSpPr txBox="1"/>
          <p:nvPr/>
        </p:nvSpPr>
        <p:spPr>
          <a:xfrm>
            <a:off x="457200" y="1314768"/>
            <a:ext cx="4857750" cy="461665"/>
          </a:xfrm>
          <a:prstGeom prst="rect">
            <a:avLst/>
          </a:prstGeom>
          <a:noFill/>
        </p:spPr>
        <p:txBody>
          <a:bodyPr wrap="square" rtlCol="0">
            <a:spAutoFit/>
          </a:bodyPr>
          <a:lstStyle/>
          <a:p>
            <a:r>
              <a:rPr lang="en-US" sz="2400" b="1" dirty="0">
                <a:solidFill>
                  <a:srgbClr val="FFFF00"/>
                </a:solidFill>
                <a:latin typeface="Arial" panose="020B0604020202020204" pitchFamily="34" charset="0"/>
                <a:cs typeface="Arial" panose="020B0604020202020204" pitchFamily="34" charset="0"/>
              </a:rPr>
              <a:t>Thomas Deal </a:t>
            </a:r>
            <a:r>
              <a:rPr lang="en-US" sz="2400" b="1" dirty="0">
                <a:solidFill>
                  <a:srgbClr val="FFFF00"/>
                </a:solidFill>
                <a:latin typeface="Arial" panose="020B0604020202020204" pitchFamily="34" charset="0"/>
                <a:ea typeface="ＭＳ ゴシック"/>
                <a:cs typeface="Arial" panose="020B0604020202020204" pitchFamily="34" charset="0"/>
              </a:rPr>
              <a:t>- Chairman</a:t>
            </a:r>
          </a:p>
        </p:txBody>
      </p:sp>
    </p:spTree>
    <p:extLst>
      <p:ext uri="{BB962C8B-B14F-4D97-AF65-F5344CB8AC3E}">
        <p14:creationId xmlns:p14="http://schemas.microsoft.com/office/powerpoint/2010/main" val="192214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B8C161-0769-FF4F-9528-FD50F3BAF0E8}"/>
              </a:ext>
            </a:extLst>
          </p:cNvPr>
          <p:cNvSpPr>
            <a:spLocks noGrp="1"/>
          </p:cNvSpPr>
          <p:nvPr>
            <p:ph type="body" idx="1"/>
          </p:nvPr>
        </p:nvSpPr>
        <p:spPr>
          <a:xfrm>
            <a:off x="960120" y="1600200"/>
            <a:ext cx="7040880" cy="4525963"/>
          </a:xfrm>
        </p:spPr>
        <p:txBody>
          <a:bodyPr>
            <a:normAutofit/>
          </a:bodyPr>
          <a:lstStyle/>
          <a:p>
            <a:pPr marL="0" indent="11113">
              <a:buNone/>
            </a:pPr>
            <a:r>
              <a:rPr lang="en-US" sz="2400" dirty="0">
                <a:solidFill>
                  <a:srgbClr val="FFFF00"/>
                </a:solidFill>
                <a:latin typeface="Arial" panose="020B0604020202020204" pitchFamily="34" charset="0"/>
                <a:cs typeface="Arial" panose="020B0604020202020204" pitchFamily="34" charset="0"/>
              </a:rPr>
              <a:t>Programs and Areas of responsibility: </a:t>
            </a:r>
          </a:p>
          <a:p>
            <a:pPr marL="0" indent="236538">
              <a:buNone/>
            </a:pPr>
            <a:r>
              <a:rPr lang="en-US" sz="2400" dirty="0">
                <a:solidFill>
                  <a:srgbClr val="FFFF00"/>
                </a:solidFill>
                <a:latin typeface="Arial" panose="020B0604020202020204" pitchFamily="34" charset="0"/>
                <a:cs typeface="Arial" panose="020B0604020202020204" pitchFamily="34" charset="0"/>
              </a:rPr>
              <a:t>The Legislative Commission is responsible for keeping the SAL Membership apprised of current legislation and bills concerning Veterans and their benefits. This includes, but is not limited to, the Four Pillars of The American Legion. </a:t>
            </a:r>
          </a:p>
        </p:txBody>
      </p:sp>
      <p:sp>
        <p:nvSpPr>
          <p:cNvPr id="7" name="Title 6">
            <a:extLst>
              <a:ext uri="{FF2B5EF4-FFF2-40B4-BE49-F238E27FC236}">
                <a16:creationId xmlns:a16="http://schemas.microsoft.com/office/drawing/2014/main" id="{D1548FFB-A658-F045-A21D-FA9CFDB52C75}"/>
              </a:ext>
            </a:extLst>
          </p:cNvPr>
          <p:cNvSpPr>
            <a:spLocks noGrp="1"/>
          </p:cNvSpPr>
          <p:nvPr>
            <p:ph type="title"/>
          </p:nvPr>
        </p:nvSpPr>
        <p:spPr/>
        <p:txBody>
          <a:bodyPr/>
          <a:lstStyle/>
          <a:p>
            <a:r>
              <a:rPr lang="en-US" altLang="ja-JP" b="1" dirty="0">
                <a:solidFill>
                  <a:srgbClr val="FFFF00"/>
                </a:solidFill>
                <a:latin typeface="Arial"/>
                <a:ea typeface="ＭＳ ゴシック"/>
              </a:rPr>
              <a:t>Legislative Commission</a:t>
            </a:r>
            <a:endParaRPr lang="en-US" dirty="0"/>
          </a:p>
        </p:txBody>
      </p:sp>
    </p:spTree>
    <p:extLst>
      <p:ext uri="{BB962C8B-B14F-4D97-AF65-F5344CB8AC3E}">
        <p14:creationId xmlns:p14="http://schemas.microsoft.com/office/powerpoint/2010/main" val="137364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B8C161-0769-FF4F-9528-FD50F3BAF0E8}"/>
              </a:ext>
            </a:extLst>
          </p:cNvPr>
          <p:cNvSpPr>
            <a:spLocks noGrp="1"/>
          </p:cNvSpPr>
          <p:nvPr>
            <p:ph type="body" idx="1"/>
          </p:nvPr>
        </p:nvSpPr>
        <p:spPr>
          <a:xfrm>
            <a:off x="960120" y="1600200"/>
            <a:ext cx="7040880" cy="4525963"/>
          </a:xfrm>
        </p:spPr>
        <p:txBody>
          <a:bodyPr>
            <a:normAutofit/>
          </a:bodyPr>
          <a:lstStyle/>
          <a:p>
            <a:pPr marL="0" indent="11113">
              <a:buNone/>
            </a:pPr>
            <a:r>
              <a:rPr lang="en-US" sz="2400" dirty="0">
                <a:solidFill>
                  <a:srgbClr val="FFFF00"/>
                </a:solidFill>
                <a:latin typeface="Arial" panose="020B0604020202020204" pitchFamily="34" charset="0"/>
                <a:cs typeface="Arial" panose="020B0604020202020204" pitchFamily="34" charset="0"/>
              </a:rPr>
              <a:t>The Mission and Goals for this year </a:t>
            </a:r>
          </a:p>
          <a:p>
            <a:pPr marL="0" indent="236538">
              <a:buNone/>
            </a:pPr>
            <a:endParaRPr lang="en-US" sz="800" dirty="0">
              <a:solidFill>
                <a:srgbClr val="FFFF00"/>
              </a:solidFill>
              <a:latin typeface="Arial" panose="020B0604020202020204" pitchFamily="34" charset="0"/>
              <a:cs typeface="Arial" panose="020B0604020202020204" pitchFamily="34" charset="0"/>
            </a:endParaRPr>
          </a:p>
          <a:p>
            <a:pPr marL="457200" indent="-457200">
              <a:buFont typeface="+mj-lt"/>
              <a:buAutoNum type="arabicPeriod"/>
            </a:pPr>
            <a:r>
              <a:rPr lang="en-US" sz="2400" dirty="0">
                <a:solidFill>
                  <a:srgbClr val="FFFF00"/>
                </a:solidFill>
                <a:latin typeface="Arial" panose="020B0604020202020204" pitchFamily="34" charset="0"/>
                <a:cs typeface="Arial" panose="020B0604020202020204" pitchFamily="34" charset="0"/>
              </a:rPr>
              <a:t>Assist in building stronger Detachment Legislative Commissions</a:t>
            </a:r>
          </a:p>
          <a:p>
            <a:pPr marL="457200" indent="-457200">
              <a:buFont typeface="+mj-lt"/>
              <a:buAutoNum type="arabicPeriod"/>
            </a:pPr>
            <a:r>
              <a:rPr lang="en-US" sz="2400" dirty="0">
                <a:solidFill>
                  <a:srgbClr val="FFFF00"/>
                </a:solidFill>
                <a:latin typeface="Arial" panose="020B0604020202020204" pitchFamily="34" charset="0"/>
                <a:cs typeface="Arial" panose="020B0604020202020204" pitchFamily="34" charset="0"/>
              </a:rPr>
              <a:t>Assist as many members as possible to join The American Legion Legislative Alert System</a:t>
            </a:r>
          </a:p>
          <a:p>
            <a:pPr marL="457200" indent="-457200">
              <a:buFont typeface="+mj-lt"/>
              <a:buAutoNum type="arabicPeriod"/>
            </a:pPr>
            <a:r>
              <a:rPr lang="en-US" sz="2400" dirty="0">
                <a:solidFill>
                  <a:srgbClr val="FFFF00"/>
                </a:solidFill>
                <a:latin typeface="Arial" panose="020B0604020202020204" pitchFamily="34" charset="0"/>
                <a:cs typeface="Arial" panose="020B0604020202020204" pitchFamily="34" charset="0"/>
              </a:rPr>
              <a:t>Organize a strong turnout for Washington Conference</a:t>
            </a:r>
          </a:p>
          <a:p>
            <a:pPr marL="457200" indent="-457200">
              <a:buFont typeface="+mj-lt"/>
              <a:buAutoNum type="arabicPeriod"/>
            </a:pPr>
            <a:r>
              <a:rPr lang="en-US" sz="2400" dirty="0">
                <a:solidFill>
                  <a:srgbClr val="FFFF00"/>
                </a:solidFill>
                <a:latin typeface="Arial" panose="020B0604020202020204" pitchFamily="34" charset="0"/>
                <a:cs typeface="Arial" panose="020B0604020202020204" pitchFamily="34" charset="0"/>
              </a:rPr>
              <a:t>Promote the George B Evans Grassroots Veteran Advocate of the Year Award</a:t>
            </a:r>
          </a:p>
        </p:txBody>
      </p:sp>
      <p:sp>
        <p:nvSpPr>
          <p:cNvPr id="7" name="Title 6">
            <a:extLst>
              <a:ext uri="{FF2B5EF4-FFF2-40B4-BE49-F238E27FC236}">
                <a16:creationId xmlns:a16="http://schemas.microsoft.com/office/drawing/2014/main" id="{D1548FFB-A658-F045-A21D-FA9CFDB52C75}"/>
              </a:ext>
            </a:extLst>
          </p:cNvPr>
          <p:cNvSpPr>
            <a:spLocks noGrp="1"/>
          </p:cNvSpPr>
          <p:nvPr>
            <p:ph type="title"/>
          </p:nvPr>
        </p:nvSpPr>
        <p:spPr/>
        <p:txBody>
          <a:bodyPr/>
          <a:lstStyle/>
          <a:p>
            <a:r>
              <a:rPr lang="en-US" altLang="ja-JP" b="1" dirty="0">
                <a:solidFill>
                  <a:srgbClr val="FFFF00"/>
                </a:solidFill>
                <a:latin typeface="Arial"/>
                <a:ea typeface="ＭＳ ゴシック"/>
              </a:rPr>
              <a:t>Legislative Commission</a:t>
            </a:r>
            <a:endParaRPr lang="en-US" dirty="0"/>
          </a:p>
        </p:txBody>
      </p:sp>
    </p:spTree>
    <p:extLst>
      <p:ext uri="{BB962C8B-B14F-4D97-AF65-F5344CB8AC3E}">
        <p14:creationId xmlns:p14="http://schemas.microsoft.com/office/powerpoint/2010/main" val="241838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B8C161-0769-FF4F-9528-FD50F3BAF0E8}"/>
              </a:ext>
            </a:extLst>
          </p:cNvPr>
          <p:cNvSpPr>
            <a:spLocks noGrp="1"/>
          </p:cNvSpPr>
          <p:nvPr>
            <p:ph type="body" idx="1"/>
          </p:nvPr>
        </p:nvSpPr>
        <p:spPr>
          <a:xfrm>
            <a:off x="800100" y="1600200"/>
            <a:ext cx="7543800" cy="4686300"/>
          </a:xfrm>
        </p:spPr>
        <p:txBody>
          <a:bodyPr>
            <a:noAutofit/>
          </a:bodyPr>
          <a:lstStyle/>
          <a:p>
            <a:pPr marL="0" indent="236538">
              <a:buNone/>
            </a:pPr>
            <a:r>
              <a:rPr lang="en-US" sz="2400" dirty="0">
                <a:solidFill>
                  <a:srgbClr val="FFFF00"/>
                </a:solidFill>
                <a:latin typeface="Arial" panose="020B0604020202020204" pitchFamily="34" charset="0"/>
                <a:cs typeface="Arial" panose="020B0604020202020204" pitchFamily="34" charset="0"/>
              </a:rPr>
              <a:t>How do we achieve Mission and Goals Success? </a:t>
            </a:r>
          </a:p>
          <a:p>
            <a:pPr marL="0" indent="236538">
              <a:buNone/>
            </a:pPr>
            <a:endParaRPr lang="en-US" sz="800" dirty="0">
              <a:solidFill>
                <a:srgbClr val="FFFF00"/>
              </a:solidFill>
              <a:latin typeface="Arial" panose="020B0604020202020204" pitchFamily="34" charset="0"/>
              <a:cs typeface="Arial" panose="020B0604020202020204" pitchFamily="34" charset="0"/>
            </a:endParaRPr>
          </a:p>
          <a:p>
            <a:r>
              <a:rPr lang="en-US" sz="2400" dirty="0">
                <a:solidFill>
                  <a:srgbClr val="FFFF00"/>
                </a:solidFill>
                <a:latin typeface="Arial" panose="020B0604020202020204" pitchFamily="34" charset="0"/>
                <a:cs typeface="Arial" panose="020B0604020202020204" pitchFamily="34" charset="0"/>
              </a:rPr>
              <a:t>We will work with Detachments to get Legislative commissions in their Detachments</a:t>
            </a:r>
          </a:p>
          <a:p>
            <a:r>
              <a:rPr lang="en-US" sz="2400" dirty="0">
                <a:solidFill>
                  <a:srgbClr val="FFFF00"/>
                </a:solidFill>
                <a:latin typeface="Arial" panose="020B0604020202020204" pitchFamily="34" charset="0"/>
                <a:cs typeface="Arial" panose="020B0604020202020204" pitchFamily="34" charset="0"/>
              </a:rPr>
              <a:t>Form a step by step outline to join Legislative alert system and promote signing up</a:t>
            </a:r>
          </a:p>
          <a:p>
            <a:r>
              <a:rPr lang="en-US" sz="2400" dirty="0">
                <a:solidFill>
                  <a:srgbClr val="FFFF00"/>
                </a:solidFill>
                <a:latin typeface="Arial" panose="020B0604020202020204" pitchFamily="34" charset="0"/>
                <a:cs typeface="Arial" panose="020B0604020202020204" pitchFamily="34" charset="0"/>
              </a:rPr>
              <a:t>We will stress the importance of Washington Conference and educate them on what Washington is all about and why it is important to our mission.</a:t>
            </a:r>
          </a:p>
          <a:p>
            <a:r>
              <a:rPr lang="en-US" sz="2400" dirty="0">
                <a:solidFill>
                  <a:srgbClr val="FFFF00"/>
                </a:solidFill>
                <a:latin typeface="Arial" panose="020B0604020202020204" pitchFamily="34" charset="0"/>
                <a:cs typeface="Arial" panose="020B0604020202020204" pitchFamily="34" charset="0"/>
              </a:rPr>
              <a:t>The award process will be reviewed and the Commission is going to update application and the process as well as promoting members to apply.</a:t>
            </a:r>
          </a:p>
        </p:txBody>
      </p:sp>
      <p:sp>
        <p:nvSpPr>
          <p:cNvPr id="7" name="Title 6">
            <a:extLst>
              <a:ext uri="{FF2B5EF4-FFF2-40B4-BE49-F238E27FC236}">
                <a16:creationId xmlns:a16="http://schemas.microsoft.com/office/drawing/2014/main" id="{D1548FFB-A658-F045-A21D-FA9CFDB52C75}"/>
              </a:ext>
            </a:extLst>
          </p:cNvPr>
          <p:cNvSpPr>
            <a:spLocks noGrp="1"/>
          </p:cNvSpPr>
          <p:nvPr>
            <p:ph type="title"/>
          </p:nvPr>
        </p:nvSpPr>
        <p:spPr/>
        <p:txBody>
          <a:bodyPr/>
          <a:lstStyle/>
          <a:p>
            <a:r>
              <a:rPr lang="en-US" altLang="ja-JP" b="1" dirty="0">
                <a:solidFill>
                  <a:srgbClr val="FFFF00"/>
                </a:solidFill>
                <a:latin typeface="Arial"/>
                <a:ea typeface="ＭＳ ゴシック"/>
              </a:rPr>
              <a:t>Legislative Commission</a:t>
            </a:r>
            <a:endParaRPr lang="en-US" dirty="0"/>
          </a:p>
        </p:txBody>
      </p:sp>
    </p:spTree>
    <p:extLst>
      <p:ext uri="{BB962C8B-B14F-4D97-AF65-F5344CB8AC3E}">
        <p14:creationId xmlns:p14="http://schemas.microsoft.com/office/powerpoint/2010/main" val="139735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pPr rtl="0"/>
            <a:r>
              <a:rPr lang="en-US" altLang="ja-JP" b="1" i="0" u="none" strike="noStrike" baseline="0" dirty="0">
                <a:solidFill>
                  <a:srgbClr val="FFFF00"/>
                </a:solidFill>
                <a:latin typeface="Arial"/>
                <a:ea typeface="ＭＳ ゴシック"/>
              </a:rPr>
              <a:t>National Officers</a:t>
            </a:r>
          </a:p>
        </p:txBody>
      </p:sp>
      <p:pic>
        <p:nvPicPr>
          <p:cNvPr id="5" name="Picture 4"/>
          <p:cNvPicPr>
            <a:picLocks noChangeAspect="1"/>
          </p:cNvPicPr>
          <p:nvPr/>
        </p:nvPicPr>
        <p:blipFill>
          <a:blip r:embed="rId3"/>
          <a:stretch>
            <a:fillRect/>
          </a:stretch>
        </p:blipFill>
        <p:spPr>
          <a:xfrm>
            <a:off x="1117599" y="990600"/>
            <a:ext cx="6842957" cy="5421727"/>
          </a:xfrm>
          <a:prstGeom prst="rect">
            <a:avLst/>
          </a:prstGeom>
        </p:spPr>
      </p:pic>
    </p:spTree>
    <p:extLst>
      <p:ext uri="{BB962C8B-B14F-4D97-AF65-F5344CB8AC3E}">
        <p14:creationId xmlns:p14="http://schemas.microsoft.com/office/powerpoint/2010/main" val="405471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B8C161-0769-FF4F-9528-FD50F3BAF0E8}"/>
              </a:ext>
            </a:extLst>
          </p:cNvPr>
          <p:cNvSpPr>
            <a:spLocks noGrp="1"/>
          </p:cNvSpPr>
          <p:nvPr>
            <p:ph type="body" idx="1"/>
          </p:nvPr>
        </p:nvSpPr>
        <p:spPr>
          <a:xfrm>
            <a:off x="960120" y="1600200"/>
            <a:ext cx="7040880" cy="4525963"/>
          </a:xfrm>
        </p:spPr>
        <p:txBody>
          <a:bodyPr>
            <a:normAutofit/>
          </a:bodyPr>
          <a:lstStyle/>
          <a:p>
            <a:pPr marL="0" indent="11113">
              <a:buNone/>
            </a:pPr>
            <a:r>
              <a:rPr lang="en-US" sz="2400" dirty="0">
                <a:solidFill>
                  <a:srgbClr val="FFFF00"/>
                </a:solidFill>
                <a:latin typeface="Arial" panose="020B0604020202020204" pitchFamily="34" charset="0"/>
                <a:cs typeface="Arial" panose="020B0604020202020204" pitchFamily="34" charset="0"/>
              </a:rPr>
              <a:t>Who is key to the Mission Success? </a:t>
            </a:r>
          </a:p>
          <a:p>
            <a:pPr marL="0" indent="236538">
              <a:buNone/>
            </a:pPr>
            <a:endParaRPr lang="en-US" sz="800" dirty="0">
              <a:solidFill>
                <a:srgbClr val="FFFF00"/>
              </a:solidFill>
              <a:latin typeface="Arial" panose="020B0604020202020204" pitchFamily="34" charset="0"/>
              <a:cs typeface="Arial" panose="020B0604020202020204" pitchFamily="34" charset="0"/>
            </a:endParaRPr>
          </a:p>
          <a:p>
            <a:pPr marL="0" indent="236538">
              <a:buNone/>
            </a:pPr>
            <a:r>
              <a:rPr lang="en-US" sz="2400" dirty="0">
                <a:solidFill>
                  <a:srgbClr val="FFFF00"/>
                </a:solidFill>
                <a:latin typeface="Arial" panose="020B0604020202020204" pitchFamily="34" charset="0"/>
                <a:cs typeface="Arial" panose="020B0604020202020204" pitchFamily="34" charset="0"/>
              </a:rPr>
              <a:t>The key to our success is the National and State Legislative Commissions and their willingness to better communicate on a regular basis with The Sons of The American Legion Detachment Commission members. Communication with members and educating them on goals and steps to get involved. </a:t>
            </a:r>
          </a:p>
        </p:txBody>
      </p:sp>
      <p:sp>
        <p:nvSpPr>
          <p:cNvPr id="7" name="Title 6">
            <a:extLst>
              <a:ext uri="{FF2B5EF4-FFF2-40B4-BE49-F238E27FC236}">
                <a16:creationId xmlns:a16="http://schemas.microsoft.com/office/drawing/2014/main" id="{D1548FFB-A658-F045-A21D-FA9CFDB52C75}"/>
              </a:ext>
            </a:extLst>
          </p:cNvPr>
          <p:cNvSpPr>
            <a:spLocks noGrp="1"/>
          </p:cNvSpPr>
          <p:nvPr>
            <p:ph type="title"/>
          </p:nvPr>
        </p:nvSpPr>
        <p:spPr/>
        <p:txBody>
          <a:bodyPr/>
          <a:lstStyle/>
          <a:p>
            <a:r>
              <a:rPr lang="en-US" altLang="ja-JP" b="1" dirty="0">
                <a:solidFill>
                  <a:srgbClr val="FFFF00"/>
                </a:solidFill>
                <a:latin typeface="Arial"/>
                <a:ea typeface="ＭＳ ゴシック"/>
              </a:rPr>
              <a:t>Legislative Commission</a:t>
            </a:r>
            <a:endParaRPr lang="en-US" dirty="0"/>
          </a:p>
        </p:txBody>
      </p:sp>
    </p:spTree>
    <p:extLst>
      <p:ext uri="{BB962C8B-B14F-4D97-AF65-F5344CB8AC3E}">
        <p14:creationId xmlns:p14="http://schemas.microsoft.com/office/powerpoint/2010/main" val="156940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B8C161-0769-FF4F-9528-FD50F3BAF0E8}"/>
              </a:ext>
            </a:extLst>
          </p:cNvPr>
          <p:cNvSpPr>
            <a:spLocks noGrp="1"/>
          </p:cNvSpPr>
          <p:nvPr>
            <p:ph type="body" idx="1"/>
          </p:nvPr>
        </p:nvSpPr>
        <p:spPr>
          <a:xfrm>
            <a:off x="754380" y="1600200"/>
            <a:ext cx="7600950" cy="5532120"/>
          </a:xfrm>
        </p:spPr>
        <p:txBody>
          <a:bodyPr>
            <a:normAutofit/>
          </a:bodyPr>
          <a:lstStyle/>
          <a:p>
            <a:pPr marL="0" indent="11113">
              <a:buNone/>
            </a:pPr>
            <a:r>
              <a:rPr lang="en-US" sz="2200" dirty="0">
                <a:solidFill>
                  <a:srgbClr val="FFFF00"/>
                </a:solidFill>
                <a:latin typeface="Arial" panose="020B0604020202020204" pitchFamily="34" charset="0"/>
                <a:cs typeface="Arial" panose="020B0604020202020204" pitchFamily="34" charset="0"/>
              </a:rPr>
              <a:t>Program Deadlines, Events planned, Meetings... </a:t>
            </a:r>
          </a:p>
          <a:p>
            <a:pPr marL="0" indent="11113">
              <a:buNone/>
            </a:pPr>
            <a:r>
              <a:rPr lang="en-US" sz="2200" i="1" dirty="0">
                <a:solidFill>
                  <a:srgbClr val="FFFF00"/>
                </a:solidFill>
                <a:latin typeface="Arial" panose="020B0604020202020204" pitchFamily="34" charset="0"/>
                <a:cs typeface="Arial" panose="020B0604020202020204" pitchFamily="34" charset="0"/>
              </a:rPr>
              <a:t>What should we have in our Squadron and Detachment Calendars? </a:t>
            </a:r>
          </a:p>
          <a:p>
            <a:r>
              <a:rPr lang="en-US" sz="2200" dirty="0">
                <a:solidFill>
                  <a:srgbClr val="FFFF00"/>
                </a:solidFill>
                <a:latin typeface="Arial" panose="020B0604020202020204" pitchFamily="34" charset="0"/>
                <a:cs typeface="Arial" panose="020B0604020202020204" pitchFamily="34" charset="0"/>
              </a:rPr>
              <a:t>We should have Primary and General Election dates so that members know when and where to meet with candidates prior to the election and quite possibly make a better decision. </a:t>
            </a:r>
          </a:p>
          <a:p>
            <a:r>
              <a:rPr lang="en-US" sz="2200" dirty="0">
                <a:solidFill>
                  <a:srgbClr val="FFFF00"/>
                </a:solidFill>
                <a:latin typeface="Arial" panose="020B0604020202020204" pitchFamily="34" charset="0"/>
                <a:cs typeface="Arial" panose="020B0604020202020204" pitchFamily="34" charset="0"/>
              </a:rPr>
              <a:t>Washington Conference will be February 24- 27, 2019. The Tours and wreath laying will take place on Sunday, Feb. 24, 2019. SAL National Commander Gibbs will lay wreaths at Tomb of the Unknown at Arlington National Cemetery, </a:t>
            </a:r>
            <a:r>
              <a:rPr lang="en-US" sz="2200" dirty="0" err="1">
                <a:solidFill>
                  <a:srgbClr val="FFFF00"/>
                </a:solidFill>
                <a:latin typeface="Arial" panose="020B0604020202020204" pitchFamily="34" charset="0"/>
                <a:cs typeface="Arial" panose="020B0604020202020204" pitchFamily="34" charset="0"/>
              </a:rPr>
              <a:t>lwo</a:t>
            </a:r>
            <a:r>
              <a:rPr lang="en-US" sz="2200" dirty="0">
                <a:solidFill>
                  <a:srgbClr val="FFFF00"/>
                </a:solidFill>
                <a:latin typeface="Arial" panose="020B0604020202020204" pitchFamily="34" charset="0"/>
                <a:cs typeface="Arial" panose="020B0604020202020204" pitchFamily="34" charset="0"/>
              </a:rPr>
              <a:t> Jima Memorial and Vietnam Memorial. </a:t>
            </a:r>
          </a:p>
        </p:txBody>
      </p:sp>
      <p:sp>
        <p:nvSpPr>
          <p:cNvPr id="7" name="Title 6">
            <a:extLst>
              <a:ext uri="{FF2B5EF4-FFF2-40B4-BE49-F238E27FC236}">
                <a16:creationId xmlns:a16="http://schemas.microsoft.com/office/drawing/2014/main" id="{D1548FFB-A658-F045-A21D-FA9CFDB52C75}"/>
              </a:ext>
            </a:extLst>
          </p:cNvPr>
          <p:cNvSpPr>
            <a:spLocks noGrp="1"/>
          </p:cNvSpPr>
          <p:nvPr>
            <p:ph type="title"/>
          </p:nvPr>
        </p:nvSpPr>
        <p:spPr/>
        <p:txBody>
          <a:bodyPr/>
          <a:lstStyle/>
          <a:p>
            <a:r>
              <a:rPr lang="en-US" altLang="ja-JP" b="1" dirty="0">
                <a:solidFill>
                  <a:srgbClr val="FFFF00"/>
                </a:solidFill>
                <a:latin typeface="Arial"/>
                <a:ea typeface="ＭＳ ゴシック"/>
              </a:rPr>
              <a:t>Legislative Commission</a:t>
            </a:r>
            <a:endParaRPr lang="en-US" dirty="0"/>
          </a:p>
        </p:txBody>
      </p:sp>
    </p:spTree>
    <p:extLst>
      <p:ext uri="{BB962C8B-B14F-4D97-AF65-F5344CB8AC3E}">
        <p14:creationId xmlns:p14="http://schemas.microsoft.com/office/powerpoint/2010/main" val="167781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B8C161-0769-FF4F-9528-FD50F3BAF0E8}"/>
              </a:ext>
            </a:extLst>
          </p:cNvPr>
          <p:cNvSpPr>
            <a:spLocks noGrp="1"/>
          </p:cNvSpPr>
          <p:nvPr>
            <p:ph type="body" idx="1"/>
          </p:nvPr>
        </p:nvSpPr>
        <p:spPr>
          <a:xfrm>
            <a:off x="960120" y="1600200"/>
            <a:ext cx="7040880" cy="4525963"/>
          </a:xfrm>
        </p:spPr>
        <p:txBody>
          <a:bodyPr>
            <a:normAutofit/>
          </a:bodyPr>
          <a:lstStyle/>
          <a:p>
            <a:pPr marL="0" indent="11113">
              <a:buNone/>
            </a:pPr>
            <a:r>
              <a:rPr lang="en-US" sz="2400" dirty="0">
                <a:solidFill>
                  <a:srgbClr val="FFFF00"/>
                </a:solidFill>
                <a:latin typeface="Arial" panose="020B0604020202020204" pitchFamily="34" charset="0"/>
                <a:cs typeface="Arial" panose="020B0604020202020204" pitchFamily="34" charset="0"/>
              </a:rPr>
              <a:t>Why is the Mission and Goals listed above important to the SAL members at the Squadron and Detachment Level? </a:t>
            </a:r>
          </a:p>
          <a:p>
            <a:pPr marL="0" indent="236538">
              <a:buNone/>
            </a:pPr>
            <a:r>
              <a:rPr lang="en-US" sz="2400" dirty="0">
                <a:solidFill>
                  <a:srgbClr val="FFFF00"/>
                </a:solidFill>
                <a:latin typeface="Arial" panose="020B0604020202020204" pitchFamily="34" charset="0"/>
                <a:cs typeface="Arial" panose="020B0604020202020204" pitchFamily="34" charset="0"/>
              </a:rPr>
              <a:t>We need all members to be vigilant in learning about the issues concerning our veterans and the legislation that affects them and their families. Members should be contacting their local State Representatives as well as National Congressmen and Senators about current issues affecting our veterans </a:t>
            </a:r>
          </a:p>
        </p:txBody>
      </p:sp>
      <p:sp>
        <p:nvSpPr>
          <p:cNvPr id="7" name="Title 6">
            <a:extLst>
              <a:ext uri="{FF2B5EF4-FFF2-40B4-BE49-F238E27FC236}">
                <a16:creationId xmlns:a16="http://schemas.microsoft.com/office/drawing/2014/main" id="{D1548FFB-A658-F045-A21D-FA9CFDB52C75}"/>
              </a:ext>
            </a:extLst>
          </p:cNvPr>
          <p:cNvSpPr>
            <a:spLocks noGrp="1"/>
          </p:cNvSpPr>
          <p:nvPr>
            <p:ph type="title"/>
          </p:nvPr>
        </p:nvSpPr>
        <p:spPr/>
        <p:txBody>
          <a:bodyPr/>
          <a:lstStyle/>
          <a:p>
            <a:r>
              <a:rPr lang="en-US" altLang="ja-JP" b="1" dirty="0">
                <a:solidFill>
                  <a:srgbClr val="FFFF00"/>
                </a:solidFill>
                <a:latin typeface="Arial"/>
                <a:ea typeface="ＭＳ ゴシック"/>
              </a:rPr>
              <a:t>Legislative Commission</a:t>
            </a:r>
            <a:endParaRPr lang="en-US" dirty="0"/>
          </a:p>
        </p:txBody>
      </p:sp>
    </p:spTree>
    <p:extLst>
      <p:ext uri="{BB962C8B-B14F-4D97-AF65-F5344CB8AC3E}">
        <p14:creationId xmlns:p14="http://schemas.microsoft.com/office/powerpoint/2010/main" val="77983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B8C161-0769-FF4F-9528-FD50F3BAF0E8}"/>
              </a:ext>
            </a:extLst>
          </p:cNvPr>
          <p:cNvSpPr>
            <a:spLocks noGrp="1"/>
          </p:cNvSpPr>
          <p:nvPr>
            <p:ph type="body" idx="1"/>
          </p:nvPr>
        </p:nvSpPr>
        <p:spPr>
          <a:xfrm>
            <a:off x="960120" y="1600200"/>
            <a:ext cx="7040880" cy="4525963"/>
          </a:xfrm>
        </p:spPr>
        <p:txBody>
          <a:bodyPr>
            <a:normAutofit/>
          </a:bodyPr>
          <a:lstStyle/>
          <a:p>
            <a:pPr marL="0" indent="11113">
              <a:buNone/>
            </a:pPr>
            <a:r>
              <a:rPr lang="en-US" sz="2400" dirty="0">
                <a:solidFill>
                  <a:srgbClr val="FFFF00"/>
                </a:solidFill>
                <a:latin typeface="Arial" panose="020B0604020202020204" pitchFamily="34" charset="0"/>
                <a:cs typeface="Arial" panose="020B0604020202020204" pitchFamily="34" charset="0"/>
              </a:rPr>
              <a:t>What are the Benefits to the Squadron Members of participation? </a:t>
            </a:r>
          </a:p>
          <a:p>
            <a:pPr marL="0" indent="236538">
              <a:buNone/>
            </a:pPr>
            <a:r>
              <a:rPr lang="en-US" sz="2400" dirty="0">
                <a:solidFill>
                  <a:srgbClr val="FFFF00"/>
                </a:solidFill>
                <a:latin typeface="Arial" panose="020B0604020202020204" pitchFamily="34" charset="0"/>
                <a:cs typeface="Arial" panose="020B0604020202020204" pitchFamily="34" charset="0"/>
              </a:rPr>
              <a:t>Squadron members will get satisfaction of knowing they are helping in their own posts and communities with issues and concerns affecting our Veterans and that every member can, will, and does make a difference. </a:t>
            </a:r>
          </a:p>
        </p:txBody>
      </p:sp>
      <p:sp>
        <p:nvSpPr>
          <p:cNvPr id="7" name="Title 6">
            <a:extLst>
              <a:ext uri="{FF2B5EF4-FFF2-40B4-BE49-F238E27FC236}">
                <a16:creationId xmlns:a16="http://schemas.microsoft.com/office/drawing/2014/main" id="{D1548FFB-A658-F045-A21D-FA9CFDB52C75}"/>
              </a:ext>
            </a:extLst>
          </p:cNvPr>
          <p:cNvSpPr>
            <a:spLocks noGrp="1"/>
          </p:cNvSpPr>
          <p:nvPr>
            <p:ph type="title"/>
          </p:nvPr>
        </p:nvSpPr>
        <p:spPr/>
        <p:txBody>
          <a:bodyPr/>
          <a:lstStyle/>
          <a:p>
            <a:r>
              <a:rPr lang="en-US" altLang="ja-JP" b="1" dirty="0">
                <a:solidFill>
                  <a:srgbClr val="FFFF00"/>
                </a:solidFill>
                <a:latin typeface="Arial"/>
                <a:ea typeface="ＭＳ ゴシック"/>
              </a:rPr>
              <a:t>Legislative Commission</a:t>
            </a:r>
            <a:endParaRPr lang="en-US" dirty="0"/>
          </a:p>
        </p:txBody>
      </p:sp>
    </p:spTree>
    <p:extLst>
      <p:ext uri="{BB962C8B-B14F-4D97-AF65-F5344CB8AC3E}">
        <p14:creationId xmlns:p14="http://schemas.microsoft.com/office/powerpoint/2010/main" val="225385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548FFB-A658-F045-A21D-FA9CFDB52C75}"/>
              </a:ext>
            </a:extLst>
          </p:cNvPr>
          <p:cNvSpPr>
            <a:spLocks noGrp="1"/>
          </p:cNvSpPr>
          <p:nvPr>
            <p:ph type="title"/>
          </p:nvPr>
        </p:nvSpPr>
        <p:spPr/>
        <p:txBody>
          <a:bodyPr/>
          <a:lstStyle/>
          <a:p>
            <a:r>
              <a:rPr lang="en-US" altLang="ja-JP" b="1" dirty="0">
                <a:solidFill>
                  <a:srgbClr val="FFFF00"/>
                </a:solidFill>
                <a:latin typeface="Arial"/>
                <a:ea typeface="ＭＳ ゴシック"/>
              </a:rPr>
              <a:t>Legislative Commission</a:t>
            </a:r>
            <a:endParaRPr lang="en-US" dirty="0"/>
          </a:p>
        </p:txBody>
      </p:sp>
      <p:sp>
        <p:nvSpPr>
          <p:cNvPr id="6" name="Text Placeholder 2">
            <a:extLst>
              <a:ext uri="{FF2B5EF4-FFF2-40B4-BE49-F238E27FC236}">
                <a16:creationId xmlns:a16="http://schemas.microsoft.com/office/drawing/2014/main" id="{1F462D91-72D7-7741-983F-CD2EF7FA93BB}"/>
              </a:ext>
            </a:extLst>
          </p:cNvPr>
          <p:cNvSpPr>
            <a:spLocks noGrp="1"/>
          </p:cNvSpPr>
          <p:nvPr>
            <p:ph type="body" idx="1"/>
          </p:nvPr>
        </p:nvSpPr>
        <p:spPr>
          <a:xfrm>
            <a:off x="457200" y="1600200"/>
            <a:ext cx="8458200" cy="4525963"/>
          </a:xfrm>
        </p:spPr>
        <p:txBody>
          <a:bodyPr>
            <a:normAutofit/>
          </a:bodyPr>
          <a:lstStyle/>
          <a:p>
            <a:pPr marL="0" lvl="0" indent="0">
              <a:buNone/>
            </a:pPr>
            <a:endParaRPr lang="en-US" altLang="ja-JP" sz="800" dirty="0">
              <a:solidFill>
                <a:srgbClr val="FFFF00"/>
              </a:solidFill>
              <a:latin typeface="Arial"/>
              <a:ea typeface="ＭＳ ゴシック"/>
            </a:endParaRPr>
          </a:p>
          <a:p>
            <a:pPr marL="804863" lvl="0" indent="0">
              <a:buNone/>
            </a:pPr>
            <a:r>
              <a:rPr lang="en-US" altLang="ja-JP" sz="2400" dirty="0">
                <a:solidFill>
                  <a:srgbClr val="FFFF00"/>
                </a:solidFill>
                <a:latin typeface="Arial"/>
                <a:ea typeface="ＭＳ ゴシック"/>
              </a:rPr>
              <a:t>Thomas Deal, Chairman – </a:t>
            </a:r>
            <a:r>
              <a:rPr lang="en-US" altLang="ja-JP" sz="2400" dirty="0" err="1">
                <a:solidFill>
                  <a:srgbClr val="FFFF00"/>
                </a:solidFill>
                <a:latin typeface="Arial"/>
                <a:ea typeface="ＭＳ ゴシック"/>
              </a:rPr>
              <a:t>tom.deal@verizon.net</a:t>
            </a:r>
            <a:endParaRPr lang="en-US" altLang="ja-JP" sz="2400" dirty="0">
              <a:solidFill>
                <a:srgbClr val="FFFF00"/>
              </a:solidFill>
              <a:latin typeface="Arial"/>
              <a:ea typeface="ＭＳ ゴシック"/>
            </a:endParaRPr>
          </a:p>
          <a:p>
            <a:pPr marL="804863" lvl="0" indent="0">
              <a:buNone/>
            </a:pPr>
            <a:r>
              <a:rPr lang="en-US" altLang="ja-JP" sz="2400" dirty="0">
                <a:solidFill>
                  <a:srgbClr val="FFFF00"/>
                </a:solidFill>
                <a:latin typeface="Arial"/>
                <a:ea typeface="ＭＳ ゴシック"/>
              </a:rPr>
              <a:t>Richard Pfeiffer - </a:t>
            </a:r>
            <a:r>
              <a:rPr lang="en-US" altLang="ja-JP" sz="2400" dirty="0" err="1">
                <a:solidFill>
                  <a:srgbClr val="FFFF00"/>
                </a:solidFill>
                <a:latin typeface="Arial"/>
                <a:ea typeface="ＭＳ ゴシック"/>
              </a:rPr>
              <a:t>docSAL423@gmail.com</a:t>
            </a:r>
            <a:r>
              <a:rPr lang="en-US" altLang="ja-JP" sz="2400" dirty="0">
                <a:solidFill>
                  <a:srgbClr val="FFFF00"/>
                </a:solidFill>
                <a:latin typeface="Arial"/>
                <a:ea typeface="ＭＳ ゴシック"/>
              </a:rPr>
              <a:t> </a:t>
            </a:r>
          </a:p>
          <a:p>
            <a:pPr marL="804863" lvl="0" indent="0">
              <a:buNone/>
            </a:pPr>
            <a:r>
              <a:rPr lang="en-US" altLang="ja-JP" sz="2400" dirty="0">
                <a:solidFill>
                  <a:srgbClr val="FFFF00"/>
                </a:solidFill>
                <a:latin typeface="Arial"/>
                <a:ea typeface="ＭＳ ゴシック"/>
              </a:rPr>
              <a:t>David Lee - </a:t>
            </a:r>
            <a:r>
              <a:rPr lang="en-US" altLang="ja-JP" sz="2400" dirty="0" err="1">
                <a:solidFill>
                  <a:srgbClr val="FFFF00"/>
                </a:solidFill>
                <a:latin typeface="Arial"/>
                <a:ea typeface="ＭＳ ゴシック"/>
              </a:rPr>
              <a:t>dlee@binghampton.edu</a:t>
            </a:r>
            <a:r>
              <a:rPr lang="en-US" altLang="ja-JP" sz="2400" dirty="0">
                <a:solidFill>
                  <a:srgbClr val="FFFF00"/>
                </a:solidFill>
                <a:latin typeface="Arial"/>
                <a:ea typeface="ＭＳ ゴシック"/>
              </a:rPr>
              <a:t> </a:t>
            </a:r>
          </a:p>
          <a:p>
            <a:pPr marL="804863" lvl="0" indent="0">
              <a:buNone/>
            </a:pPr>
            <a:r>
              <a:rPr lang="en-US" altLang="ja-JP" sz="2400" dirty="0">
                <a:solidFill>
                  <a:srgbClr val="FFFF00"/>
                </a:solidFill>
                <a:latin typeface="Arial"/>
                <a:ea typeface="ＭＳ ゴシック"/>
              </a:rPr>
              <a:t>Bernie Kessler - </a:t>
            </a:r>
            <a:r>
              <a:rPr lang="en-US" altLang="ja-JP" sz="2400" dirty="0" err="1">
                <a:solidFill>
                  <a:srgbClr val="FFFF00"/>
                </a:solidFill>
                <a:latin typeface="Arial"/>
                <a:ea typeface="ＭＳ ゴシック"/>
              </a:rPr>
              <a:t>kesslerbernie@gmail.com</a:t>
            </a:r>
            <a:r>
              <a:rPr lang="en-US" altLang="ja-JP" sz="2400" dirty="0">
                <a:solidFill>
                  <a:srgbClr val="FFFF00"/>
                </a:solidFill>
                <a:latin typeface="Arial"/>
                <a:ea typeface="ＭＳ ゴシック"/>
              </a:rPr>
              <a:t> </a:t>
            </a:r>
          </a:p>
          <a:p>
            <a:pPr marL="804863" lvl="0" indent="0">
              <a:buNone/>
            </a:pPr>
            <a:r>
              <a:rPr lang="en-US" altLang="ja-JP" sz="2400" dirty="0">
                <a:solidFill>
                  <a:srgbClr val="FFFF00"/>
                </a:solidFill>
                <a:latin typeface="Arial"/>
                <a:ea typeface="ＭＳ ゴシック"/>
              </a:rPr>
              <a:t>William Kelly -  </a:t>
            </a:r>
            <a:r>
              <a:rPr lang="en-US" altLang="ja-JP" sz="2400" dirty="0" err="1">
                <a:solidFill>
                  <a:srgbClr val="FFFF00"/>
                </a:solidFill>
                <a:latin typeface="Arial"/>
                <a:ea typeface="ＭＳ ゴシック"/>
              </a:rPr>
              <a:t>kellyjrwmd@gmail.com</a:t>
            </a:r>
            <a:endParaRPr lang="en-US" altLang="ja-JP" sz="2400" dirty="0">
              <a:solidFill>
                <a:srgbClr val="FFFF00"/>
              </a:solidFill>
              <a:latin typeface="Arial"/>
              <a:ea typeface="ＭＳ ゴシック"/>
            </a:endParaRPr>
          </a:p>
          <a:p>
            <a:pPr marL="0" lvl="0" indent="0">
              <a:buNone/>
            </a:pPr>
            <a:endParaRPr lang="en-US" altLang="ja-JP" sz="2400" dirty="0">
              <a:solidFill>
                <a:srgbClr val="FFFF00"/>
              </a:solidFill>
              <a:latin typeface="Arial"/>
              <a:ea typeface="ＭＳ ゴシック"/>
            </a:endParaRPr>
          </a:p>
          <a:p>
            <a:pPr marL="0" lvl="0" indent="0">
              <a:buNone/>
            </a:pPr>
            <a:r>
              <a:rPr lang="en-US" altLang="ja-JP" sz="2200" i="1" dirty="0">
                <a:solidFill>
                  <a:srgbClr val="FFFF00"/>
                </a:solidFill>
                <a:latin typeface="Arial"/>
                <a:ea typeface="ＭＳ ゴシック"/>
              </a:rPr>
              <a:t>Bimonthly Conference calls will be slated for the 1st Wednesday of: October, December, February, April, June and August at 7:00 PM Eastern Time . Conference Calls are open to all members.</a:t>
            </a:r>
            <a:endParaRPr lang="en-US" altLang="ja-JP" sz="2200" i="1" strike="noStrike" baseline="0" dirty="0">
              <a:solidFill>
                <a:srgbClr val="FFFF00"/>
              </a:solidFill>
              <a:latin typeface="Cambria"/>
              <a:ea typeface="ＭＳ ゴシック"/>
              <a:cs typeface="Cambria"/>
            </a:endParaRPr>
          </a:p>
        </p:txBody>
      </p:sp>
    </p:spTree>
    <p:extLst>
      <p:ext uri="{BB962C8B-B14F-4D97-AF65-F5344CB8AC3E}">
        <p14:creationId xmlns:p14="http://schemas.microsoft.com/office/powerpoint/2010/main" val="121715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altLang="ja-JP" b="1" i="0" u="none" strike="noStrike" baseline="0">
                <a:solidFill>
                  <a:srgbClr val="FFFF00"/>
                </a:solidFill>
                <a:latin typeface="Arial"/>
                <a:ea typeface="ＭＳ ゴシック"/>
              </a:rPr>
              <a:t>National Veterans Employment and Education Commission</a:t>
            </a:r>
            <a:endParaRPr lang="en-US" altLang="ja-JP" b="1" i="0" u="none" strike="noStrike" baseline="0">
              <a:solidFill>
                <a:srgbClr val="FFFF00"/>
              </a:solidFill>
              <a:latin typeface="Times New Roman"/>
              <a:ea typeface="ＭＳ ゴシック"/>
            </a:endParaRPr>
          </a:p>
        </p:txBody>
      </p:sp>
      <p:sp>
        <p:nvSpPr>
          <p:cNvPr id="3" name="Text Placeholder 2"/>
          <p:cNvSpPr>
            <a:spLocks noGrp="1"/>
          </p:cNvSpPr>
          <p:nvPr>
            <p:ph type="body" idx="1"/>
          </p:nvPr>
        </p:nvSpPr>
        <p:spPr>
          <a:xfrm>
            <a:off x="457200" y="1862118"/>
            <a:ext cx="8229600" cy="5253376"/>
          </a:xfrm>
        </p:spPr>
        <p:txBody>
          <a:bodyPr>
            <a:normAutofit/>
          </a:bodyPr>
          <a:lstStyle/>
          <a:p>
            <a:pPr marL="0" lvl="0" indent="0">
              <a:buNone/>
            </a:pPr>
            <a:r>
              <a:rPr lang="en-US" altLang="ja-JP" sz="2200" dirty="0">
                <a:solidFill>
                  <a:srgbClr val="FFFF00"/>
                </a:solidFill>
                <a:latin typeface="Arial" panose="020B0604020202020204" pitchFamily="34" charset="0"/>
                <a:ea typeface="ＭＳ ゴシック"/>
                <a:cs typeface="Arial" panose="020B0604020202020204" pitchFamily="34" charset="0"/>
              </a:rPr>
              <a:t>Overview of Commission</a:t>
            </a:r>
          </a:p>
          <a:p>
            <a:pPr marL="0" lvl="0" indent="0">
              <a:buNone/>
            </a:pPr>
            <a:r>
              <a:rPr lang="en-US" altLang="ja-JP" sz="2200" dirty="0">
                <a:solidFill>
                  <a:srgbClr val="FFFF00"/>
                </a:solidFill>
                <a:latin typeface="Arial" panose="020B0604020202020204" pitchFamily="34" charset="0"/>
                <a:ea typeface="ＭＳ ゴシック"/>
                <a:cs typeface="Arial" panose="020B0604020202020204" pitchFamily="34" charset="0"/>
              </a:rPr>
              <a:t>"To assist The American Legion in ensuring that America's Veterans have the opportunity to provide, with honor and dignity, the economic necessities of life for themselves and their families.“</a:t>
            </a:r>
          </a:p>
          <a:p>
            <a:pPr marL="0" lvl="0" indent="0">
              <a:buNone/>
            </a:pPr>
            <a:endParaRPr lang="en-US" altLang="ja-JP" sz="2200" u="none" strike="noStrike" baseline="0" dirty="0">
              <a:solidFill>
                <a:srgbClr val="FFFF00"/>
              </a:solidFill>
              <a:latin typeface="Arial" panose="020B0604020202020204" pitchFamily="34" charset="0"/>
              <a:ea typeface="ＭＳ ゴシック"/>
              <a:cs typeface="Arial" panose="020B0604020202020204" pitchFamily="34" charset="0"/>
            </a:endParaRPr>
          </a:p>
          <a:p>
            <a:pPr marL="0" lvl="0" indent="0">
              <a:buNone/>
            </a:pPr>
            <a:r>
              <a:rPr lang="en-US" altLang="ja-JP" sz="2200" dirty="0">
                <a:solidFill>
                  <a:srgbClr val="FFFF00"/>
                </a:solidFill>
                <a:latin typeface="Arial" panose="020B0604020202020204" pitchFamily="34" charset="0"/>
                <a:ea typeface="ＭＳ ゴシック"/>
                <a:cs typeface="Arial" panose="020B0604020202020204" pitchFamily="34" charset="0"/>
              </a:rPr>
              <a:t>Programs and Areas of </a:t>
            </a:r>
            <a:r>
              <a:rPr lang="en-US" altLang="ja-JP" sz="2200" dirty="0" err="1">
                <a:solidFill>
                  <a:srgbClr val="FFFF00"/>
                </a:solidFill>
                <a:latin typeface="Arial" panose="020B0604020202020204" pitchFamily="34" charset="0"/>
                <a:ea typeface="ＭＳ ゴシック"/>
                <a:cs typeface="Arial" panose="020B0604020202020204" pitchFamily="34" charset="0"/>
              </a:rPr>
              <a:t>responsiblity</a:t>
            </a:r>
            <a:endParaRPr lang="en-US" altLang="ja-JP" sz="2200" u="none" strike="noStrike" baseline="0" dirty="0">
              <a:solidFill>
                <a:srgbClr val="FFFF00"/>
              </a:solidFill>
              <a:latin typeface="Arial" panose="020B0604020202020204" pitchFamily="34" charset="0"/>
              <a:ea typeface="ＭＳ ゴシック"/>
              <a:cs typeface="Arial" panose="020B0604020202020204" pitchFamily="34" charset="0"/>
            </a:endParaRPr>
          </a:p>
          <a:p>
            <a:pPr marL="0" lvl="0" indent="0">
              <a:buNone/>
            </a:pPr>
            <a:r>
              <a:rPr lang="en-US" altLang="ja-JP" sz="2200" dirty="0">
                <a:solidFill>
                  <a:srgbClr val="FFFF00"/>
                </a:solidFill>
                <a:latin typeface="Arial" panose="020B0604020202020204" pitchFamily="34" charset="0"/>
                <a:ea typeface="ＭＳ ゴシック"/>
                <a:cs typeface="Arial" panose="020B0604020202020204" pitchFamily="34" charset="0"/>
              </a:rPr>
              <a:t>By getting the word out on "Hiring Our Heroes" job fairs being held around the nation as well as education benefits available in each state, in addition to or as an alternative to, federal GI Bill benefits.</a:t>
            </a:r>
            <a:endParaRPr lang="mr-IN" altLang="ja-JP" sz="2200" u="none" strike="noStrike" baseline="0" dirty="0">
              <a:solidFill>
                <a:srgbClr val="FFFF00"/>
              </a:solidFill>
              <a:latin typeface="Arial" panose="020B0604020202020204" pitchFamily="34" charset="0"/>
              <a:ea typeface="ＭＳ ゴシック"/>
              <a:cs typeface="Candara"/>
            </a:endParaRPr>
          </a:p>
        </p:txBody>
      </p:sp>
    </p:spTree>
    <p:extLst>
      <p:ext uri="{BB962C8B-B14F-4D97-AF65-F5344CB8AC3E}">
        <p14:creationId xmlns:p14="http://schemas.microsoft.com/office/powerpoint/2010/main" val="368353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altLang="ja-JP" b="1" i="0" u="none" strike="noStrike" baseline="0">
                <a:solidFill>
                  <a:srgbClr val="FFFF00"/>
                </a:solidFill>
                <a:latin typeface="Arial"/>
                <a:ea typeface="ＭＳ ゴシック"/>
              </a:rPr>
              <a:t>National Veterans Employment and Education Commission</a:t>
            </a:r>
            <a:endParaRPr lang="en-US" altLang="ja-JP" b="1" i="0" u="none" strike="noStrike" baseline="0">
              <a:solidFill>
                <a:srgbClr val="FFFF00"/>
              </a:solidFill>
              <a:latin typeface="Times New Roman"/>
              <a:ea typeface="ＭＳ ゴシック"/>
            </a:endParaRPr>
          </a:p>
        </p:txBody>
      </p:sp>
      <p:sp>
        <p:nvSpPr>
          <p:cNvPr id="3" name="Text Placeholder 2"/>
          <p:cNvSpPr>
            <a:spLocks noGrp="1"/>
          </p:cNvSpPr>
          <p:nvPr>
            <p:ph type="body" idx="1"/>
          </p:nvPr>
        </p:nvSpPr>
        <p:spPr>
          <a:xfrm>
            <a:off x="457200" y="1850390"/>
            <a:ext cx="8229600" cy="4525963"/>
          </a:xfrm>
        </p:spPr>
        <p:txBody>
          <a:bodyPr>
            <a:normAutofit/>
          </a:bodyPr>
          <a:lstStyle/>
          <a:p>
            <a:pPr marL="228600" lvl="0" indent="-228600" rtl="0">
              <a:buNone/>
            </a:pPr>
            <a:r>
              <a:rPr lang="en-US" altLang="ja-JP" sz="2400" dirty="0">
                <a:solidFill>
                  <a:srgbClr val="FFFF00"/>
                </a:solidFill>
                <a:latin typeface="Arial" panose="020B0604020202020204" pitchFamily="34" charset="0"/>
                <a:ea typeface="ＭＳ ゴシック"/>
                <a:cs typeface="Arial" panose="020B0604020202020204" pitchFamily="34" charset="0"/>
              </a:rPr>
              <a:t>Goals:</a:t>
            </a:r>
          </a:p>
          <a:p>
            <a:pPr marL="228600" lvl="0" indent="-228600">
              <a:buNone/>
            </a:pPr>
            <a:r>
              <a:rPr lang="en-US" altLang="ja-JP" sz="2400" dirty="0">
                <a:solidFill>
                  <a:srgbClr val="FFFF00"/>
                </a:solidFill>
                <a:latin typeface="Arial" panose="020B0604020202020204" pitchFamily="34" charset="0"/>
                <a:ea typeface="ＭＳ ゴシック"/>
                <a:cs typeface="Arial" panose="020B0604020202020204" pitchFamily="34" charset="0"/>
              </a:rPr>
              <a:t>This year, this commission will be focusing on helping our veterans at home </a:t>
            </a:r>
            <a:r>
              <a:rPr lang="en-US" altLang="ja-JP" sz="2400" i="1" dirty="0">
                <a:solidFill>
                  <a:srgbClr val="FFFF00"/>
                </a:solidFill>
                <a:latin typeface="Arial" panose="020B0604020202020204" pitchFamily="34" charset="0"/>
                <a:ea typeface="ＭＳ ゴシック"/>
                <a:cs typeface="Arial" panose="020B0604020202020204" pitchFamily="34" charset="0"/>
              </a:rPr>
              <a:t>(The American Legion Post).  </a:t>
            </a:r>
            <a:r>
              <a:rPr lang="en-US" altLang="ja-JP" sz="2400" dirty="0">
                <a:solidFill>
                  <a:srgbClr val="FFFF00"/>
                </a:solidFill>
                <a:latin typeface="Arial" panose="020B0604020202020204" pitchFamily="34" charset="0"/>
                <a:ea typeface="ＭＳ ゴシック"/>
                <a:cs typeface="Arial" panose="020B0604020202020204" pitchFamily="34" charset="0"/>
              </a:rPr>
              <a:t>By setting up business centers and organizing seminars or resume building and writing, interview practices and other things that promote job readiness.</a:t>
            </a:r>
          </a:p>
          <a:p>
            <a:pPr marL="228600" lvl="0" indent="-228600">
              <a:buNone/>
            </a:pPr>
            <a:endParaRPr lang="en-US" altLang="ja-JP" sz="800" dirty="0">
              <a:solidFill>
                <a:srgbClr val="FFFF00"/>
              </a:solidFill>
              <a:latin typeface="Arial" panose="020B0604020202020204" pitchFamily="34" charset="0"/>
              <a:ea typeface="ＭＳ ゴシック"/>
              <a:cs typeface="Arial" panose="020B0604020202020204" pitchFamily="34" charset="0"/>
            </a:endParaRPr>
          </a:p>
          <a:p>
            <a:pPr marL="228600" lvl="0" indent="-228600">
              <a:buNone/>
            </a:pPr>
            <a:r>
              <a:rPr lang="en-US" altLang="ja-JP" sz="2400" dirty="0">
                <a:solidFill>
                  <a:srgbClr val="FFFF00"/>
                </a:solidFill>
                <a:latin typeface="Arial" panose="020B0604020202020204" pitchFamily="34" charset="0"/>
                <a:ea typeface="ＭＳ ゴシック"/>
                <a:cs typeface="Arial" panose="020B0604020202020204" pitchFamily="34" charset="0"/>
              </a:rPr>
              <a:t>How do we achieve Mission and Goals Success?</a:t>
            </a:r>
          </a:p>
          <a:p>
            <a:pPr marL="228600" lvl="0" indent="-228600">
              <a:buNone/>
            </a:pPr>
            <a:endParaRPr lang="en-US" altLang="ja-JP" sz="800" dirty="0">
              <a:solidFill>
                <a:srgbClr val="FFFF00"/>
              </a:solidFill>
              <a:latin typeface="Arial" panose="020B0604020202020204" pitchFamily="34" charset="0"/>
              <a:ea typeface="ＭＳ ゴシック"/>
              <a:cs typeface="Arial" panose="020B0604020202020204" pitchFamily="34" charset="0"/>
            </a:endParaRPr>
          </a:p>
          <a:p>
            <a:pPr marL="228600" lvl="0" indent="-228600">
              <a:buNone/>
            </a:pPr>
            <a:r>
              <a:rPr lang="en-US" altLang="ja-JP" sz="2400" dirty="0">
                <a:solidFill>
                  <a:srgbClr val="FFFF00"/>
                </a:solidFill>
                <a:latin typeface="Arial" panose="020B0604020202020204" pitchFamily="34" charset="0"/>
                <a:ea typeface="ＭＳ ゴシック"/>
                <a:cs typeface="Arial" panose="020B0604020202020204" pitchFamily="34" charset="0"/>
              </a:rPr>
              <a:t>We can achieve these goals by taking the initiative to seek out professionals to help conduct these workshops.</a:t>
            </a:r>
            <a:endParaRPr lang="en-US" altLang="ja-JP" sz="2400" u="none" strike="noStrike" baseline="0" dirty="0">
              <a:solidFill>
                <a:srgbClr val="FFFF00"/>
              </a:solidFill>
              <a:latin typeface="Arial" panose="020B0604020202020204" pitchFamily="34" charset="0"/>
              <a:ea typeface="ＭＳ ゴシック"/>
              <a:cs typeface="Arial" panose="020B0604020202020204" pitchFamily="34" charset="0"/>
            </a:endParaRPr>
          </a:p>
        </p:txBody>
      </p:sp>
    </p:spTree>
    <p:extLst>
      <p:ext uri="{BB962C8B-B14F-4D97-AF65-F5344CB8AC3E}">
        <p14:creationId xmlns:p14="http://schemas.microsoft.com/office/powerpoint/2010/main" val="155502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altLang="ja-JP" b="1" i="0" u="none" strike="noStrike" baseline="0">
                <a:solidFill>
                  <a:srgbClr val="FFFF00"/>
                </a:solidFill>
                <a:latin typeface="Arial"/>
                <a:ea typeface="ＭＳ ゴシック"/>
              </a:rPr>
              <a:t>National Veterans Employment and Education Commission</a:t>
            </a:r>
            <a:endParaRPr lang="en-US" altLang="ja-JP" b="1" i="0" u="none" strike="noStrike" baseline="0">
              <a:solidFill>
                <a:srgbClr val="FFFF00"/>
              </a:solidFill>
              <a:latin typeface="Times New Roman"/>
              <a:ea typeface="ＭＳ ゴシック"/>
            </a:endParaRPr>
          </a:p>
        </p:txBody>
      </p:sp>
      <p:sp>
        <p:nvSpPr>
          <p:cNvPr id="3" name="Text Placeholder 2"/>
          <p:cNvSpPr>
            <a:spLocks noGrp="1"/>
          </p:cNvSpPr>
          <p:nvPr>
            <p:ph type="body" idx="1"/>
          </p:nvPr>
        </p:nvSpPr>
        <p:spPr>
          <a:xfrm>
            <a:off x="330740" y="1595336"/>
            <a:ext cx="8540886" cy="4988025"/>
          </a:xfrm>
        </p:spPr>
        <p:txBody>
          <a:bodyPr>
            <a:normAutofit/>
          </a:bodyPr>
          <a:lstStyle/>
          <a:p>
            <a:pPr marL="228600" lvl="0" indent="-228600">
              <a:buNone/>
            </a:pPr>
            <a:r>
              <a:rPr lang="en-US" altLang="ja-JP" sz="2400" dirty="0">
                <a:solidFill>
                  <a:srgbClr val="FFFF00"/>
                </a:solidFill>
                <a:latin typeface="Arial" panose="020B0604020202020204" pitchFamily="34" charset="0"/>
                <a:ea typeface="ＭＳ ゴシック"/>
                <a:cs typeface="Arial" panose="020B0604020202020204" pitchFamily="34" charset="0"/>
              </a:rPr>
              <a:t>Who is key to the Mission Success?</a:t>
            </a:r>
          </a:p>
          <a:p>
            <a:pPr marL="228600" lvl="0" indent="-228600">
              <a:buNone/>
            </a:pPr>
            <a:endParaRPr lang="en-US" altLang="ja-JP" sz="800" dirty="0">
              <a:solidFill>
                <a:srgbClr val="FFFF00"/>
              </a:solidFill>
              <a:latin typeface="Arial" panose="020B0604020202020204" pitchFamily="34" charset="0"/>
              <a:ea typeface="ＭＳ ゴシック"/>
              <a:cs typeface="Arial" panose="020B0604020202020204" pitchFamily="34" charset="0"/>
            </a:endParaRPr>
          </a:p>
          <a:p>
            <a:r>
              <a:rPr lang="en-US" altLang="ja-JP" sz="2400" dirty="0">
                <a:solidFill>
                  <a:srgbClr val="FFFF00"/>
                </a:solidFill>
                <a:latin typeface="Arial" panose="020B0604020202020204" pitchFamily="34" charset="0"/>
                <a:ea typeface="ＭＳ ゴシック"/>
                <a:cs typeface="Arial" panose="020B0604020202020204" pitchFamily="34" charset="0"/>
              </a:rPr>
              <a:t>Like always, the key to succeed is all of our members, especially our "Blue Cap" members.</a:t>
            </a:r>
          </a:p>
          <a:p>
            <a:pPr marL="0" indent="0">
              <a:buNone/>
            </a:pPr>
            <a:endParaRPr lang="en-US" altLang="ja-JP" sz="2000" dirty="0">
              <a:solidFill>
                <a:srgbClr val="FFFF00"/>
              </a:solidFill>
              <a:latin typeface="Arial" panose="020B0604020202020204" pitchFamily="34" charset="0"/>
              <a:ea typeface="ＭＳ ゴシック"/>
              <a:cs typeface="Arial" panose="020B0604020202020204" pitchFamily="34" charset="0"/>
            </a:endParaRPr>
          </a:p>
          <a:p>
            <a:pPr marL="228600" lvl="0" indent="-228600">
              <a:buNone/>
            </a:pPr>
            <a:r>
              <a:rPr lang="en-US" altLang="ja-JP" sz="2400" dirty="0">
                <a:solidFill>
                  <a:srgbClr val="FFFF00"/>
                </a:solidFill>
                <a:latin typeface="Arial" panose="020B0604020202020204" pitchFamily="34" charset="0"/>
                <a:ea typeface="ＭＳ ゴシック"/>
                <a:cs typeface="Arial" panose="020B0604020202020204" pitchFamily="34" charset="0"/>
              </a:rPr>
              <a:t>Program Deadlines, Events planned, Meetings...What should we have in our Squadron and Detachment Calendars?</a:t>
            </a:r>
          </a:p>
          <a:p>
            <a:pPr marL="228600" lvl="0" indent="-228600">
              <a:buNone/>
            </a:pPr>
            <a:endParaRPr lang="en-US" altLang="ja-JP" sz="800" dirty="0">
              <a:solidFill>
                <a:srgbClr val="FFFF00"/>
              </a:solidFill>
              <a:latin typeface="Arial" panose="020B0604020202020204" pitchFamily="34" charset="0"/>
              <a:ea typeface="ＭＳ ゴシック"/>
              <a:cs typeface="Arial" panose="020B0604020202020204" pitchFamily="34" charset="0"/>
            </a:endParaRPr>
          </a:p>
          <a:p>
            <a:r>
              <a:rPr lang="en-US" altLang="ja-JP" sz="2400" dirty="0">
                <a:solidFill>
                  <a:srgbClr val="FFFF00"/>
                </a:solidFill>
                <a:latin typeface="Arial" panose="020B0604020202020204" pitchFamily="34" charset="0"/>
                <a:ea typeface="ＭＳ ゴシック"/>
                <a:cs typeface="Arial" panose="020B0604020202020204" pitchFamily="34" charset="0"/>
              </a:rPr>
              <a:t>After knowing when the job fairs are, we should try to concentrate our efforts on holding these workshops prior to those job fairs so our veterans feel confident when talking to potential employers.</a:t>
            </a:r>
          </a:p>
          <a:p>
            <a:pPr marL="228600" lvl="0" indent="-228600">
              <a:buNone/>
            </a:pPr>
            <a:endParaRPr lang="en-US" altLang="ja-JP" sz="2400" dirty="0">
              <a:solidFill>
                <a:srgbClr val="FFFF00"/>
              </a:solidFill>
              <a:latin typeface="Arial" panose="020B0604020202020204" pitchFamily="34" charset="0"/>
              <a:ea typeface="ＭＳ ゴシック"/>
              <a:cs typeface="Arial" panose="020B0604020202020204" pitchFamily="34" charset="0"/>
            </a:endParaRPr>
          </a:p>
        </p:txBody>
      </p:sp>
    </p:spTree>
    <p:extLst>
      <p:ext uri="{BB962C8B-B14F-4D97-AF65-F5344CB8AC3E}">
        <p14:creationId xmlns:p14="http://schemas.microsoft.com/office/powerpoint/2010/main" val="385081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altLang="ja-JP" b="1" i="0" u="none" strike="noStrike" baseline="0">
                <a:solidFill>
                  <a:srgbClr val="FFFF00"/>
                </a:solidFill>
                <a:latin typeface="Arial"/>
                <a:ea typeface="ＭＳ ゴシック"/>
              </a:rPr>
              <a:t>National Veterans Employment and Education Commission</a:t>
            </a:r>
            <a:endParaRPr lang="en-US" altLang="ja-JP" b="1" i="0" u="none" strike="noStrike" baseline="0">
              <a:solidFill>
                <a:srgbClr val="FFFF00"/>
              </a:solidFill>
              <a:latin typeface="Times New Roman"/>
              <a:ea typeface="ＭＳ ゴシック"/>
            </a:endParaRPr>
          </a:p>
        </p:txBody>
      </p:sp>
      <p:sp>
        <p:nvSpPr>
          <p:cNvPr id="3" name="Text Placeholder 2"/>
          <p:cNvSpPr>
            <a:spLocks noGrp="1"/>
          </p:cNvSpPr>
          <p:nvPr>
            <p:ph type="body" idx="1"/>
          </p:nvPr>
        </p:nvSpPr>
        <p:spPr>
          <a:xfrm>
            <a:off x="971550" y="1673158"/>
            <a:ext cx="7155180" cy="4453006"/>
          </a:xfrm>
        </p:spPr>
        <p:txBody>
          <a:bodyPr>
            <a:noAutofit/>
          </a:bodyPr>
          <a:lstStyle/>
          <a:p>
            <a:pPr marL="228600" lvl="0" indent="-228600">
              <a:spcBef>
                <a:spcPts val="0"/>
              </a:spcBef>
              <a:buNone/>
            </a:pPr>
            <a:r>
              <a:rPr lang="en-US" altLang="ja-JP" sz="2400" dirty="0">
                <a:solidFill>
                  <a:srgbClr val="FFFF00"/>
                </a:solidFill>
                <a:latin typeface="Arial" panose="020B0604020202020204" pitchFamily="34" charset="0"/>
                <a:ea typeface="ＭＳ ゴシック"/>
                <a:cs typeface="Arial" panose="020B0604020202020204" pitchFamily="34" charset="0"/>
              </a:rPr>
              <a:t>Why is the Mission and Goals listed above important to the SAL members at the Squadron and Detachment Level?</a:t>
            </a:r>
          </a:p>
          <a:p>
            <a:pPr marL="228600" lvl="0" indent="-228600">
              <a:spcBef>
                <a:spcPts val="0"/>
              </a:spcBef>
              <a:buNone/>
            </a:pPr>
            <a:endParaRPr lang="en-US" altLang="ja-JP" sz="800" dirty="0">
              <a:solidFill>
                <a:srgbClr val="FFFF00"/>
              </a:solidFill>
              <a:latin typeface="Arial" panose="020B0604020202020204" pitchFamily="34" charset="0"/>
              <a:ea typeface="ＭＳ ゴシック"/>
              <a:cs typeface="Arial" panose="020B0604020202020204" pitchFamily="34" charset="0"/>
            </a:endParaRPr>
          </a:p>
          <a:p>
            <a:pPr>
              <a:spcBef>
                <a:spcPts val="0"/>
              </a:spcBef>
            </a:pPr>
            <a:r>
              <a:rPr lang="en-US" altLang="ja-JP" sz="2400" dirty="0">
                <a:solidFill>
                  <a:srgbClr val="FFFF00"/>
                </a:solidFill>
                <a:latin typeface="Arial" panose="020B0604020202020204" pitchFamily="34" charset="0"/>
                <a:ea typeface="ＭＳ ゴシック"/>
                <a:cs typeface="Arial" panose="020B0604020202020204" pitchFamily="34" charset="0"/>
              </a:rPr>
              <a:t>These goals and mission are important because the commission is focused on our veterans and benefiting and bettering their lives.  One of the pillars of the American Legion is Veterans Affairs!  We, as Sons of The American Legion, are here to support them.</a:t>
            </a:r>
          </a:p>
        </p:txBody>
      </p:sp>
    </p:spTree>
    <p:extLst>
      <p:ext uri="{BB962C8B-B14F-4D97-AF65-F5344CB8AC3E}">
        <p14:creationId xmlns:p14="http://schemas.microsoft.com/office/powerpoint/2010/main" val="223293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altLang="ja-JP" b="1" i="0" u="none" strike="noStrike" baseline="0">
                <a:solidFill>
                  <a:srgbClr val="FFFF00"/>
                </a:solidFill>
                <a:latin typeface="Arial"/>
                <a:ea typeface="ＭＳ ゴシック"/>
              </a:rPr>
              <a:t>National Veterans Employment and Education Commission</a:t>
            </a:r>
            <a:endParaRPr lang="en-US" altLang="ja-JP" b="1" i="0" u="none" strike="noStrike" baseline="0">
              <a:solidFill>
                <a:srgbClr val="FFFF00"/>
              </a:solidFill>
              <a:latin typeface="Times New Roman"/>
              <a:ea typeface="ＭＳ ゴシック"/>
            </a:endParaRPr>
          </a:p>
        </p:txBody>
      </p:sp>
      <p:sp>
        <p:nvSpPr>
          <p:cNvPr id="3" name="Text Placeholder 2"/>
          <p:cNvSpPr>
            <a:spLocks noGrp="1"/>
          </p:cNvSpPr>
          <p:nvPr>
            <p:ph type="body" idx="1"/>
          </p:nvPr>
        </p:nvSpPr>
        <p:spPr>
          <a:xfrm>
            <a:off x="1005840" y="1730308"/>
            <a:ext cx="6983730" cy="4453006"/>
          </a:xfrm>
        </p:spPr>
        <p:txBody>
          <a:bodyPr>
            <a:noAutofit/>
          </a:bodyPr>
          <a:lstStyle/>
          <a:p>
            <a:pPr marL="0" indent="0">
              <a:spcBef>
                <a:spcPts val="0"/>
              </a:spcBef>
              <a:buNone/>
            </a:pPr>
            <a:r>
              <a:rPr lang="en-US" altLang="ja-JP" sz="2400" dirty="0">
                <a:solidFill>
                  <a:srgbClr val="FFFF00"/>
                </a:solidFill>
                <a:latin typeface="Arial" panose="020B0604020202020204" pitchFamily="34" charset="0"/>
                <a:ea typeface="ＭＳ ゴシック"/>
                <a:cs typeface="Arial" panose="020B0604020202020204" pitchFamily="34" charset="0"/>
              </a:rPr>
              <a:t>What are the Benefits to the Squadron Members of participation?</a:t>
            </a:r>
          </a:p>
          <a:p>
            <a:pPr marL="0" indent="0">
              <a:spcBef>
                <a:spcPts val="0"/>
              </a:spcBef>
              <a:buNone/>
            </a:pPr>
            <a:endParaRPr lang="en-US" altLang="ja-JP" sz="800" dirty="0">
              <a:solidFill>
                <a:srgbClr val="FFFF00"/>
              </a:solidFill>
              <a:latin typeface="Arial" panose="020B0604020202020204" pitchFamily="34" charset="0"/>
              <a:ea typeface="ＭＳ ゴシック"/>
              <a:cs typeface="Arial" panose="020B0604020202020204" pitchFamily="34" charset="0"/>
            </a:endParaRPr>
          </a:p>
          <a:p>
            <a:pPr>
              <a:spcBef>
                <a:spcPts val="0"/>
              </a:spcBef>
            </a:pPr>
            <a:r>
              <a:rPr lang="en-US" altLang="ja-JP" sz="2400" dirty="0">
                <a:solidFill>
                  <a:srgbClr val="FFFF00"/>
                </a:solidFill>
                <a:latin typeface="Arial" panose="020B0604020202020204" pitchFamily="34" charset="0"/>
                <a:ea typeface="ＭＳ ゴシック"/>
                <a:cs typeface="Arial" panose="020B0604020202020204" pitchFamily="34" charset="0"/>
              </a:rPr>
              <a:t>At the end of the day, by doing this, by supporting and promoting these ideas and concepts, we will feel accomplishment!  We will know that we have done our part, our best in helping a veteran in finding employment or furthering their education to get employment.  Which will enable them to provide for their families. </a:t>
            </a:r>
          </a:p>
        </p:txBody>
      </p:sp>
    </p:spTree>
    <p:extLst>
      <p:ext uri="{BB962C8B-B14F-4D97-AF65-F5344CB8AC3E}">
        <p14:creationId xmlns:p14="http://schemas.microsoft.com/office/powerpoint/2010/main" val="257913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
            <a:ext cx="8229600" cy="1143000"/>
          </a:xfrm>
        </p:spPr>
        <p:txBody>
          <a:bodyPr/>
          <a:lstStyle/>
          <a:p>
            <a:pPr rtl="0"/>
            <a:r>
              <a:rPr lang="en-US" altLang="ja-JP" b="1" i="0" u="none" strike="noStrike" baseline="0" dirty="0">
                <a:solidFill>
                  <a:srgbClr val="FFFF00"/>
                </a:solidFill>
                <a:latin typeface="Arial"/>
                <a:ea typeface="ＭＳ ゴシック"/>
              </a:rPr>
              <a:t>Commissions &amp; Committees</a:t>
            </a:r>
          </a:p>
        </p:txBody>
      </p:sp>
      <p:pic>
        <p:nvPicPr>
          <p:cNvPr id="5" name="Picture 4"/>
          <p:cNvPicPr>
            <a:picLocks noChangeAspect="1"/>
          </p:cNvPicPr>
          <p:nvPr/>
        </p:nvPicPr>
        <p:blipFill>
          <a:blip r:embed="rId3"/>
          <a:stretch>
            <a:fillRect/>
          </a:stretch>
        </p:blipFill>
        <p:spPr>
          <a:xfrm>
            <a:off x="800099" y="1231900"/>
            <a:ext cx="7620001" cy="5336656"/>
          </a:xfrm>
          <a:prstGeom prst="rect">
            <a:avLst/>
          </a:prstGeom>
        </p:spPr>
      </p:pic>
    </p:spTree>
    <p:extLst>
      <p:ext uri="{BB962C8B-B14F-4D97-AF65-F5344CB8AC3E}">
        <p14:creationId xmlns:p14="http://schemas.microsoft.com/office/powerpoint/2010/main" val="23784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altLang="ja-JP" sz="4000" b="1">
                <a:solidFill>
                  <a:srgbClr val="FFFF00"/>
                </a:solidFill>
                <a:latin typeface="Arial"/>
                <a:ea typeface="ＭＳ ゴシック"/>
              </a:rPr>
              <a:t>National Veterans Employment and Education Commission</a:t>
            </a:r>
          </a:p>
        </p:txBody>
      </p:sp>
      <p:sp>
        <p:nvSpPr>
          <p:cNvPr id="3" name="Text Placeholder 2"/>
          <p:cNvSpPr>
            <a:spLocks noGrp="1"/>
          </p:cNvSpPr>
          <p:nvPr>
            <p:ph type="body" idx="1"/>
          </p:nvPr>
        </p:nvSpPr>
        <p:spPr>
          <a:xfrm>
            <a:off x="776754" y="2140084"/>
            <a:ext cx="7681446" cy="4455025"/>
          </a:xfrm>
        </p:spPr>
        <p:txBody>
          <a:bodyPr>
            <a:noAutofit/>
          </a:bodyPr>
          <a:lstStyle/>
          <a:p>
            <a:pPr marL="0" lvl="0" indent="0">
              <a:buNone/>
            </a:pPr>
            <a:r>
              <a:rPr lang="en-US" altLang="ja-JP" sz="2400" dirty="0">
                <a:solidFill>
                  <a:srgbClr val="FFFF00"/>
                </a:solidFill>
                <a:latin typeface="Arial" panose="020B0604020202020204" pitchFamily="34" charset="0"/>
                <a:ea typeface="ＭＳ ゴシック"/>
                <a:cs typeface="Arial" panose="020B0604020202020204" pitchFamily="34" charset="0"/>
              </a:rPr>
              <a:t>Christopher Carlton, Chairman – </a:t>
            </a:r>
            <a:r>
              <a:rPr lang="en-US" altLang="ja-JP" sz="2400" dirty="0">
                <a:solidFill>
                  <a:srgbClr val="FFFF00"/>
                </a:solidFill>
                <a:latin typeface="Arial" panose="020B0604020202020204" pitchFamily="34" charset="0"/>
                <a:ea typeface="ＭＳ ゴシック"/>
                <a:cs typeface="Arial" panose="020B0604020202020204" pitchFamily="34" charset="0"/>
                <a:hlinkClick r:id="rId3">
                  <a:extLst>
                    <a:ext uri="{A12FA001-AC4F-418D-AE19-62706E023703}">
                      <ahyp:hlinkClr xmlns:ahyp="http://schemas.microsoft.com/office/drawing/2018/hyperlinkcolor" val="tx"/>
                    </a:ext>
                  </a:extLst>
                </a:hlinkClick>
              </a:rPr>
              <a:t>RDAVR@AOL.COM</a:t>
            </a:r>
            <a:endParaRPr lang="en-US" altLang="ja-JP" sz="2400" dirty="0">
              <a:solidFill>
                <a:srgbClr val="FFFF00"/>
              </a:solidFill>
              <a:latin typeface="Arial" panose="020B0604020202020204" pitchFamily="34" charset="0"/>
              <a:ea typeface="ＭＳ ゴシック"/>
              <a:cs typeface="Arial" panose="020B0604020202020204" pitchFamily="34" charset="0"/>
            </a:endParaRPr>
          </a:p>
          <a:p>
            <a:pPr marL="0" lvl="0" indent="0">
              <a:buNone/>
            </a:pPr>
            <a:r>
              <a:rPr lang="en-US" altLang="ja-JP" sz="2400" dirty="0">
                <a:solidFill>
                  <a:srgbClr val="FFFF00"/>
                </a:solidFill>
                <a:latin typeface="Arial" panose="020B0604020202020204" pitchFamily="34" charset="0"/>
                <a:ea typeface="ＭＳ ゴシック"/>
                <a:cs typeface="Arial" panose="020B0604020202020204" pitchFamily="34" charset="0"/>
              </a:rPr>
              <a:t>Marvin Nay – </a:t>
            </a:r>
            <a:r>
              <a:rPr lang="en-US" altLang="ja-JP" sz="2400" dirty="0">
                <a:solidFill>
                  <a:srgbClr val="FFFF00"/>
                </a:solidFill>
                <a:latin typeface="Arial" panose="020B0604020202020204" pitchFamily="34" charset="0"/>
                <a:ea typeface="ＭＳ ゴシック"/>
                <a:cs typeface="Arial" panose="020B0604020202020204" pitchFamily="34" charset="0"/>
                <a:hlinkClick r:id="rId4">
                  <a:extLst>
                    <a:ext uri="{A12FA001-AC4F-418D-AE19-62706E023703}">
                      <ahyp:hlinkClr xmlns:ahyp="http://schemas.microsoft.com/office/drawing/2018/hyperlinkcolor" val="tx"/>
                    </a:ext>
                  </a:extLst>
                </a:hlinkClick>
              </a:rPr>
              <a:t>traincrazy57@comcast.net</a:t>
            </a:r>
            <a:endParaRPr lang="en-US" altLang="ja-JP" sz="2400" dirty="0">
              <a:solidFill>
                <a:srgbClr val="FFFF00"/>
              </a:solidFill>
              <a:latin typeface="Arial" panose="020B0604020202020204" pitchFamily="34" charset="0"/>
              <a:ea typeface="ＭＳ ゴシック"/>
              <a:cs typeface="Arial" panose="020B0604020202020204" pitchFamily="34" charset="0"/>
            </a:endParaRPr>
          </a:p>
          <a:p>
            <a:pPr marL="0" lvl="0" indent="0">
              <a:buNone/>
            </a:pPr>
            <a:r>
              <a:rPr lang="en-US" altLang="ja-JP" sz="2400" dirty="0">
                <a:solidFill>
                  <a:srgbClr val="FFFF00"/>
                </a:solidFill>
                <a:latin typeface="Arial" panose="020B0604020202020204" pitchFamily="34" charset="0"/>
                <a:ea typeface="ＭＳ ゴシック"/>
                <a:cs typeface="Arial" panose="020B0604020202020204" pitchFamily="34" charset="0"/>
              </a:rPr>
              <a:t>Blair Miles – </a:t>
            </a:r>
            <a:r>
              <a:rPr lang="en-US" altLang="ja-JP" sz="2400" dirty="0">
                <a:solidFill>
                  <a:srgbClr val="FFFF00"/>
                </a:solidFill>
                <a:latin typeface="Arial" panose="020B0604020202020204" pitchFamily="34" charset="0"/>
                <a:ea typeface="ＭＳ ゴシック"/>
                <a:cs typeface="Arial" panose="020B0604020202020204" pitchFamily="34" charset="0"/>
                <a:hlinkClick r:id="rId5">
                  <a:extLst>
                    <a:ext uri="{A12FA001-AC4F-418D-AE19-62706E023703}">
                      <ahyp:hlinkClr xmlns:ahyp="http://schemas.microsoft.com/office/drawing/2018/hyperlinkcolor" val="tx"/>
                    </a:ext>
                  </a:extLst>
                </a:hlinkClick>
              </a:rPr>
              <a:t>goplugs@hotmail.com</a:t>
            </a:r>
            <a:endParaRPr lang="en-US" altLang="ja-JP" sz="2400" dirty="0">
              <a:solidFill>
                <a:srgbClr val="FFFF00"/>
              </a:solidFill>
              <a:latin typeface="Arial" panose="020B0604020202020204" pitchFamily="34" charset="0"/>
              <a:ea typeface="ＭＳ ゴシック"/>
              <a:cs typeface="Arial" panose="020B0604020202020204" pitchFamily="34" charset="0"/>
            </a:endParaRPr>
          </a:p>
          <a:p>
            <a:pPr marL="0" lvl="0" indent="0">
              <a:buNone/>
            </a:pPr>
            <a:r>
              <a:rPr lang="en-US" altLang="ja-JP" sz="2400" dirty="0">
                <a:solidFill>
                  <a:srgbClr val="FFFF00"/>
                </a:solidFill>
                <a:latin typeface="Arial" panose="020B0604020202020204" pitchFamily="34" charset="0"/>
                <a:ea typeface="ＭＳ ゴシック"/>
                <a:cs typeface="Arial" panose="020B0604020202020204" pitchFamily="34" charset="0"/>
              </a:rPr>
              <a:t>David Swafford – </a:t>
            </a:r>
            <a:r>
              <a:rPr lang="en-US" altLang="ja-JP" sz="2400" dirty="0">
                <a:solidFill>
                  <a:srgbClr val="FFFF00"/>
                </a:solidFill>
                <a:latin typeface="Arial" panose="020B0604020202020204" pitchFamily="34" charset="0"/>
                <a:ea typeface="ＭＳ ゴシック"/>
                <a:cs typeface="Arial" panose="020B0604020202020204" pitchFamily="34" charset="0"/>
                <a:hlinkClick r:id="rId6">
                  <a:extLst>
                    <a:ext uri="{A12FA001-AC4F-418D-AE19-62706E023703}">
                      <ahyp:hlinkClr xmlns:ahyp="http://schemas.microsoft.com/office/drawing/2018/hyperlinkcolor" val="tx"/>
                    </a:ext>
                  </a:extLst>
                </a:hlinkClick>
              </a:rPr>
              <a:t>azrunner@aol.com</a:t>
            </a:r>
            <a:endParaRPr lang="en-US" altLang="ja-JP" sz="2400" dirty="0">
              <a:solidFill>
                <a:srgbClr val="FFFF00"/>
              </a:solidFill>
              <a:latin typeface="Arial" panose="020B0604020202020204" pitchFamily="34" charset="0"/>
              <a:ea typeface="ＭＳ ゴシック"/>
              <a:cs typeface="Arial" panose="020B0604020202020204" pitchFamily="34" charset="0"/>
            </a:endParaRPr>
          </a:p>
          <a:p>
            <a:pPr marL="0" lvl="0" indent="0">
              <a:buNone/>
            </a:pPr>
            <a:r>
              <a:rPr lang="en-US" altLang="ja-JP" sz="2400" dirty="0">
                <a:solidFill>
                  <a:srgbClr val="FFFF00"/>
                </a:solidFill>
                <a:latin typeface="Arial" panose="020B0604020202020204" pitchFamily="34" charset="0"/>
                <a:ea typeface="ＭＳ ゴシック"/>
                <a:cs typeface="Arial" panose="020B0604020202020204" pitchFamily="34" charset="0"/>
              </a:rPr>
              <a:t>Doyle T. "Travis" Cummins – </a:t>
            </a:r>
            <a:r>
              <a:rPr lang="en-US" altLang="ja-JP" sz="2400" dirty="0">
                <a:solidFill>
                  <a:srgbClr val="FFFF00"/>
                </a:solidFill>
                <a:latin typeface="Arial" panose="020B0604020202020204" pitchFamily="34" charset="0"/>
                <a:ea typeface="ＭＳ ゴシック"/>
                <a:cs typeface="Arial" panose="020B0604020202020204" pitchFamily="34" charset="0"/>
                <a:hlinkClick r:id="rId7">
                  <a:extLst>
                    <a:ext uri="{A12FA001-AC4F-418D-AE19-62706E023703}">
                      <ahyp:hlinkClr xmlns:ahyp="http://schemas.microsoft.com/office/drawing/2018/hyperlinkcolor" val="tx"/>
                    </a:ext>
                  </a:extLst>
                </a:hlinkClick>
              </a:rPr>
              <a:t>tcummins23@aol.com</a:t>
            </a:r>
            <a:endParaRPr lang="en-US" altLang="ja-JP" sz="2400" dirty="0">
              <a:solidFill>
                <a:srgbClr val="FFFF00"/>
              </a:solidFill>
              <a:latin typeface="Arial" panose="020B0604020202020204" pitchFamily="34" charset="0"/>
              <a:ea typeface="ＭＳ ゴシック"/>
              <a:cs typeface="Arial" panose="020B0604020202020204" pitchFamily="34" charset="0"/>
            </a:endParaRPr>
          </a:p>
          <a:p>
            <a:pPr marL="0" lvl="0" indent="0">
              <a:buNone/>
            </a:pPr>
            <a:r>
              <a:rPr lang="en-US" altLang="ja-JP" sz="2400" dirty="0">
                <a:solidFill>
                  <a:srgbClr val="FFFF00"/>
                </a:solidFill>
                <a:latin typeface="Arial" panose="020B0604020202020204" pitchFamily="34" charset="0"/>
                <a:ea typeface="ＭＳ ゴシック"/>
                <a:cs typeface="Arial" panose="020B0604020202020204" pitchFamily="34" charset="0"/>
              </a:rPr>
              <a:t>Raymond Edwards, Jr. – </a:t>
            </a:r>
            <a:r>
              <a:rPr lang="en-US" altLang="ja-JP" sz="2400" dirty="0">
                <a:solidFill>
                  <a:srgbClr val="FFFF00"/>
                </a:solidFill>
                <a:latin typeface="Arial" panose="020B0604020202020204" pitchFamily="34" charset="0"/>
                <a:ea typeface="ＭＳ ゴシック"/>
                <a:cs typeface="Arial" panose="020B0604020202020204" pitchFamily="34" charset="0"/>
                <a:hlinkClick r:id="rId8">
                  <a:extLst>
                    <a:ext uri="{A12FA001-AC4F-418D-AE19-62706E023703}">
                      <ahyp:hlinkClr xmlns:ahyp="http://schemas.microsoft.com/office/drawing/2018/hyperlinkcolor" val="tx"/>
                    </a:ext>
                  </a:extLst>
                </a:hlinkClick>
              </a:rPr>
              <a:t>rayjred@verizon.net</a:t>
            </a:r>
            <a:endParaRPr lang="en-US" altLang="ja-JP" sz="2400" dirty="0">
              <a:solidFill>
                <a:srgbClr val="FFFF00"/>
              </a:solidFill>
              <a:latin typeface="Arial" panose="020B0604020202020204" pitchFamily="34" charset="0"/>
              <a:ea typeface="ＭＳ ゴシック"/>
              <a:cs typeface="Arial" panose="020B0604020202020204" pitchFamily="34" charset="0"/>
            </a:endParaRPr>
          </a:p>
          <a:p>
            <a:pPr marL="0" lvl="0" indent="0">
              <a:buNone/>
            </a:pPr>
            <a:endParaRPr lang="en-US" altLang="ja-JP" sz="800" dirty="0">
              <a:solidFill>
                <a:srgbClr val="FFFF00"/>
              </a:solidFill>
              <a:latin typeface="Arial" panose="020B0604020202020204" pitchFamily="34" charset="0"/>
              <a:ea typeface="ＭＳ ゴシック"/>
              <a:cs typeface="Arial" panose="020B0604020202020204" pitchFamily="34" charset="0"/>
            </a:endParaRPr>
          </a:p>
          <a:p>
            <a:pPr marL="463550" indent="0" algn="ctr">
              <a:buNone/>
              <a:tabLst>
                <a:tab pos="7766050" algn="l"/>
              </a:tabLst>
            </a:pPr>
            <a:br>
              <a:rPr lang="en-US" sz="2200" dirty="0">
                <a:solidFill>
                  <a:srgbClr val="FFFF00"/>
                </a:solidFill>
                <a:latin typeface="Arial" panose="020B0604020202020204" pitchFamily="34" charset="0"/>
                <a:cs typeface="Arial" panose="020B0604020202020204" pitchFamily="34" charset="0"/>
              </a:rPr>
            </a:br>
            <a:r>
              <a:rPr lang="en-US" sz="2200" dirty="0">
                <a:solidFill>
                  <a:srgbClr val="FFFF00"/>
                </a:solidFill>
                <a:latin typeface="Arial" panose="020B0604020202020204" pitchFamily="34" charset="0"/>
                <a:cs typeface="Arial" panose="020B0604020202020204" pitchFamily="34" charset="0"/>
              </a:rPr>
              <a:t>Our conference calls are bi-monthly.</a:t>
            </a:r>
          </a:p>
          <a:p>
            <a:pPr marL="463550" indent="0" algn="ctr">
              <a:buNone/>
              <a:tabLst>
                <a:tab pos="7766050" algn="l"/>
              </a:tabLst>
            </a:pPr>
            <a:r>
              <a:rPr lang="en-US" sz="2200" dirty="0">
                <a:solidFill>
                  <a:srgbClr val="FFFF00"/>
                </a:solidFill>
                <a:latin typeface="Arial" panose="020B0604020202020204" pitchFamily="34" charset="0"/>
                <a:cs typeface="Arial" panose="020B0604020202020204" pitchFamily="34" charset="0"/>
              </a:rPr>
              <a:t>If you would like to attend please ask.</a:t>
            </a:r>
          </a:p>
          <a:p>
            <a:pPr marL="0" indent="0">
              <a:buNone/>
            </a:pPr>
            <a:r>
              <a:rPr lang="en-US" sz="2200" dirty="0">
                <a:solidFill>
                  <a:srgbClr val="FFFF00"/>
                </a:solidFill>
                <a:latin typeface="Arial" panose="020B0604020202020204" pitchFamily="34" charset="0"/>
                <a:cs typeface="Arial" panose="020B0604020202020204" pitchFamily="34" charset="0"/>
              </a:rPr>
              <a:t> </a:t>
            </a:r>
          </a:p>
          <a:p>
            <a:pPr marL="0" lvl="0" indent="0">
              <a:buNone/>
            </a:pPr>
            <a:endParaRPr lang="en-US" altLang="ja-JP" sz="2200" dirty="0">
              <a:solidFill>
                <a:srgbClr val="FFFF00"/>
              </a:solidFill>
              <a:latin typeface="Arial" panose="020B0604020202020204" pitchFamily="34" charset="0"/>
              <a:ea typeface="ＭＳ ゴシック"/>
              <a:cs typeface="Arial" panose="020B0604020202020204" pitchFamily="34" charset="0"/>
            </a:endParaRPr>
          </a:p>
          <a:p>
            <a:pPr marL="0" lvl="0" indent="0">
              <a:buNone/>
            </a:pPr>
            <a:endParaRPr lang="en-US" altLang="ja-JP" sz="2200" dirty="0">
              <a:solidFill>
                <a:srgbClr val="FFFF00"/>
              </a:solidFill>
              <a:latin typeface="Arial" panose="020B0604020202020204" pitchFamily="34" charset="0"/>
              <a:ea typeface="ＭＳ ゴシック"/>
              <a:cs typeface="Arial" panose="020B0604020202020204" pitchFamily="34" charset="0"/>
            </a:endParaRPr>
          </a:p>
        </p:txBody>
      </p:sp>
    </p:spTree>
    <p:extLst>
      <p:ext uri="{BB962C8B-B14F-4D97-AF65-F5344CB8AC3E}">
        <p14:creationId xmlns:p14="http://schemas.microsoft.com/office/powerpoint/2010/main" val="46785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0C3A64-86E4-40A4-88E5-525DCE7F3090}"/>
              </a:ext>
            </a:extLst>
          </p:cNvPr>
          <p:cNvSpPr txBox="1"/>
          <p:nvPr/>
        </p:nvSpPr>
        <p:spPr>
          <a:xfrm>
            <a:off x="457200" y="1417638"/>
            <a:ext cx="4857750" cy="461665"/>
          </a:xfrm>
          <a:prstGeom prst="rect">
            <a:avLst/>
          </a:prstGeom>
          <a:noFill/>
        </p:spPr>
        <p:txBody>
          <a:bodyPr wrap="square" rtlCol="0">
            <a:spAutoFit/>
          </a:bodyPr>
          <a:lstStyle/>
          <a:p>
            <a:r>
              <a:rPr lang="en-US" sz="2400" b="1" dirty="0">
                <a:solidFill>
                  <a:srgbClr val="FFFF00"/>
                </a:solidFill>
                <a:latin typeface="Arial"/>
                <a:ea typeface="ＭＳ ゴシック"/>
                <a:cs typeface="+mj-cs"/>
              </a:rPr>
              <a:t>Seth A </a:t>
            </a:r>
            <a:r>
              <a:rPr lang="en-US" sz="2400" b="1" dirty="0" err="1">
                <a:solidFill>
                  <a:srgbClr val="FFFF00"/>
                </a:solidFill>
                <a:latin typeface="Arial"/>
                <a:ea typeface="ＭＳ ゴシック"/>
                <a:cs typeface="+mj-cs"/>
              </a:rPr>
              <a:t>Rippe</a:t>
            </a:r>
            <a:r>
              <a:rPr lang="en-US" sz="2400" b="1" dirty="0">
                <a:solidFill>
                  <a:srgbClr val="FFFF00"/>
                </a:solidFill>
                <a:latin typeface="Arial"/>
                <a:ea typeface="ＭＳ ゴシック"/>
                <a:cs typeface="+mj-cs"/>
              </a:rPr>
              <a:t> - Chairman</a:t>
            </a:r>
          </a:p>
        </p:txBody>
      </p:sp>
      <p:sp>
        <p:nvSpPr>
          <p:cNvPr id="7" name="Title 1">
            <a:extLst>
              <a:ext uri="{FF2B5EF4-FFF2-40B4-BE49-F238E27FC236}">
                <a16:creationId xmlns:a16="http://schemas.microsoft.com/office/drawing/2014/main" id="{75491D61-DAE4-AD46-90A2-EE3B13D3AEB7}"/>
              </a:ext>
            </a:extLst>
          </p:cNvPr>
          <p:cNvSpPr txBox="1">
            <a:spLocks/>
          </p:cNvSpPr>
          <p:nvPr/>
        </p:nvSpPr>
        <p:spPr>
          <a:xfrm>
            <a:off x="0" y="79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400" b="1" dirty="0">
                <a:solidFill>
                  <a:srgbClr val="FFFF00"/>
                </a:solidFill>
                <a:latin typeface="Arial"/>
                <a:ea typeface="ＭＳ ゴシック"/>
              </a:rPr>
              <a:t>2018- 2019 Public &amp; Media Communications </a:t>
            </a:r>
            <a:r>
              <a:rPr lang="en-US" altLang="ja-JP" sz="3600" b="1" dirty="0">
                <a:solidFill>
                  <a:srgbClr val="FFFF00"/>
                </a:solidFill>
                <a:latin typeface="Arial"/>
                <a:ea typeface="ＭＳ ゴシック"/>
              </a:rPr>
              <a:t>Commission</a:t>
            </a:r>
            <a:endParaRPr lang="en-US" altLang="ja-JP" sz="3400" b="1" dirty="0">
              <a:solidFill>
                <a:srgbClr val="FFFF00"/>
              </a:solidFill>
              <a:latin typeface="Arial"/>
              <a:ea typeface="ＭＳ ゴシック"/>
            </a:endParaRPr>
          </a:p>
        </p:txBody>
      </p:sp>
      <p:sp>
        <p:nvSpPr>
          <p:cNvPr id="8" name="Text Placeholder 2">
            <a:extLst>
              <a:ext uri="{FF2B5EF4-FFF2-40B4-BE49-F238E27FC236}">
                <a16:creationId xmlns:a16="http://schemas.microsoft.com/office/drawing/2014/main" id="{A92AD444-83A8-6242-B84F-742A1AE8C00D}"/>
              </a:ext>
            </a:extLst>
          </p:cNvPr>
          <p:cNvSpPr txBox="1">
            <a:spLocks/>
          </p:cNvSpPr>
          <p:nvPr/>
        </p:nvSpPr>
        <p:spPr>
          <a:xfrm>
            <a:off x="1463040" y="2072640"/>
            <a:ext cx="6172200" cy="48539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40000"/>
                    <a:lumOff val="6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40000"/>
                    <a:lumOff val="6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40000"/>
                    <a:lumOff val="6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buFont typeface="Arial" pitchFamily="34" charset="0"/>
              <a:buNone/>
            </a:pPr>
            <a:r>
              <a:rPr lang="en-US" altLang="ja-JP" sz="2200" dirty="0">
                <a:solidFill>
                  <a:srgbClr val="FFFF00"/>
                </a:solidFill>
                <a:latin typeface="Arial" panose="020B0604020202020204" pitchFamily="34" charset="0"/>
                <a:ea typeface="ＭＳ ゴシック"/>
                <a:cs typeface="Arial" panose="020B0604020202020204" pitchFamily="34" charset="0"/>
              </a:rPr>
              <a:t>A Brief Overview:</a:t>
            </a:r>
          </a:p>
          <a:p>
            <a:pPr marL="0" indent="0">
              <a:buNone/>
            </a:pPr>
            <a:r>
              <a:rPr lang="en-US" altLang="ja-JP" sz="2200" dirty="0">
                <a:solidFill>
                  <a:srgbClr val="FFFF00"/>
                </a:solidFill>
                <a:latin typeface="Arial" panose="020B0604020202020204" pitchFamily="34" charset="0"/>
                <a:ea typeface="ＭＳ ゴシック"/>
                <a:cs typeface="Arial" panose="020B0604020202020204" pitchFamily="34" charset="0"/>
              </a:rPr>
              <a:t>The Public and Media Communication Commission builds and protects the brand equity of the Sons of The American Legion by assuring quality and consistent messaging through the structure and scope of the organization. Our efforts result in the success of the Leaders, Commissions, and Detachments we are accountable to, and the Veterans, Children, and Communities they serve. </a:t>
            </a:r>
          </a:p>
        </p:txBody>
      </p:sp>
    </p:spTree>
    <p:extLst>
      <p:ext uri="{BB962C8B-B14F-4D97-AF65-F5344CB8AC3E}">
        <p14:creationId xmlns:p14="http://schemas.microsoft.com/office/powerpoint/2010/main" val="16743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63040" y="1546860"/>
            <a:ext cx="6172200" cy="4853940"/>
          </a:xfrm>
        </p:spPr>
        <p:txBody>
          <a:bodyPr>
            <a:noAutofit/>
          </a:bodyPr>
          <a:lstStyle/>
          <a:p>
            <a:pPr marL="228600" lvl="0" indent="-228600">
              <a:buNone/>
            </a:pPr>
            <a:r>
              <a:rPr lang="en-US" altLang="ja-JP" sz="2200" dirty="0">
                <a:solidFill>
                  <a:srgbClr val="FFFF00"/>
                </a:solidFill>
                <a:latin typeface="Arial" panose="020B0604020202020204" pitchFamily="34" charset="0"/>
                <a:ea typeface="ＭＳ ゴシック"/>
                <a:cs typeface="Arial" panose="020B0604020202020204" pitchFamily="34" charset="0"/>
              </a:rPr>
              <a:t>Programs and Areas of responsibility</a:t>
            </a:r>
          </a:p>
          <a:p>
            <a:r>
              <a:rPr lang="en-US" altLang="ja-JP" sz="2200" dirty="0">
                <a:solidFill>
                  <a:srgbClr val="FFFF00"/>
                </a:solidFill>
                <a:latin typeface="Arial" panose="020B0604020202020204" pitchFamily="34" charset="0"/>
                <a:ea typeface="ＭＳ ゴシック"/>
                <a:cs typeface="Arial" panose="020B0604020202020204" pitchFamily="34" charset="0"/>
              </a:rPr>
              <a:t>National Update</a:t>
            </a:r>
          </a:p>
          <a:p>
            <a:r>
              <a:rPr lang="en-US" altLang="ja-JP" sz="2200" dirty="0">
                <a:solidFill>
                  <a:srgbClr val="FFFF00"/>
                </a:solidFill>
                <a:latin typeface="Arial" panose="020B0604020202020204" pitchFamily="34" charset="0"/>
                <a:ea typeface="ＭＳ ゴシック"/>
                <a:cs typeface="Arial" panose="020B0604020202020204" pitchFamily="34" charset="0"/>
              </a:rPr>
              <a:t>Website</a:t>
            </a:r>
          </a:p>
          <a:p>
            <a:r>
              <a:rPr lang="en-US" altLang="ja-JP" sz="2200" dirty="0">
                <a:solidFill>
                  <a:srgbClr val="FFFF00"/>
                </a:solidFill>
                <a:latin typeface="Arial" panose="020B0604020202020204" pitchFamily="34" charset="0"/>
                <a:ea typeface="ＭＳ ゴシック"/>
                <a:cs typeface="Arial" panose="020B0604020202020204" pitchFamily="34" charset="0"/>
              </a:rPr>
              <a:t>Facebook</a:t>
            </a:r>
          </a:p>
          <a:p>
            <a:r>
              <a:rPr lang="en-US" altLang="ja-JP" sz="2200" dirty="0">
                <a:solidFill>
                  <a:srgbClr val="FFFF00"/>
                </a:solidFill>
                <a:latin typeface="Arial" panose="020B0604020202020204" pitchFamily="34" charset="0"/>
                <a:ea typeface="ＭＳ ゴシック"/>
                <a:cs typeface="Arial" panose="020B0604020202020204" pitchFamily="34" charset="0"/>
              </a:rPr>
              <a:t>Snapshots of Service</a:t>
            </a:r>
          </a:p>
          <a:p>
            <a:r>
              <a:rPr lang="en-US" altLang="ja-JP" sz="2200" dirty="0">
                <a:solidFill>
                  <a:srgbClr val="FFFF00"/>
                </a:solidFill>
                <a:latin typeface="Arial" panose="020B0604020202020204" pitchFamily="34" charset="0"/>
                <a:ea typeface="ＭＳ ゴシック"/>
                <a:cs typeface="Arial" panose="020B0604020202020204" pitchFamily="34" charset="0"/>
              </a:rPr>
              <a:t>Promoting the programs of the Sons of the American Legion and our parent organization, The American Legion.</a:t>
            </a:r>
          </a:p>
          <a:p>
            <a:endParaRPr lang="en-US" altLang="ja-JP" sz="2200" u="none" strike="noStrike" baseline="0" dirty="0">
              <a:solidFill>
                <a:srgbClr val="FFFF00"/>
              </a:solidFill>
              <a:latin typeface="Arial" panose="020B0604020202020204" pitchFamily="34" charset="0"/>
              <a:ea typeface="ＭＳ ゴシック"/>
              <a:cs typeface="Arial" panose="020B0604020202020204" pitchFamily="34" charset="0"/>
            </a:endParaRPr>
          </a:p>
          <a:p>
            <a:pPr marL="0" indent="0">
              <a:buNone/>
            </a:pPr>
            <a:r>
              <a:rPr lang="en-US" altLang="ja-JP" sz="2200" u="none" strike="noStrike" baseline="0" dirty="0">
                <a:solidFill>
                  <a:srgbClr val="FFFF00"/>
                </a:solidFill>
                <a:latin typeface="Arial" panose="020B0604020202020204" pitchFamily="34" charset="0"/>
                <a:ea typeface="ＭＳ ゴシック"/>
                <a:cs typeface="Arial" panose="020B0604020202020204" pitchFamily="34" charset="0"/>
              </a:rPr>
              <a:t>Who </a:t>
            </a:r>
            <a:r>
              <a:rPr lang="en-US" altLang="ja-JP" sz="2200" dirty="0">
                <a:solidFill>
                  <a:srgbClr val="FFFF00"/>
                </a:solidFill>
                <a:latin typeface="Arial" panose="020B0604020202020204" pitchFamily="34" charset="0"/>
                <a:ea typeface="ＭＳ ゴシック"/>
                <a:cs typeface="Arial" panose="020B0604020202020204" pitchFamily="34" charset="0"/>
              </a:rPr>
              <a:t>does the Public and Media Communication Commission report to?</a:t>
            </a:r>
          </a:p>
          <a:p>
            <a:r>
              <a:rPr lang="en-US" altLang="ja-JP" sz="2200" dirty="0">
                <a:solidFill>
                  <a:srgbClr val="FFFF00"/>
                </a:solidFill>
                <a:latin typeface="Arial" panose="020B0604020202020204" pitchFamily="34" charset="0"/>
                <a:ea typeface="ＭＳ ゴシック"/>
                <a:cs typeface="Arial" panose="020B0604020202020204" pitchFamily="34" charset="0"/>
              </a:rPr>
              <a:t>The National Executive Committee</a:t>
            </a:r>
            <a:endParaRPr lang="mr-IN" altLang="ja-JP" sz="2200" u="none" strike="noStrike" baseline="0" dirty="0">
              <a:solidFill>
                <a:srgbClr val="FFFF00"/>
              </a:solidFill>
              <a:latin typeface="Arial" panose="020B0604020202020204" pitchFamily="34" charset="0"/>
              <a:ea typeface="ＭＳ ゴシック"/>
            </a:endParaRPr>
          </a:p>
        </p:txBody>
      </p:sp>
      <p:sp>
        <p:nvSpPr>
          <p:cNvPr id="6" name="Title 1">
            <a:extLst>
              <a:ext uri="{FF2B5EF4-FFF2-40B4-BE49-F238E27FC236}">
                <a16:creationId xmlns:a16="http://schemas.microsoft.com/office/drawing/2014/main" id="{31C690ED-9ADA-9E46-8771-AC8F70E2D453}"/>
              </a:ext>
            </a:extLst>
          </p:cNvPr>
          <p:cNvSpPr txBox="1">
            <a:spLocks/>
          </p:cNvSpPr>
          <p:nvPr/>
        </p:nvSpPr>
        <p:spPr>
          <a:xfrm>
            <a:off x="0" y="79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400" b="1" dirty="0">
                <a:solidFill>
                  <a:srgbClr val="FFFF00"/>
                </a:solidFill>
                <a:latin typeface="Arial"/>
                <a:ea typeface="ＭＳ ゴシック"/>
              </a:rPr>
              <a:t>2018- 2019 Public &amp; Media Communications </a:t>
            </a:r>
            <a:r>
              <a:rPr lang="en-US" altLang="ja-JP" sz="3600" b="1" dirty="0">
                <a:solidFill>
                  <a:srgbClr val="FFFF00"/>
                </a:solidFill>
                <a:latin typeface="Arial"/>
                <a:ea typeface="ＭＳ ゴシック"/>
              </a:rPr>
              <a:t>Commission</a:t>
            </a:r>
            <a:endParaRPr lang="en-US" altLang="ja-JP" sz="3400" b="1" dirty="0">
              <a:solidFill>
                <a:srgbClr val="FFFF00"/>
              </a:solidFill>
              <a:latin typeface="Arial"/>
              <a:ea typeface="ＭＳ ゴシック"/>
            </a:endParaRPr>
          </a:p>
        </p:txBody>
      </p:sp>
    </p:spTree>
    <p:extLst>
      <p:ext uri="{BB962C8B-B14F-4D97-AF65-F5344CB8AC3E}">
        <p14:creationId xmlns:p14="http://schemas.microsoft.com/office/powerpoint/2010/main" val="208888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1560" y="1291590"/>
            <a:ext cx="7212330" cy="4869180"/>
          </a:xfrm>
        </p:spPr>
        <p:txBody>
          <a:bodyPr>
            <a:noAutofit/>
          </a:bodyPr>
          <a:lstStyle/>
          <a:p>
            <a:pPr marL="0" indent="0">
              <a:buNone/>
            </a:pPr>
            <a:r>
              <a:rPr lang="en-US" altLang="ja-JP" sz="2200" dirty="0">
                <a:solidFill>
                  <a:srgbClr val="FFFF00"/>
                </a:solidFill>
                <a:latin typeface="Arial"/>
                <a:ea typeface="ＭＳ ゴシック"/>
              </a:rPr>
              <a:t>Goals</a:t>
            </a:r>
          </a:p>
          <a:p>
            <a:pPr marL="0" indent="0">
              <a:buNone/>
            </a:pPr>
            <a:r>
              <a:rPr lang="en-US" altLang="ja-JP" sz="2200" dirty="0">
                <a:solidFill>
                  <a:srgbClr val="FFFF00"/>
                </a:solidFill>
                <a:latin typeface="Arial"/>
                <a:ea typeface="ＭＳ ゴシック"/>
              </a:rPr>
              <a:t>To increase the number of Sons of The American Legion events/programs that are publicized across all Squadrons, Detachments, and Nationally. </a:t>
            </a:r>
          </a:p>
          <a:p>
            <a:endParaRPr lang="en-US" altLang="ja-JP" sz="800" dirty="0">
              <a:solidFill>
                <a:srgbClr val="FFFF00"/>
              </a:solidFill>
              <a:latin typeface="Arial"/>
              <a:ea typeface="ＭＳ ゴシック"/>
            </a:endParaRPr>
          </a:p>
          <a:p>
            <a:pPr marL="0" indent="0">
              <a:buNone/>
            </a:pPr>
            <a:r>
              <a:rPr lang="en-US" altLang="ja-JP" sz="2200" dirty="0">
                <a:solidFill>
                  <a:srgbClr val="FFFF00"/>
                </a:solidFill>
                <a:latin typeface="Arial"/>
                <a:ea typeface="ＭＳ ゴシック"/>
              </a:rPr>
              <a:t>How do we achieve our Goals</a:t>
            </a:r>
          </a:p>
          <a:p>
            <a:pPr marL="0" indent="0">
              <a:buNone/>
            </a:pPr>
            <a:r>
              <a:rPr lang="en-US" altLang="ja-JP" sz="2200" dirty="0">
                <a:solidFill>
                  <a:srgbClr val="FFFF00"/>
                </a:solidFill>
                <a:latin typeface="Arial"/>
                <a:ea typeface="ＭＳ ゴシック"/>
              </a:rPr>
              <a:t>To expand the number of media outlets and media platforms, to create positive branding of the organization, and to increase awareness of our organizational Mission, Goals, and Programs.</a:t>
            </a:r>
          </a:p>
          <a:p>
            <a:pPr marL="0" indent="0">
              <a:buNone/>
            </a:pPr>
            <a:endParaRPr lang="en-US" altLang="ja-JP" sz="800" dirty="0">
              <a:solidFill>
                <a:srgbClr val="FFFF00"/>
              </a:solidFill>
              <a:latin typeface="Arial"/>
              <a:ea typeface="ＭＳ ゴシック"/>
            </a:endParaRPr>
          </a:p>
          <a:p>
            <a:pPr marL="0" indent="0">
              <a:buNone/>
            </a:pPr>
            <a:r>
              <a:rPr lang="en-US" altLang="ja-JP" sz="2200" dirty="0">
                <a:solidFill>
                  <a:srgbClr val="FFFF00"/>
                </a:solidFill>
                <a:latin typeface="Arial"/>
                <a:ea typeface="ＭＳ ゴシック"/>
              </a:rPr>
              <a:t>Who is Key to Mission Success?</a:t>
            </a:r>
          </a:p>
          <a:p>
            <a:pPr marL="0" indent="0">
              <a:buNone/>
            </a:pPr>
            <a:r>
              <a:rPr lang="en-US" altLang="ja-JP" sz="2200" dirty="0">
                <a:solidFill>
                  <a:srgbClr val="FFFF00"/>
                </a:solidFill>
                <a:latin typeface="Arial"/>
                <a:ea typeface="ＭＳ ゴシック"/>
              </a:rPr>
              <a:t>All Squadrons, Detachments, and National Committees and Commissions. </a:t>
            </a:r>
            <a:endParaRPr lang="en-US" altLang="ja-JP" sz="2200" i="0" u="none" strike="noStrike" baseline="0" dirty="0">
              <a:solidFill>
                <a:srgbClr val="FFFF00"/>
              </a:solidFill>
              <a:latin typeface="Arial"/>
              <a:ea typeface="ＭＳ ゴシック"/>
            </a:endParaRPr>
          </a:p>
        </p:txBody>
      </p:sp>
      <p:sp>
        <p:nvSpPr>
          <p:cNvPr id="6" name="Title 1">
            <a:extLst>
              <a:ext uri="{FF2B5EF4-FFF2-40B4-BE49-F238E27FC236}">
                <a16:creationId xmlns:a16="http://schemas.microsoft.com/office/drawing/2014/main" id="{55D43633-F43A-764B-A0B3-7BF0C458D354}"/>
              </a:ext>
            </a:extLst>
          </p:cNvPr>
          <p:cNvSpPr txBox="1">
            <a:spLocks/>
          </p:cNvSpPr>
          <p:nvPr/>
        </p:nvSpPr>
        <p:spPr>
          <a:xfrm>
            <a:off x="0" y="79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400" b="1" dirty="0">
                <a:solidFill>
                  <a:srgbClr val="FFFF00"/>
                </a:solidFill>
                <a:latin typeface="Arial"/>
                <a:ea typeface="ＭＳ ゴシック"/>
              </a:rPr>
              <a:t>2018- 2019 Public &amp; Media Communications </a:t>
            </a:r>
            <a:r>
              <a:rPr lang="en-US" altLang="ja-JP" sz="3600" b="1" dirty="0">
                <a:solidFill>
                  <a:srgbClr val="FFFF00"/>
                </a:solidFill>
                <a:latin typeface="Arial"/>
                <a:ea typeface="ＭＳ ゴシック"/>
              </a:rPr>
              <a:t>Commission</a:t>
            </a:r>
            <a:endParaRPr lang="en-US" altLang="ja-JP" sz="3400" b="1" dirty="0">
              <a:solidFill>
                <a:srgbClr val="FFFF00"/>
              </a:solidFill>
              <a:latin typeface="Arial"/>
              <a:ea typeface="ＭＳ ゴシック"/>
            </a:endParaRPr>
          </a:p>
        </p:txBody>
      </p:sp>
    </p:spTree>
    <p:extLst>
      <p:ext uri="{BB962C8B-B14F-4D97-AF65-F5344CB8AC3E}">
        <p14:creationId xmlns:p14="http://schemas.microsoft.com/office/powerpoint/2010/main" val="389673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28750" y="1600200"/>
            <a:ext cx="6640830" cy="4525963"/>
          </a:xfrm>
        </p:spPr>
        <p:txBody>
          <a:bodyPr>
            <a:normAutofit/>
          </a:bodyPr>
          <a:lstStyle/>
          <a:p>
            <a:pPr marL="228600" lvl="0" indent="-228600" rtl="0">
              <a:buNone/>
            </a:pPr>
            <a:r>
              <a:rPr lang="en-US" altLang="ja-JP" sz="2400" i="0" u="none" strike="noStrike" baseline="0" dirty="0">
                <a:solidFill>
                  <a:srgbClr val="FFFF00"/>
                </a:solidFill>
                <a:latin typeface="Arial"/>
                <a:ea typeface="ＭＳ ゴシック"/>
              </a:rPr>
              <a:t>Program Deadlines, and other events</a:t>
            </a:r>
          </a:p>
          <a:p>
            <a:pPr marL="228600" lvl="0" indent="-228600" rtl="0">
              <a:buNone/>
            </a:pPr>
            <a:endParaRPr lang="en-US" altLang="ja-JP" sz="800" i="0" u="none" strike="noStrike" baseline="0" dirty="0">
              <a:solidFill>
                <a:srgbClr val="FFFF00"/>
              </a:solidFill>
              <a:latin typeface="Arial"/>
              <a:ea typeface="ＭＳ ゴシック"/>
            </a:endParaRPr>
          </a:p>
          <a:p>
            <a:pPr marL="0" indent="0">
              <a:buNone/>
            </a:pPr>
            <a:r>
              <a:rPr lang="en-US" altLang="ja-JP" sz="2400" dirty="0">
                <a:solidFill>
                  <a:srgbClr val="FFFF00"/>
                </a:solidFill>
                <a:latin typeface="Arial"/>
                <a:ea typeface="ＭＳ ゴシック"/>
              </a:rPr>
              <a:t>As the Public and Media Communication Commission it is really our role to help promote the Programs and Events of the other Commissions and Committees, however, the Commission would like to call out that the deadlines for articles for the National Update  are September 1st and March 1st. </a:t>
            </a:r>
          </a:p>
        </p:txBody>
      </p:sp>
      <p:sp>
        <p:nvSpPr>
          <p:cNvPr id="6" name="Title 1">
            <a:extLst>
              <a:ext uri="{FF2B5EF4-FFF2-40B4-BE49-F238E27FC236}">
                <a16:creationId xmlns:a16="http://schemas.microsoft.com/office/drawing/2014/main" id="{72E03CAF-ADBC-C04E-888E-1C1B1B271E5F}"/>
              </a:ext>
            </a:extLst>
          </p:cNvPr>
          <p:cNvSpPr txBox="1">
            <a:spLocks/>
          </p:cNvSpPr>
          <p:nvPr/>
        </p:nvSpPr>
        <p:spPr>
          <a:xfrm>
            <a:off x="0" y="79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400" b="1" dirty="0">
                <a:solidFill>
                  <a:srgbClr val="FFFF00"/>
                </a:solidFill>
                <a:latin typeface="Arial"/>
                <a:ea typeface="ＭＳ ゴシック"/>
              </a:rPr>
              <a:t>2018- 2019 Public &amp; Media Communications </a:t>
            </a:r>
            <a:r>
              <a:rPr lang="en-US" altLang="ja-JP" sz="3600" b="1" dirty="0">
                <a:solidFill>
                  <a:srgbClr val="FFFF00"/>
                </a:solidFill>
                <a:latin typeface="Arial"/>
                <a:ea typeface="ＭＳ ゴシック"/>
              </a:rPr>
              <a:t>Commission</a:t>
            </a:r>
            <a:endParaRPr lang="en-US" altLang="ja-JP" sz="3400" b="1" dirty="0">
              <a:solidFill>
                <a:srgbClr val="FFFF00"/>
              </a:solidFill>
              <a:latin typeface="Arial"/>
              <a:ea typeface="ＭＳ ゴシック"/>
            </a:endParaRPr>
          </a:p>
        </p:txBody>
      </p:sp>
    </p:spTree>
    <p:extLst>
      <p:ext uri="{BB962C8B-B14F-4D97-AF65-F5344CB8AC3E}">
        <p14:creationId xmlns:p14="http://schemas.microsoft.com/office/powerpoint/2010/main" val="395685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05890" y="1829118"/>
            <a:ext cx="6263640" cy="4695825"/>
          </a:xfrm>
        </p:spPr>
        <p:txBody>
          <a:bodyPr>
            <a:noAutofit/>
          </a:bodyPr>
          <a:lstStyle/>
          <a:p>
            <a:pPr marL="228600" lvl="0" indent="-228600">
              <a:buNone/>
            </a:pPr>
            <a:r>
              <a:rPr lang="en-US" altLang="ja-JP" sz="2400" dirty="0">
                <a:solidFill>
                  <a:srgbClr val="FFFF00"/>
                </a:solidFill>
                <a:latin typeface="Arial"/>
                <a:ea typeface="ＭＳ ゴシック"/>
              </a:rPr>
              <a:t>Why is the Mission and Goals listed previously important to the SAL members?</a:t>
            </a:r>
          </a:p>
          <a:p>
            <a:pPr marL="228600" lvl="0" indent="-228600">
              <a:buNone/>
            </a:pPr>
            <a:endParaRPr lang="en-US" altLang="ja-JP" sz="800" dirty="0">
              <a:solidFill>
                <a:srgbClr val="FFFF00"/>
              </a:solidFill>
              <a:latin typeface="Arial"/>
              <a:ea typeface="ＭＳ ゴシック"/>
            </a:endParaRPr>
          </a:p>
          <a:p>
            <a:pPr marL="0" indent="0">
              <a:buNone/>
            </a:pPr>
            <a:r>
              <a:rPr lang="en-US" altLang="ja-JP" sz="2400" dirty="0">
                <a:solidFill>
                  <a:srgbClr val="FFFF00"/>
                </a:solidFill>
                <a:latin typeface="Arial"/>
                <a:ea typeface="ＭＳ ゴシック"/>
              </a:rPr>
              <a:t>There are a lot of great things being done surrounding the programs of the Sons of The American Legion  and The American Legion at a local level and by promoting and publicizing them we will increase our membership, retain our existing members, and gain public support in the communities we serve. </a:t>
            </a:r>
            <a:endParaRPr lang="en-US" altLang="ja-JP" sz="2400" i="0" u="none" strike="noStrike" baseline="0" dirty="0">
              <a:solidFill>
                <a:srgbClr val="FFFF00"/>
              </a:solidFill>
              <a:latin typeface="Arial"/>
              <a:ea typeface="ＭＳ ゴシック"/>
            </a:endParaRPr>
          </a:p>
        </p:txBody>
      </p:sp>
      <p:sp>
        <p:nvSpPr>
          <p:cNvPr id="6" name="Title 1">
            <a:extLst>
              <a:ext uri="{FF2B5EF4-FFF2-40B4-BE49-F238E27FC236}">
                <a16:creationId xmlns:a16="http://schemas.microsoft.com/office/drawing/2014/main" id="{479B985B-60E4-8A45-80C3-4CCB7CDEA7EE}"/>
              </a:ext>
            </a:extLst>
          </p:cNvPr>
          <p:cNvSpPr txBox="1">
            <a:spLocks/>
          </p:cNvSpPr>
          <p:nvPr/>
        </p:nvSpPr>
        <p:spPr>
          <a:xfrm>
            <a:off x="0" y="79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sz="3400" b="1" dirty="0">
                <a:solidFill>
                  <a:srgbClr val="FFFF00"/>
                </a:solidFill>
                <a:latin typeface="Arial"/>
                <a:ea typeface="ＭＳ ゴシック"/>
              </a:rPr>
              <a:t>2018- 2019 Public &amp; Media Communications </a:t>
            </a:r>
            <a:r>
              <a:rPr lang="en-US" altLang="ja-JP" sz="3600" b="1" dirty="0">
                <a:solidFill>
                  <a:srgbClr val="FFFF00"/>
                </a:solidFill>
                <a:latin typeface="Arial"/>
                <a:ea typeface="ＭＳ ゴシック"/>
              </a:rPr>
              <a:t>Commission</a:t>
            </a:r>
            <a:endParaRPr lang="en-US" altLang="ja-JP" sz="3400" b="1" dirty="0">
              <a:solidFill>
                <a:srgbClr val="FFFF00"/>
              </a:solidFill>
              <a:latin typeface="Arial"/>
              <a:ea typeface="ＭＳ ゴシック"/>
            </a:endParaRPr>
          </a:p>
        </p:txBody>
      </p:sp>
    </p:spTree>
    <p:extLst>
      <p:ext uri="{BB962C8B-B14F-4D97-AF65-F5344CB8AC3E}">
        <p14:creationId xmlns:p14="http://schemas.microsoft.com/office/powerpoint/2010/main" val="268366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68730" y="1472248"/>
            <a:ext cx="6503670" cy="4962525"/>
          </a:xfrm>
        </p:spPr>
        <p:txBody>
          <a:bodyPr>
            <a:noAutofit/>
          </a:bodyPr>
          <a:lstStyle/>
          <a:p>
            <a:pPr marL="228600" lvl="0" indent="-228600">
              <a:buNone/>
            </a:pPr>
            <a:r>
              <a:rPr lang="en-US" altLang="ja-JP" sz="2400" dirty="0">
                <a:solidFill>
                  <a:srgbClr val="FFFF00"/>
                </a:solidFill>
                <a:latin typeface="Arial"/>
                <a:ea typeface="ＭＳ ゴシック"/>
              </a:rPr>
              <a:t>What are the Benefits to the Squadron Members of participation?</a:t>
            </a:r>
          </a:p>
          <a:p>
            <a:pPr marL="228600" lvl="0" indent="-228600">
              <a:buNone/>
            </a:pPr>
            <a:endParaRPr lang="en-US" altLang="ja-JP" sz="800" dirty="0">
              <a:solidFill>
                <a:srgbClr val="FFFF00"/>
              </a:solidFill>
              <a:latin typeface="Arial"/>
              <a:ea typeface="ＭＳ ゴシック"/>
            </a:endParaRPr>
          </a:p>
          <a:p>
            <a:pPr marL="0" indent="0">
              <a:buNone/>
            </a:pPr>
            <a:r>
              <a:rPr lang="en-US" altLang="ja-JP" sz="2400" dirty="0">
                <a:solidFill>
                  <a:srgbClr val="FFFF00"/>
                </a:solidFill>
                <a:latin typeface="Arial"/>
                <a:ea typeface="ＭＳ ゴシック"/>
              </a:rPr>
              <a:t>Increased knowledge and participation in events/programs allows our members to feel a sense of pride in the organization and lets them see why there membership is important.  This passion leads to members becoming vested in the long term success of the organization. </a:t>
            </a:r>
          </a:p>
        </p:txBody>
      </p:sp>
      <p:sp>
        <p:nvSpPr>
          <p:cNvPr id="10" name="Title 1">
            <a:extLst>
              <a:ext uri="{FF2B5EF4-FFF2-40B4-BE49-F238E27FC236}">
                <a16:creationId xmlns:a16="http://schemas.microsoft.com/office/drawing/2014/main" id="{F361F706-9CA7-0A4F-8726-62A55104DF7B}"/>
              </a:ext>
            </a:extLst>
          </p:cNvPr>
          <p:cNvSpPr>
            <a:spLocks noGrp="1"/>
          </p:cNvSpPr>
          <p:nvPr>
            <p:ph type="title"/>
          </p:nvPr>
        </p:nvSpPr>
        <p:spPr>
          <a:xfrm>
            <a:off x="0" y="7938"/>
            <a:ext cx="9144000" cy="1143000"/>
          </a:xfrm>
        </p:spPr>
        <p:txBody>
          <a:bodyPr>
            <a:noAutofit/>
          </a:bodyPr>
          <a:lstStyle/>
          <a:p>
            <a:r>
              <a:rPr lang="en-US" altLang="ja-JP" sz="3400" b="1" dirty="0">
                <a:solidFill>
                  <a:srgbClr val="FFFF00"/>
                </a:solidFill>
                <a:latin typeface="Arial"/>
                <a:ea typeface="ＭＳ ゴシック"/>
              </a:rPr>
              <a:t>2018- 2019 Public &amp; Media Communications </a:t>
            </a:r>
            <a:r>
              <a:rPr lang="en-US" altLang="ja-JP" sz="3600" b="1" dirty="0">
                <a:solidFill>
                  <a:srgbClr val="FFFF00"/>
                </a:solidFill>
                <a:latin typeface="Arial"/>
                <a:ea typeface="ＭＳ ゴシック"/>
              </a:rPr>
              <a:t>Commission</a:t>
            </a:r>
            <a:endParaRPr lang="en-US" altLang="ja-JP" sz="3400" b="1" dirty="0">
              <a:solidFill>
                <a:srgbClr val="FFFF00"/>
              </a:solidFill>
              <a:latin typeface="Arial"/>
              <a:ea typeface="ＭＳ ゴシック"/>
            </a:endParaRPr>
          </a:p>
        </p:txBody>
      </p:sp>
    </p:spTree>
    <p:extLst>
      <p:ext uri="{BB962C8B-B14F-4D97-AF65-F5344CB8AC3E}">
        <p14:creationId xmlns:p14="http://schemas.microsoft.com/office/powerpoint/2010/main" val="45619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8"/>
            <a:ext cx="9144000" cy="1143000"/>
          </a:xfrm>
        </p:spPr>
        <p:txBody>
          <a:bodyPr>
            <a:noAutofit/>
          </a:bodyPr>
          <a:lstStyle/>
          <a:p>
            <a:r>
              <a:rPr lang="en-US" altLang="ja-JP" sz="3400" b="1" dirty="0">
                <a:solidFill>
                  <a:srgbClr val="FFFF00"/>
                </a:solidFill>
                <a:latin typeface="Arial"/>
                <a:ea typeface="ＭＳ ゴシック"/>
              </a:rPr>
              <a:t>2018- 2019 Public &amp; Media Communications </a:t>
            </a:r>
            <a:r>
              <a:rPr lang="en-US" altLang="ja-JP" sz="3600" b="1" dirty="0">
                <a:solidFill>
                  <a:srgbClr val="FFFF00"/>
                </a:solidFill>
                <a:latin typeface="Arial"/>
                <a:ea typeface="ＭＳ ゴシック"/>
              </a:rPr>
              <a:t>Commission</a:t>
            </a:r>
            <a:endParaRPr lang="en-US" altLang="ja-JP" sz="3400" b="1" dirty="0">
              <a:solidFill>
                <a:srgbClr val="FFFF00"/>
              </a:solidFill>
              <a:latin typeface="Arial"/>
              <a:ea typeface="ＭＳ ゴシック"/>
            </a:endParaRPr>
          </a:p>
        </p:txBody>
      </p:sp>
      <p:sp>
        <p:nvSpPr>
          <p:cNvPr id="3" name="Text Placeholder 2"/>
          <p:cNvSpPr>
            <a:spLocks noGrp="1"/>
          </p:cNvSpPr>
          <p:nvPr>
            <p:ph type="body" idx="1"/>
          </p:nvPr>
        </p:nvSpPr>
        <p:spPr>
          <a:xfrm>
            <a:off x="1417320" y="1600200"/>
            <a:ext cx="7486650" cy="4525963"/>
          </a:xfrm>
        </p:spPr>
        <p:txBody>
          <a:bodyPr>
            <a:noAutofit/>
          </a:bodyPr>
          <a:lstStyle/>
          <a:p>
            <a:pPr marL="0" lvl="0" indent="0">
              <a:buNone/>
            </a:pPr>
            <a:r>
              <a:rPr lang="en-US" altLang="ja-JP" sz="2400" dirty="0">
                <a:solidFill>
                  <a:srgbClr val="FFFF00"/>
                </a:solidFill>
                <a:latin typeface="Arial"/>
                <a:ea typeface="ＭＳ ゴシック"/>
              </a:rPr>
              <a:t>Mark B. McCue - </a:t>
            </a:r>
            <a:r>
              <a:rPr lang="en-US" altLang="ja-JP" sz="2400" dirty="0" err="1">
                <a:solidFill>
                  <a:srgbClr val="FFFF00"/>
                </a:solidFill>
                <a:latin typeface="Arial"/>
                <a:ea typeface="ＭＳ ゴシック"/>
              </a:rPr>
              <a:t>markbmccue@gmail.com</a:t>
            </a: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Doug Evans - </a:t>
            </a:r>
            <a:r>
              <a:rPr lang="en-US" altLang="ja-JP" sz="2400" dirty="0" err="1">
                <a:solidFill>
                  <a:srgbClr val="FFFF00"/>
                </a:solidFill>
                <a:latin typeface="Arial"/>
                <a:ea typeface="ＭＳ ゴシック"/>
              </a:rPr>
              <a:t>evansdsal@gmail.com</a:t>
            </a: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Brandon Roberts - </a:t>
            </a:r>
            <a:r>
              <a:rPr lang="en-US" altLang="ja-JP" sz="2400" dirty="0" err="1">
                <a:solidFill>
                  <a:srgbClr val="FFFF00"/>
                </a:solidFill>
                <a:latin typeface="Arial"/>
                <a:ea typeface="ＭＳ ゴシック"/>
              </a:rPr>
              <a:t>brandon@salgeorgia.org</a:t>
            </a: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Casey </a:t>
            </a:r>
            <a:r>
              <a:rPr lang="en-US" altLang="ja-JP" sz="2400" dirty="0" err="1">
                <a:solidFill>
                  <a:srgbClr val="FFFF00"/>
                </a:solidFill>
                <a:latin typeface="Arial"/>
                <a:ea typeface="ＭＳ ゴシック"/>
              </a:rPr>
              <a:t>Lenort</a:t>
            </a:r>
            <a:r>
              <a:rPr lang="en-US" altLang="ja-JP" sz="2400" dirty="0">
                <a:solidFill>
                  <a:srgbClr val="FFFF00"/>
                </a:solidFill>
                <a:latin typeface="Arial"/>
                <a:ea typeface="ＭＳ ゴシック"/>
              </a:rPr>
              <a:t> - </a:t>
            </a:r>
            <a:r>
              <a:rPr lang="en-US" altLang="ja-JP" sz="2400" dirty="0">
                <a:solidFill>
                  <a:srgbClr val="FFFF00"/>
                </a:solidFill>
                <a:latin typeface="Arial"/>
                <a:ea typeface="ＭＳ ゴシック"/>
                <a:hlinkClick r:id="rId3">
                  <a:extLst>
                    <a:ext uri="{A12FA001-AC4F-418D-AE19-62706E023703}">
                      <ahyp:hlinkClr xmlns:ahyp="http://schemas.microsoft.com/office/drawing/2018/hyperlinkcolor" val="tx"/>
                    </a:ext>
                  </a:extLst>
                </a:hlinkClick>
              </a:rPr>
              <a:t>irishfan1232000@yahoo.com</a:t>
            </a: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Damon </a:t>
            </a:r>
            <a:r>
              <a:rPr lang="en-US" altLang="ja-JP" sz="2400" dirty="0" err="1">
                <a:solidFill>
                  <a:srgbClr val="FFFF00"/>
                </a:solidFill>
                <a:latin typeface="Arial"/>
                <a:ea typeface="ＭＳ ゴシック"/>
              </a:rPr>
              <a:t>Bradtmueller</a:t>
            </a:r>
            <a:r>
              <a:rPr lang="en-US" altLang="ja-JP" sz="2400" dirty="0">
                <a:solidFill>
                  <a:srgbClr val="FFFF00"/>
                </a:solidFill>
                <a:latin typeface="Arial"/>
                <a:ea typeface="ＭＳ ゴシック"/>
              </a:rPr>
              <a:t> - </a:t>
            </a:r>
            <a:r>
              <a:rPr lang="en-US" altLang="ja-JP" sz="2400" dirty="0" err="1">
                <a:solidFill>
                  <a:srgbClr val="FFFF00"/>
                </a:solidFill>
                <a:latin typeface="Arial"/>
                <a:ea typeface="ＭＳ ゴシック"/>
              </a:rPr>
              <a:t>djbradtmueller@att.net</a:t>
            </a: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Seth A </a:t>
            </a:r>
            <a:r>
              <a:rPr lang="en-US" altLang="ja-JP" sz="2400" dirty="0" err="1">
                <a:solidFill>
                  <a:srgbClr val="FFFF00"/>
                </a:solidFill>
                <a:latin typeface="Arial"/>
                <a:ea typeface="ＭＳ ゴシック"/>
              </a:rPr>
              <a:t>Rippe</a:t>
            </a:r>
            <a:r>
              <a:rPr lang="en-US" altLang="ja-JP" sz="2400" dirty="0">
                <a:solidFill>
                  <a:srgbClr val="FFFF00"/>
                </a:solidFill>
                <a:latin typeface="Arial"/>
                <a:ea typeface="ＭＳ ゴシック"/>
              </a:rPr>
              <a:t>, </a:t>
            </a:r>
            <a:r>
              <a:rPr lang="en-US" altLang="ja-JP" sz="2400" i="0" strike="noStrike" baseline="0" dirty="0">
                <a:solidFill>
                  <a:srgbClr val="FFFF00"/>
                </a:solidFill>
                <a:latin typeface="Arial"/>
                <a:ea typeface="ＭＳ ゴシック"/>
              </a:rPr>
              <a:t>Chairman</a:t>
            </a:r>
            <a:r>
              <a:rPr lang="en-US" altLang="ja-JP" sz="2400" dirty="0">
                <a:solidFill>
                  <a:srgbClr val="FFFF00"/>
                </a:solidFill>
                <a:latin typeface="Arial"/>
                <a:ea typeface="ＭＳ ゴシック"/>
              </a:rPr>
              <a:t> - </a:t>
            </a:r>
            <a:r>
              <a:rPr lang="en-US" altLang="ja-JP" sz="2400" dirty="0">
                <a:solidFill>
                  <a:srgbClr val="FFFF00"/>
                </a:solidFill>
                <a:latin typeface="Arial"/>
                <a:ea typeface="ＭＳ ゴシック"/>
                <a:hlinkClick r:id="rId4">
                  <a:extLst>
                    <a:ext uri="{A12FA001-AC4F-418D-AE19-62706E023703}">
                      <ahyp:hlinkClr xmlns:ahyp="http://schemas.microsoft.com/office/drawing/2018/hyperlinkcolor" val="tx"/>
                    </a:ext>
                  </a:extLst>
                </a:hlinkClick>
              </a:rPr>
              <a:t>srippe@mercycare.org</a:t>
            </a:r>
            <a:endParaRPr lang="en-US" altLang="ja-JP" sz="2400" dirty="0">
              <a:solidFill>
                <a:srgbClr val="FFFF00"/>
              </a:solidFill>
              <a:latin typeface="Arial"/>
              <a:ea typeface="ＭＳ ゴシック"/>
            </a:endParaRPr>
          </a:p>
          <a:p>
            <a:pPr marL="0" lvl="0" indent="0">
              <a:buNone/>
            </a:pPr>
            <a:endParaRPr lang="en-US" altLang="ja-JP" sz="2400" dirty="0">
              <a:solidFill>
                <a:srgbClr val="FFFF00"/>
              </a:solidFill>
              <a:latin typeface="Arial"/>
              <a:ea typeface="ＭＳ ゴシック"/>
            </a:endParaRPr>
          </a:p>
          <a:p>
            <a:pPr marL="0" lvl="0" indent="0">
              <a:buNone/>
            </a:pPr>
            <a:r>
              <a:rPr lang="en-US" altLang="ja-JP" sz="2400" dirty="0">
                <a:solidFill>
                  <a:srgbClr val="FFFF00"/>
                </a:solidFill>
                <a:latin typeface="Arial"/>
                <a:ea typeface="ＭＳ ゴシック"/>
              </a:rPr>
              <a:t>Conference Calls are unscheduled at this time. </a:t>
            </a:r>
          </a:p>
          <a:p>
            <a:pPr marL="0" lvl="0" indent="0">
              <a:buNone/>
            </a:pPr>
            <a:r>
              <a:rPr lang="en-US" altLang="ja-JP" sz="2400" dirty="0">
                <a:solidFill>
                  <a:srgbClr val="FFFF00"/>
                </a:solidFill>
                <a:latin typeface="Arial"/>
                <a:ea typeface="ＭＳ ゴシック"/>
              </a:rPr>
              <a:t>Phone: 641-715-3580 , Access Code: 526346</a:t>
            </a:r>
            <a:endParaRPr lang="en-US" altLang="ja-JP" sz="2400" i="1" strike="noStrike" baseline="0" dirty="0">
              <a:solidFill>
                <a:srgbClr val="FFFF00"/>
              </a:solidFill>
              <a:latin typeface="Cambria"/>
              <a:ea typeface="ＭＳ ゴシック"/>
              <a:cs typeface="Cambria"/>
            </a:endParaRPr>
          </a:p>
        </p:txBody>
      </p:sp>
    </p:spTree>
    <p:extLst>
      <p:ext uri="{BB962C8B-B14F-4D97-AF65-F5344CB8AC3E}">
        <p14:creationId xmlns:p14="http://schemas.microsoft.com/office/powerpoint/2010/main" val="5544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862B1A2-9F9F-9E4D-A8C6-50FD5F226EAF}"/>
              </a:ext>
            </a:extLst>
          </p:cNvPr>
          <p:cNvSpPr>
            <a:spLocks noGrp="1" noChangeArrowheads="1"/>
          </p:cNvSpPr>
          <p:nvPr>
            <p:ph type="title"/>
          </p:nvPr>
        </p:nvSpPr>
        <p:spPr/>
        <p:txBody>
          <a:bodyPr rtlCol="0" anchor="ctr">
            <a:normAutofit/>
          </a:bodyPr>
          <a:lstStyle/>
          <a:p>
            <a:pPr eaLnBrk="1" fontAlgn="auto" hangingPunct="1">
              <a:spcAft>
                <a:spcPts val="0"/>
              </a:spcAft>
              <a:defRPr/>
            </a:pPr>
            <a:br>
              <a:rPr lang="en-US" altLang="en-US" sz="4400" b="1" dirty="0">
                <a:solidFill>
                  <a:srgbClr val="FFFF00"/>
                </a:solidFill>
                <a:latin typeface="Arial" panose="020B0604020202020204" pitchFamily="34" charset="0"/>
                <a:cs typeface="Arial" panose="020B0604020202020204" pitchFamily="34" charset="0"/>
              </a:rPr>
            </a:br>
            <a:br>
              <a:rPr lang="en-US" altLang="en-US" sz="4400" b="1" dirty="0">
                <a:solidFill>
                  <a:srgbClr val="FFFF00"/>
                </a:solidFill>
                <a:latin typeface="Arial" panose="020B0604020202020204" pitchFamily="34" charset="0"/>
                <a:cs typeface="Arial" panose="020B0604020202020204" pitchFamily="34" charset="0"/>
              </a:rPr>
            </a:br>
            <a:r>
              <a:rPr lang="en-US" altLang="en-US" sz="4400" b="1" dirty="0">
                <a:solidFill>
                  <a:srgbClr val="FFFF00"/>
                </a:solidFill>
                <a:latin typeface="Arial" panose="020B0604020202020204" pitchFamily="34" charset="0"/>
                <a:cs typeface="Arial" panose="020B0604020202020204" pitchFamily="34" charset="0"/>
              </a:rPr>
              <a:t>IMPLEMENTING CHANGE</a:t>
            </a:r>
          </a:p>
        </p:txBody>
      </p:sp>
      <p:sp>
        <p:nvSpPr>
          <p:cNvPr id="19458" name="Rectangle 3">
            <a:extLst>
              <a:ext uri="{FF2B5EF4-FFF2-40B4-BE49-F238E27FC236}">
                <a16:creationId xmlns:a16="http://schemas.microsoft.com/office/drawing/2014/main" id="{E6F8B4B0-4983-9F48-94CC-29B555267F4A}"/>
              </a:ext>
            </a:extLst>
          </p:cNvPr>
          <p:cNvSpPr>
            <a:spLocks noGrp="1"/>
          </p:cNvSpPr>
          <p:nvPr>
            <p:ph idx="1"/>
          </p:nvPr>
        </p:nvSpPr>
        <p:spPr/>
        <p:txBody>
          <a:bodyPr>
            <a:normAutofit/>
          </a:bodyPr>
          <a:lstStyle/>
          <a:p>
            <a:pPr algn="ctr" eaLnBrk="1" hangingPunct="1"/>
            <a:endParaRPr lang="en-US" altLang="en-US" sz="3600" dirty="0">
              <a:solidFill>
                <a:srgbClr val="FFFF00"/>
              </a:solidFill>
              <a:latin typeface="Arial" panose="020B0604020202020204" pitchFamily="34" charset="0"/>
              <a:cs typeface="Arial" panose="020B0604020202020204" pitchFamily="34" charset="0"/>
            </a:endParaRPr>
          </a:p>
          <a:p>
            <a:pPr algn="ctr" eaLnBrk="1" hangingPunct="1"/>
            <a:endParaRPr lang="en-US" altLang="en-US" sz="3600" dirty="0">
              <a:solidFill>
                <a:srgbClr val="FFFF00"/>
              </a:solidFill>
              <a:latin typeface="Arial" panose="020B0604020202020204" pitchFamily="34" charset="0"/>
              <a:cs typeface="Arial" panose="020B0604020202020204" pitchFamily="34" charset="0"/>
            </a:endParaRPr>
          </a:p>
          <a:p>
            <a:pPr algn="ctr" eaLnBrk="1" hangingPunct="1">
              <a:buFont typeface="Wingdings 3" pitchFamily="2" charset="2"/>
              <a:buNone/>
            </a:pPr>
            <a:r>
              <a:rPr lang="en-US" altLang="en-US" sz="3600" dirty="0">
                <a:solidFill>
                  <a:srgbClr val="FFFF00"/>
                </a:solidFill>
                <a:latin typeface="Arial" panose="020B0604020202020204" pitchFamily="34" charset="0"/>
                <a:cs typeface="Arial" panose="020B0604020202020204" pitchFamily="34" charset="0"/>
              </a:rPr>
              <a:t>IT’S EASY RIGHT ?</a:t>
            </a:r>
          </a:p>
          <a:p>
            <a:pPr algn="ctr" eaLnBrk="1" hangingPunct="1">
              <a:buFont typeface="Wingdings 3" pitchFamily="2" charset="2"/>
              <a:buNone/>
            </a:pPr>
            <a:r>
              <a:rPr lang="en-US" altLang="en-US" sz="3600" dirty="0">
                <a:solidFill>
                  <a:srgbClr val="FFFF00"/>
                </a:solidFill>
                <a:latin typeface="Arial" panose="020B0604020202020204" pitchFamily="34" charset="0"/>
                <a:cs typeface="Arial" panose="020B0604020202020204" pitchFamily="34" charset="0"/>
              </a:rPr>
              <a:t>NOT THAT EASY !!</a:t>
            </a:r>
          </a:p>
        </p:txBody>
      </p:sp>
      <p:sp>
        <p:nvSpPr>
          <p:cNvPr id="4" name="Title 1">
            <a:extLst>
              <a:ext uri="{FF2B5EF4-FFF2-40B4-BE49-F238E27FC236}">
                <a16:creationId xmlns:a16="http://schemas.microsoft.com/office/drawing/2014/main" id="{2619B6BD-435C-C14D-997D-BE71B252A1AE}"/>
              </a:ext>
            </a:extLst>
          </p:cNvPr>
          <p:cNvSpPr txBox="1">
            <a:spLocks/>
          </p:cNvSpPr>
          <p:nvPr/>
        </p:nvSpPr>
        <p:spPr>
          <a:xfrm>
            <a:off x="609600" y="427038"/>
            <a:ext cx="8229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accent1">
                    <a:lumMod val="40000"/>
                    <a:lumOff val="60000"/>
                  </a:schemeClr>
                </a:solidFill>
                <a:latin typeface="+mj-lt"/>
                <a:ea typeface="+mj-ea"/>
                <a:cs typeface="+mj-cs"/>
              </a:defRPr>
            </a:lvl1pPr>
          </a:lstStyle>
          <a:p>
            <a:r>
              <a:rPr lang="en-US" altLang="ja-JP" b="1">
                <a:solidFill>
                  <a:srgbClr val="FFFF00"/>
                </a:solidFill>
                <a:latin typeface="Arial" panose="020B0604020202020204" pitchFamily="34" charset="0"/>
                <a:ea typeface="ＭＳ ゴシック"/>
                <a:cs typeface="Arial" panose="020B0604020202020204" pitchFamily="34" charset="0"/>
              </a:rPr>
              <a:t>Parliamentary Procedure Module</a:t>
            </a:r>
            <a:endParaRPr lang="en-US" altLang="ja-JP" b="1" dirty="0">
              <a:solidFill>
                <a:srgbClr val="FFFF00"/>
              </a:solidFill>
              <a:latin typeface="Arial" panose="020B0604020202020204" pitchFamily="34" charset="0"/>
              <a:ea typeface="ＭＳ ゴシック"/>
              <a:cs typeface="Arial" panose="020B0604020202020204" pitchFamily="34" charset="0"/>
            </a:endParaRPr>
          </a:p>
        </p:txBody>
      </p:sp>
    </p:spTree>
    <p:extLst>
      <p:ext uri="{BB962C8B-B14F-4D97-AF65-F5344CB8AC3E}">
        <p14:creationId xmlns:p14="http://schemas.microsoft.com/office/powerpoint/2010/main" val="1179589011"/>
      </p:ext>
    </p:extLst>
  </p:cSld>
  <p:clrMapOvr>
    <a:masterClrMapping/>
  </p:clrMapOvr>
  <p:transition spd="slow">
    <p:diamond/>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6B7B58A1-2F01-FC4B-9060-A7FB1A901AD4}"/>
              </a:ext>
            </a:extLst>
          </p:cNvPr>
          <p:cNvSpPr>
            <a:spLocks noGrp="1"/>
          </p:cNvSpPr>
          <p:nvPr>
            <p:ph type="title"/>
          </p:nvPr>
        </p:nvSpPr>
        <p:spPr/>
        <p:txBody>
          <a:bodyPr/>
          <a:lstStyle/>
          <a:p>
            <a:pPr eaLnBrk="1" hangingPunct="1"/>
            <a:r>
              <a:rPr lang="en-US" altLang="en-US">
                <a:solidFill>
                  <a:srgbClr val="FFFF00"/>
                </a:solidFill>
                <a:latin typeface="Arial" panose="020B0604020202020204" pitchFamily="34" charset="0"/>
                <a:cs typeface="Arial" panose="020B0604020202020204" pitchFamily="34" charset="0"/>
              </a:rPr>
              <a:t>DUPLICATION RULES</a:t>
            </a:r>
          </a:p>
        </p:txBody>
      </p:sp>
      <p:sp>
        <p:nvSpPr>
          <p:cNvPr id="20483" name="Rectangle 3">
            <a:extLst>
              <a:ext uri="{FF2B5EF4-FFF2-40B4-BE49-F238E27FC236}">
                <a16:creationId xmlns:a16="http://schemas.microsoft.com/office/drawing/2014/main" id="{73596F6C-CEB6-5E4F-9DCA-DB8CABE1EC88}"/>
              </a:ext>
            </a:extLst>
          </p:cNvPr>
          <p:cNvSpPr>
            <a:spLocks noGrp="1" noChangeArrowheads="1"/>
          </p:cNvSpPr>
          <p:nvPr>
            <p:ph idx="1"/>
          </p:nvPr>
        </p:nvSpPr>
        <p:spPr/>
        <p:txBody>
          <a:bodyPr rtlCol="0">
            <a:normAutofit fontScale="92500"/>
          </a:bodyPr>
          <a:lstStyle/>
          <a:p>
            <a:pPr eaLnBrk="1" fontAlgn="auto" hangingPunct="1">
              <a:lnSpc>
                <a:spcPct val="80000"/>
              </a:lnSpc>
              <a:spcAft>
                <a:spcPts val="0"/>
              </a:spcAft>
              <a:buFont typeface="Wingdings 3" charset="2"/>
              <a:buChar char=""/>
              <a:defRPr/>
            </a:pPr>
            <a:endParaRPr lang="en-US" altLang="en-US" sz="2000" dirty="0">
              <a:solidFill>
                <a:srgbClr val="FFFF00"/>
              </a:solidFill>
              <a:latin typeface="Arial" panose="020B0604020202020204" pitchFamily="34" charset="0"/>
              <a:cs typeface="Arial" panose="020B0604020202020204" pitchFamily="34" charset="0"/>
            </a:endParaRPr>
          </a:p>
          <a:p>
            <a:pPr eaLnBrk="1" fontAlgn="auto" hangingPunct="1">
              <a:lnSpc>
                <a:spcPct val="80000"/>
              </a:lnSpc>
              <a:spcAft>
                <a:spcPts val="0"/>
              </a:spcAft>
              <a:buFont typeface="Wingdings 3" charset="2"/>
              <a:buChar char=""/>
              <a:defRPr/>
            </a:pPr>
            <a:endParaRPr lang="en-US" altLang="en-US" sz="2000" dirty="0">
              <a:solidFill>
                <a:srgbClr val="FFFF00"/>
              </a:solidFill>
              <a:latin typeface="Arial" panose="020B0604020202020204" pitchFamily="34" charset="0"/>
              <a:cs typeface="Arial" panose="020B0604020202020204" pitchFamily="34" charset="0"/>
            </a:endParaRPr>
          </a:p>
          <a:p>
            <a:pPr eaLnBrk="1" fontAlgn="auto" hangingPunct="1">
              <a:lnSpc>
                <a:spcPct val="170000"/>
              </a:lnSpc>
              <a:spcBef>
                <a:spcPts val="0"/>
              </a:spcBef>
              <a:spcAft>
                <a:spcPts val="0"/>
              </a:spcAft>
              <a:buFontTx/>
              <a:buNone/>
              <a:defRPr/>
            </a:pPr>
            <a:r>
              <a:rPr lang="en-US" altLang="en-US" sz="2800" dirty="0">
                <a:solidFill>
                  <a:srgbClr val="FFFF00"/>
                </a:solidFill>
                <a:latin typeface="Arial" panose="020B0604020202020204" pitchFamily="34" charset="0"/>
                <a:cs typeface="Arial" panose="020B0604020202020204" pitchFamily="34" charset="0"/>
              </a:rPr>
              <a:t>    No duplication of this presentation is allowed in any format, without the express permission of the author</a:t>
            </a:r>
            <a:r>
              <a:rPr lang="en-US" altLang="en-US" sz="2000" dirty="0">
                <a:solidFill>
                  <a:srgbClr val="FFFF00"/>
                </a:solidFill>
                <a:latin typeface="Arial" panose="020B0604020202020204" pitchFamily="34" charset="0"/>
                <a:cs typeface="Arial" panose="020B0604020202020204" pitchFamily="34" charset="0"/>
              </a:rPr>
              <a:t>.</a:t>
            </a:r>
          </a:p>
          <a:p>
            <a:pPr eaLnBrk="1" fontAlgn="auto" hangingPunct="1">
              <a:lnSpc>
                <a:spcPct val="80000"/>
              </a:lnSpc>
              <a:spcAft>
                <a:spcPts val="0"/>
              </a:spcAft>
              <a:buFont typeface="Wingdings 3" charset="2"/>
              <a:buChar char=""/>
              <a:defRPr/>
            </a:pPr>
            <a:endParaRPr lang="en-US" altLang="en-US" sz="2000" dirty="0">
              <a:solidFill>
                <a:srgbClr val="FFFF00"/>
              </a:solidFill>
              <a:latin typeface="Arial" panose="020B0604020202020204" pitchFamily="34" charset="0"/>
              <a:cs typeface="Arial" panose="020B0604020202020204" pitchFamily="34" charset="0"/>
            </a:endParaRPr>
          </a:p>
          <a:p>
            <a:pPr eaLnBrk="1" fontAlgn="auto" hangingPunct="1">
              <a:lnSpc>
                <a:spcPct val="80000"/>
              </a:lnSpc>
              <a:spcAft>
                <a:spcPts val="0"/>
              </a:spcAft>
              <a:buFont typeface="Wingdings 3" charset="2"/>
              <a:buChar char=""/>
              <a:defRPr/>
            </a:pPr>
            <a:endParaRPr lang="en-US" altLang="en-US" sz="2000" dirty="0">
              <a:solidFill>
                <a:srgbClr val="FFFF00"/>
              </a:solidFill>
              <a:latin typeface="Arial" panose="020B0604020202020204" pitchFamily="34" charset="0"/>
              <a:cs typeface="Arial" panose="020B0604020202020204" pitchFamily="34" charset="0"/>
            </a:endParaRPr>
          </a:p>
          <a:p>
            <a:pPr eaLnBrk="1" fontAlgn="auto" hangingPunct="1">
              <a:lnSpc>
                <a:spcPct val="80000"/>
              </a:lnSpc>
              <a:spcAft>
                <a:spcPts val="0"/>
              </a:spcAft>
              <a:buFont typeface="Wingdings 3" charset="2"/>
              <a:buChar char=""/>
              <a:defRPr/>
            </a:pPr>
            <a:endParaRPr lang="en-US" altLang="en-US" sz="2000" dirty="0">
              <a:solidFill>
                <a:srgbClr val="FFFF00"/>
              </a:solidFill>
              <a:latin typeface="Arial" panose="020B0604020202020204" pitchFamily="34" charset="0"/>
              <a:cs typeface="Arial" panose="020B0604020202020204" pitchFamily="34" charset="0"/>
            </a:endParaRPr>
          </a:p>
          <a:p>
            <a:pPr eaLnBrk="1" fontAlgn="auto" hangingPunct="1">
              <a:lnSpc>
                <a:spcPct val="80000"/>
              </a:lnSpc>
              <a:spcAft>
                <a:spcPts val="0"/>
              </a:spcAft>
              <a:buFont typeface="Wingdings 3" charset="2"/>
              <a:buChar char=""/>
              <a:defRPr/>
            </a:pPr>
            <a:endParaRPr lang="en-US" altLang="en-US" sz="2000" dirty="0">
              <a:solidFill>
                <a:srgbClr val="FFFF00"/>
              </a:solidFill>
              <a:latin typeface="Arial" panose="020B0604020202020204" pitchFamily="34" charset="0"/>
              <a:cs typeface="Arial" panose="020B0604020202020204" pitchFamily="34" charset="0"/>
            </a:endParaRPr>
          </a:p>
          <a:p>
            <a:pPr eaLnBrk="1" fontAlgn="auto" hangingPunct="1">
              <a:lnSpc>
                <a:spcPct val="80000"/>
              </a:lnSpc>
              <a:spcAft>
                <a:spcPts val="0"/>
              </a:spcAft>
              <a:buFont typeface="Wingdings 3" charset="2"/>
              <a:buChar char=""/>
              <a:defRPr/>
            </a:pPr>
            <a:endParaRPr lang="en-US" altLang="en-US" sz="2000" dirty="0">
              <a:solidFill>
                <a:srgbClr val="FFFF00"/>
              </a:solidFill>
              <a:latin typeface="Arial" panose="020B0604020202020204" pitchFamily="34" charset="0"/>
              <a:cs typeface="Arial" panose="020B0604020202020204" pitchFamily="34" charset="0"/>
            </a:endParaRPr>
          </a:p>
          <a:p>
            <a:pPr eaLnBrk="1" fontAlgn="auto" hangingPunct="1">
              <a:lnSpc>
                <a:spcPct val="80000"/>
              </a:lnSpc>
              <a:spcAft>
                <a:spcPts val="0"/>
              </a:spcAft>
              <a:buFont typeface="Wingdings 3" charset="2"/>
              <a:buChar char=""/>
              <a:defRPr/>
            </a:pPr>
            <a:endParaRPr lang="en-US" altLang="en-US" sz="2000" dirty="0">
              <a:solidFill>
                <a:srgbClr val="FFFF00"/>
              </a:solidFill>
              <a:latin typeface="Arial" panose="020B0604020202020204" pitchFamily="34" charset="0"/>
              <a:cs typeface="Arial" panose="020B0604020202020204" pitchFamily="34" charset="0"/>
            </a:endParaRPr>
          </a:p>
          <a:p>
            <a:pPr eaLnBrk="1" fontAlgn="auto" hangingPunct="1">
              <a:lnSpc>
                <a:spcPct val="80000"/>
              </a:lnSpc>
              <a:spcAft>
                <a:spcPts val="0"/>
              </a:spcAft>
              <a:buFont typeface="Wingdings 3" charset="2"/>
              <a:buChar char=""/>
              <a:defRPr/>
            </a:pPr>
            <a:endParaRPr lang="en-US" altLang="en-US" sz="2000" dirty="0">
              <a:solidFill>
                <a:srgbClr val="FFFF00"/>
              </a:solidFill>
              <a:latin typeface="Arial" panose="020B0604020202020204" pitchFamily="34" charset="0"/>
              <a:cs typeface="Arial" panose="020B0604020202020204" pitchFamily="34" charset="0"/>
            </a:endParaRPr>
          </a:p>
          <a:p>
            <a:pPr eaLnBrk="1" fontAlgn="auto" hangingPunct="1">
              <a:lnSpc>
                <a:spcPct val="80000"/>
              </a:lnSpc>
              <a:spcAft>
                <a:spcPts val="0"/>
              </a:spcAft>
              <a:buFontTx/>
              <a:buNone/>
              <a:defRPr/>
            </a:pPr>
            <a:r>
              <a:rPr lang="en-US" altLang="en-US" sz="2000" dirty="0">
                <a:solidFill>
                  <a:srgbClr val="FFFF00"/>
                </a:solidFill>
                <a:latin typeface="Arial" panose="020B0604020202020204" pitchFamily="34" charset="0"/>
                <a:cs typeface="Arial" panose="020B0604020202020204" pitchFamily="34" charset="0"/>
              </a:rPr>
              <a:t>                                                                Author: </a:t>
            </a:r>
            <a:r>
              <a:rPr lang="en-US" altLang="en-US" sz="2000" i="1" dirty="0">
                <a:solidFill>
                  <a:srgbClr val="FFFF00"/>
                </a:solidFill>
                <a:latin typeface="Arial" panose="020B0604020202020204" pitchFamily="34" charset="0"/>
                <a:cs typeface="Arial" panose="020B0604020202020204" pitchFamily="34" charset="0"/>
              </a:rPr>
              <a:t>Ronald E. Roberts</a:t>
            </a:r>
          </a:p>
        </p:txBody>
      </p:sp>
    </p:spTree>
    <p:extLst>
      <p:ext uri="{BB962C8B-B14F-4D97-AF65-F5344CB8AC3E}">
        <p14:creationId xmlns:p14="http://schemas.microsoft.com/office/powerpoint/2010/main" val="1351257183"/>
      </p:ext>
    </p:extLst>
  </p:cSld>
  <p:clrMapOvr>
    <a:masterClrMapping/>
  </p:clrMapOvr>
  <p:transition spd="slow">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dirty="0">
                <a:solidFill>
                  <a:srgbClr val="FFFF00"/>
                </a:solidFill>
                <a:latin typeface="Arial"/>
                <a:ea typeface="ＭＳ ゴシック"/>
              </a:rPr>
              <a:t>National Organization</a:t>
            </a:r>
          </a:p>
        </p:txBody>
      </p:sp>
      <p:sp>
        <p:nvSpPr>
          <p:cNvPr id="3" name="Text Placeholder 2"/>
          <p:cNvSpPr>
            <a:spLocks noGrp="1"/>
          </p:cNvSpPr>
          <p:nvPr>
            <p:ph type="body" idx="1"/>
          </p:nvPr>
        </p:nvSpPr>
        <p:spPr/>
        <p:txBody>
          <a:bodyPr>
            <a:normAutofit lnSpcReduction="10000"/>
          </a:bodyPr>
          <a:lstStyle/>
          <a:p>
            <a:pPr lvl="0" rtl="0"/>
            <a:r>
              <a:rPr lang="en-US" altLang="ja-JP" b="1" i="0" u="none" strike="noStrike" baseline="0" dirty="0">
                <a:solidFill>
                  <a:schemeClr val="accent2">
                    <a:lumMod val="20000"/>
                    <a:lumOff val="80000"/>
                  </a:schemeClr>
                </a:solidFill>
                <a:latin typeface="Arial"/>
                <a:ea typeface="ＭＳ ゴシック"/>
              </a:rPr>
              <a:t>National Operations</a:t>
            </a:r>
          </a:p>
          <a:p>
            <a:pPr lvl="0" rtl="0"/>
            <a:r>
              <a:rPr lang="en-US" altLang="ja-JP" b="1" i="0" u="none" strike="noStrike" baseline="0" dirty="0">
                <a:solidFill>
                  <a:schemeClr val="accent2">
                    <a:lumMod val="20000"/>
                    <a:lumOff val="80000"/>
                  </a:schemeClr>
                </a:solidFill>
                <a:latin typeface="Arial"/>
                <a:ea typeface="ＭＳ ゴシック"/>
              </a:rPr>
              <a:t>National Structure</a:t>
            </a:r>
          </a:p>
          <a:p>
            <a:pPr lvl="0" rtl="0"/>
            <a:r>
              <a:rPr lang="en-US" altLang="ja-JP" b="1" i="1" u="none" strike="noStrike" baseline="0" dirty="0">
                <a:solidFill>
                  <a:srgbClr val="FFFF00"/>
                </a:solidFill>
                <a:latin typeface="Arial"/>
                <a:ea typeface="ＭＳ ゴシック"/>
              </a:rPr>
              <a:t>The National Team</a:t>
            </a:r>
          </a:p>
          <a:p>
            <a:pPr lvl="0" rtl="0"/>
            <a:r>
              <a:rPr lang="en-US" altLang="ja-JP" b="1" i="0" u="none" strike="noStrike" baseline="0" dirty="0">
                <a:solidFill>
                  <a:schemeClr val="accent2">
                    <a:lumMod val="20000"/>
                    <a:lumOff val="80000"/>
                  </a:schemeClr>
                </a:solidFill>
                <a:latin typeface="Arial"/>
                <a:ea typeface="ＭＳ ゴシック"/>
              </a:rPr>
              <a:t>Commissions &amp; Committees</a:t>
            </a:r>
          </a:p>
          <a:p>
            <a:pPr lvl="0" rtl="0"/>
            <a:r>
              <a:rPr lang="en-US" altLang="ja-JP" b="1" i="0" u="none" strike="noStrike" baseline="0" dirty="0">
                <a:solidFill>
                  <a:schemeClr val="accent2">
                    <a:lumMod val="20000"/>
                    <a:lumOff val="80000"/>
                  </a:schemeClr>
                </a:solidFill>
                <a:latin typeface="Arial"/>
                <a:ea typeface="ＭＳ ゴシック"/>
              </a:rPr>
              <a:t>The National Executive Committee</a:t>
            </a:r>
          </a:p>
          <a:p>
            <a:pPr lvl="0" rtl="0"/>
            <a:r>
              <a:rPr lang="en-US" altLang="ja-JP" b="1" i="0" u="none" strike="noStrike" baseline="0" dirty="0">
                <a:solidFill>
                  <a:schemeClr val="accent2">
                    <a:lumMod val="20000"/>
                    <a:lumOff val="80000"/>
                  </a:schemeClr>
                </a:solidFill>
                <a:latin typeface="Arial"/>
                <a:ea typeface="ＭＳ ゴシック"/>
              </a:rPr>
              <a:t>The Role of the National Executive Committeeman</a:t>
            </a:r>
          </a:p>
          <a:p>
            <a:pPr lvl="0" rtl="0"/>
            <a:r>
              <a:rPr lang="en-US" altLang="ja-JP" b="1" i="0" u="none" strike="noStrike" baseline="0" dirty="0">
                <a:solidFill>
                  <a:schemeClr val="accent2">
                    <a:lumMod val="20000"/>
                    <a:lumOff val="80000"/>
                  </a:schemeClr>
                </a:solidFill>
                <a:latin typeface="Arial"/>
                <a:ea typeface="ＭＳ ゴシック"/>
              </a:rPr>
              <a:t>The National Convention</a:t>
            </a:r>
          </a:p>
        </p:txBody>
      </p:sp>
    </p:spTree>
    <p:extLst>
      <p:ext uri="{BB962C8B-B14F-4D97-AF65-F5344CB8AC3E}">
        <p14:creationId xmlns:p14="http://schemas.microsoft.com/office/powerpoint/2010/main" val="319923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DBD3F2E2-98D5-474A-9DA4-4E32CFC76369}"/>
              </a:ext>
            </a:extLst>
          </p:cNvPr>
          <p:cNvSpPr>
            <a:spLocks noGrp="1"/>
          </p:cNvSpPr>
          <p:nvPr>
            <p:ph type="title"/>
          </p:nvPr>
        </p:nvSpPr>
        <p:spPr/>
        <p:txBody>
          <a:bodyPr/>
          <a:lstStyle/>
          <a:p>
            <a:pPr eaLnBrk="1" hangingPunct="1"/>
            <a:r>
              <a:rPr lang="en-US" altLang="en-US" sz="3200" b="1">
                <a:solidFill>
                  <a:srgbClr val="FFFF00"/>
                </a:solidFill>
                <a:latin typeface="Arial" panose="020B0604020202020204" pitchFamily="34" charset="0"/>
                <a:cs typeface="Arial" panose="020B0604020202020204" pitchFamily="34" charset="0"/>
              </a:rPr>
              <a:t>IMPLEMENTING CHANGE</a:t>
            </a:r>
            <a:r>
              <a:rPr lang="en-US" altLang="en-US" sz="3200">
                <a:solidFill>
                  <a:srgbClr val="FFFF00"/>
                </a:solidFill>
                <a:latin typeface="Arial" panose="020B0604020202020204" pitchFamily="34" charset="0"/>
                <a:cs typeface="Arial" panose="020B0604020202020204" pitchFamily="34" charset="0"/>
              </a:rPr>
              <a:t> </a:t>
            </a:r>
          </a:p>
        </p:txBody>
      </p:sp>
      <p:sp>
        <p:nvSpPr>
          <p:cNvPr id="22530" name="Rectangle 3">
            <a:extLst>
              <a:ext uri="{FF2B5EF4-FFF2-40B4-BE49-F238E27FC236}">
                <a16:creationId xmlns:a16="http://schemas.microsoft.com/office/drawing/2014/main" id="{7782B3FB-4516-1541-B0F0-609A5DE99151}"/>
              </a:ext>
            </a:extLst>
          </p:cNvPr>
          <p:cNvSpPr>
            <a:spLocks noGrp="1"/>
          </p:cNvSpPr>
          <p:nvPr>
            <p:ph idx="1"/>
          </p:nvPr>
        </p:nvSpPr>
        <p:spPr>
          <a:xfrm>
            <a:off x="1154430" y="1981200"/>
            <a:ext cx="7467600" cy="4525963"/>
          </a:xfrm>
        </p:spPr>
        <p:txBody>
          <a:bodyPr/>
          <a:lstStyle/>
          <a:p>
            <a:pPr eaLnBrk="1" hangingPunct="1">
              <a:lnSpc>
                <a:spcPct val="80000"/>
              </a:lnSpc>
            </a:pPr>
            <a:r>
              <a:rPr lang="en-US" altLang="en-US" sz="2200" dirty="0">
                <a:solidFill>
                  <a:srgbClr val="FFFF00"/>
                </a:solidFill>
                <a:latin typeface="Arial" panose="020B0604020202020204" pitchFamily="34" charset="0"/>
                <a:cs typeface="Arial" panose="020B0604020202020204" pitchFamily="34" charset="0"/>
              </a:rPr>
              <a:t>Change is necessary for survival, growth and adaptation to the times.</a:t>
            </a:r>
          </a:p>
          <a:p>
            <a:pPr eaLnBrk="1" hangingPunct="1">
              <a:lnSpc>
                <a:spcPct val="80000"/>
              </a:lnSpc>
            </a:pPr>
            <a:endParaRPr lang="en-US" altLang="en-US" sz="2200" dirty="0">
              <a:solidFill>
                <a:srgbClr val="FFFF00"/>
              </a:solidFill>
              <a:latin typeface="Arial" panose="020B0604020202020204" pitchFamily="34" charset="0"/>
              <a:cs typeface="Arial" panose="020B0604020202020204" pitchFamily="34" charset="0"/>
            </a:endParaRPr>
          </a:p>
          <a:p>
            <a:pPr eaLnBrk="1" hangingPunct="1">
              <a:lnSpc>
                <a:spcPct val="80000"/>
              </a:lnSpc>
            </a:pPr>
            <a:r>
              <a:rPr lang="en-US" altLang="en-US" sz="2200" dirty="0">
                <a:solidFill>
                  <a:srgbClr val="FFFF00"/>
                </a:solidFill>
                <a:latin typeface="Arial" panose="020B0604020202020204" pitchFamily="34" charset="0"/>
                <a:cs typeface="Arial" panose="020B0604020202020204" pitchFamily="34" charset="0"/>
              </a:rPr>
              <a:t>Most people don’t like change!  Not even wet babies! But, once it’s done they feel better.</a:t>
            </a:r>
          </a:p>
          <a:p>
            <a:pPr eaLnBrk="1" hangingPunct="1">
              <a:lnSpc>
                <a:spcPct val="80000"/>
              </a:lnSpc>
            </a:pPr>
            <a:endParaRPr lang="en-US" altLang="en-US" sz="2200" dirty="0">
              <a:solidFill>
                <a:srgbClr val="FFFF00"/>
              </a:solidFill>
              <a:latin typeface="Arial" panose="020B0604020202020204" pitchFamily="34" charset="0"/>
              <a:cs typeface="Arial" panose="020B0604020202020204" pitchFamily="34" charset="0"/>
            </a:endParaRPr>
          </a:p>
          <a:p>
            <a:pPr eaLnBrk="1" hangingPunct="1">
              <a:lnSpc>
                <a:spcPct val="80000"/>
              </a:lnSpc>
            </a:pPr>
            <a:r>
              <a:rPr lang="en-US" altLang="en-US" sz="2200" dirty="0">
                <a:solidFill>
                  <a:srgbClr val="FFFF00"/>
                </a:solidFill>
                <a:latin typeface="Arial" panose="020B0604020202020204" pitchFamily="34" charset="0"/>
                <a:cs typeface="Arial" panose="020B0604020202020204" pitchFamily="34" charset="0"/>
              </a:rPr>
              <a:t>Organizations have two major factors that influence their ability to change.</a:t>
            </a:r>
          </a:p>
          <a:p>
            <a:pPr eaLnBrk="1" hangingPunct="1">
              <a:lnSpc>
                <a:spcPct val="80000"/>
              </a:lnSpc>
              <a:buFontTx/>
              <a:buNone/>
            </a:pPr>
            <a:r>
              <a:rPr lang="en-US" altLang="en-US" sz="2200" dirty="0">
                <a:solidFill>
                  <a:srgbClr val="FFFF00"/>
                </a:solidFill>
                <a:latin typeface="Arial" panose="020B0604020202020204" pitchFamily="34" charset="0"/>
                <a:cs typeface="Arial" panose="020B0604020202020204" pitchFamily="34" charset="0"/>
              </a:rPr>
              <a:t>          </a:t>
            </a:r>
            <a:r>
              <a:rPr lang="en-US" altLang="en-US" sz="2200" b="1" dirty="0">
                <a:solidFill>
                  <a:srgbClr val="FFFF00"/>
                </a:solidFill>
                <a:latin typeface="Arial" panose="020B0604020202020204" pitchFamily="34" charset="0"/>
                <a:cs typeface="Arial" panose="020B0604020202020204" pitchFamily="34" charset="0"/>
              </a:rPr>
              <a:t>Culture</a:t>
            </a:r>
          </a:p>
          <a:p>
            <a:pPr eaLnBrk="1" hangingPunct="1">
              <a:lnSpc>
                <a:spcPct val="80000"/>
              </a:lnSpc>
              <a:buFontTx/>
              <a:buNone/>
            </a:pPr>
            <a:r>
              <a:rPr lang="en-US" altLang="en-US" sz="2200" b="1" dirty="0">
                <a:solidFill>
                  <a:srgbClr val="FFFF00"/>
                </a:solidFill>
                <a:latin typeface="Arial" panose="020B0604020202020204" pitchFamily="34" charset="0"/>
                <a:cs typeface="Arial" panose="020B0604020202020204" pitchFamily="34" charset="0"/>
              </a:rPr>
              <a:t>          Climate</a:t>
            </a:r>
            <a:endParaRPr lang="en-US" altLang="en-US" sz="2200" b="1" i="1" dirty="0">
              <a:solidFill>
                <a:srgbClr val="FFFF00"/>
              </a:solidFill>
              <a:latin typeface="Arial" panose="020B0604020202020204" pitchFamily="34" charset="0"/>
              <a:cs typeface="Arial" panose="020B0604020202020204" pitchFamily="34" charset="0"/>
            </a:endParaRPr>
          </a:p>
          <a:p>
            <a:pPr eaLnBrk="1" hangingPunct="1">
              <a:lnSpc>
                <a:spcPct val="80000"/>
              </a:lnSpc>
            </a:pPr>
            <a:endParaRPr lang="en-US" altLang="en-US" sz="2200" b="1" i="1" dirty="0">
              <a:solidFill>
                <a:srgbClr val="FFFF00"/>
              </a:solidFill>
              <a:latin typeface="Arial" panose="020B0604020202020204" pitchFamily="34" charset="0"/>
              <a:cs typeface="Arial" panose="020B0604020202020204" pitchFamily="34" charset="0"/>
            </a:endParaRPr>
          </a:p>
          <a:p>
            <a:pPr eaLnBrk="1" hangingPunct="1">
              <a:lnSpc>
                <a:spcPct val="80000"/>
              </a:lnSpc>
              <a:buFontTx/>
              <a:buNone/>
            </a:pPr>
            <a:r>
              <a:rPr lang="en-US" altLang="en-US" sz="2200" dirty="0">
                <a:solidFill>
                  <a:srgbClr val="FFFF00"/>
                </a:solidFill>
                <a:latin typeface="Arial" panose="020B0604020202020204" pitchFamily="34" charset="0"/>
                <a:cs typeface="Arial" panose="020B0604020202020204" pitchFamily="34" charset="0"/>
              </a:rPr>
              <a:t>                                                                                           </a:t>
            </a:r>
            <a:r>
              <a:rPr lang="en-US" altLang="en-US" sz="1100" dirty="0">
                <a:solidFill>
                  <a:srgbClr val="FFFF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43469947"/>
      </p:ext>
    </p:extLst>
  </p:cSld>
  <p:clrMapOvr>
    <a:masterClrMapping/>
  </p:clrMapOvr>
  <p:transition spd="slow">
    <p:diamond/>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E1E7B2C0-A1FA-B745-A1AF-74B6DCF77430}"/>
              </a:ext>
            </a:extLst>
          </p:cNvPr>
          <p:cNvSpPr>
            <a:spLocks noGrp="1"/>
          </p:cNvSpPr>
          <p:nvPr>
            <p:ph type="title"/>
          </p:nvPr>
        </p:nvSpPr>
        <p:spPr/>
        <p:txBody>
          <a:bodyPr/>
          <a:lstStyle/>
          <a:p>
            <a:pPr eaLnBrk="1" hangingPunct="1"/>
            <a:r>
              <a:rPr lang="en-US" altLang="en-US" sz="3200" b="1">
                <a:solidFill>
                  <a:srgbClr val="FFFF00"/>
                </a:solidFill>
                <a:latin typeface="Arial" panose="020B0604020202020204" pitchFamily="34" charset="0"/>
                <a:cs typeface="Arial" panose="020B0604020202020204" pitchFamily="34" charset="0"/>
              </a:rPr>
              <a:t>IMPLEMENTING CHANGE</a:t>
            </a:r>
          </a:p>
        </p:txBody>
      </p:sp>
      <p:sp>
        <p:nvSpPr>
          <p:cNvPr id="24578" name="Rectangle 3">
            <a:extLst>
              <a:ext uri="{FF2B5EF4-FFF2-40B4-BE49-F238E27FC236}">
                <a16:creationId xmlns:a16="http://schemas.microsoft.com/office/drawing/2014/main" id="{297BAE98-8EBB-3A4C-A4F4-49E7564BE485}"/>
              </a:ext>
            </a:extLst>
          </p:cNvPr>
          <p:cNvSpPr>
            <a:spLocks noGrp="1"/>
          </p:cNvSpPr>
          <p:nvPr>
            <p:ph idx="1"/>
          </p:nvPr>
        </p:nvSpPr>
        <p:spPr>
          <a:xfrm>
            <a:off x="948690" y="1905000"/>
            <a:ext cx="7440930" cy="3881438"/>
          </a:xfrm>
        </p:spPr>
        <p:txBody>
          <a:bodyPr>
            <a:noAutofit/>
          </a:bodyPr>
          <a:lstStyle/>
          <a:p>
            <a:pPr marL="609600" indent="-609600" eaLnBrk="1" hangingPunct="1">
              <a:lnSpc>
                <a:spcPct val="70000"/>
              </a:lnSpc>
              <a:buFontTx/>
              <a:buNone/>
            </a:pPr>
            <a:r>
              <a:rPr lang="en-US" altLang="en-US" sz="2400" dirty="0">
                <a:solidFill>
                  <a:srgbClr val="FFFF00"/>
                </a:solidFill>
                <a:latin typeface="Arial" panose="020B0604020202020204" pitchFamily="34" charset="0"/>
                <a:cs typeface="Arial" panose="020B0604020202020204" pitchFamily="34" charset="0"/>
              </a:rPr>
              <a:t>These same 2 major influences sustain organizations.</a:t>
            </a:r>
          </a:p>
          <a:p>
            <a:pPr marL="609600" indent="-609600" eaLnBrk="1" hangingPunct="1">
              <a:lnSpc>
                <a:spcPct val="70000"/>
              </a:lnSpc>
              <a:buFontTx/>
              <a:buNone/>
            </a:pPr>
            <a:endParaRPr lang="en-US" altLang="en-US" sz="2400" dirty="0">
              <a:solidFill>
                <a:srgbClr val="FFFF00"/>
              </a:solidFill>
              <a:latin typeface="Arial" panose="020B0604020202020204" pitchFamily="34" charset="0"/>
              <a:cs typeface="Arial" panose="020B0604020202020204" pitchFamily="34" charset="0"/>
            </a:endParaRPr>
          </a:p>
          <a:p>
            <a:pPr marL="609600" indent="-609600" eaLnBrk="1" hangingPunct="1">
              <a:lnSpc>
                <a:spcPct val="70000"/>
              </a:lnSpc>
              <a:buFontTx/>
              <a:buNone/>
            </a:pPr>
            <a:r>
              <a:rPr lang="en-US" altLang="en-US" sz="2400" b="1" dirty="0">
                <a:solidFill>
                  <a:srgbClr val="FFFF00"/>
                </a:solidFill>
                <a:latin typeface="Arial" panose="020B0604020202020204" pitchFamily="34" charset="0"/>
                <a:cs typeface="Arial" panose="020B0604020202020204" pitchFamily="34" charset="0"/>
              </a:rPr>
              <a:t>Culture</a:t>
            </a:r>
            <a:r>
              <a:rPr lang="en-US" altLang="en-US" sz="2400" dirty="0">
                <a:solidFill>
                  <a:srgbClr val="FFFF00"/>
                </a:solidFill>
                <a:latin typeface="Arial" panose="020B0604020202020204" pitchFamily="34" charset="0"/>
                <a:cs typeface="Arial" panose="020B0604020202020204" pitchFamily="34" charset="0"/>
              </a:rPr>
              <a:t>, traditions, customs and past practices. </a:t>
            </a:r>
          </a:p>
          <a:p>
            <a:pPr marL="609600" indent="-609600" eaLnBrk="1" hangingPunct="1">
              <a:lnSpc>
                <a:spcPct val="70000"/>
              </a:lnSpc>
            </a:pPr>
            <a:r>
              <a:rPr lang="en-US" altLang="en-US" sz="2400" dirty="0">
                <a:solidFill>
                  <a:srgbClr val="FFFF00"/>
                </a:solidFill>
                <a:latin typeface="Arial" panose="020B0604020202020204" pitchFamily="34" charset="0"/>
                <a:cs typeface="Arial" panose="020B0604020202020204" pitchFamily="34" charset="0"/>
              </a:rPr>
              <a:t>Cannot be mandated by leadership</a:t>
            </a:r>
          </a:p>
          <a:p>
            <a:pPr marL="609600" indent="-609600" eaLnBrk="1" hangingPunct="1">
              <a:lnSpc>
                <a:spcPct val="70000"/>
              </a:lnSpc>
            </a:pPr>
            <a:r>
              <a:rPr lang="en-US" altLang="en-US" sz="2400" dirty="0">
                <a:solidFill>
                  <a:srgbClr val="FFFF00"/>
                </a:solidFill>
                <a:latin typeface="Arial" panose="020B0604020202020204" pitchFamily="34" charset="0"/>
                <a:cs typeface="Arial" panose="020B0604020202020204" pitchFamily="34" charset="0"/>
              </a:rPr>
              <a:t>Formed over time, anchored in past, sustained by group dynamics     </a:t>
            </a:r>
          </a:p>
          <a:p>
            <a:pPr marL="609600" indent="-609600" eaLnBrk="1" hangingPunct="1">
              <a:lnSpc>
                <a:spcPct val="70000"/>
              </a:lnSpc>
            </a:pPr>
            <a:endParaRPr lang="en-US" altLang="en-US" sz="2400" dirty="0">
              <a:solidFill>
                <a:srgbClr val="FFFF00"/>
              </a:solidFill>
              <a:latin typeface="Arial" panose="020B0604020202020204" pitchFamily="34" charset="0"/>
              <a:cs typeface="Arial" panose="020B0604020202020204" pitchFamily="34" charset="0"/>
            </a:endParaRPr>
          </a:p>
          <a:p>
            <a:pPr marL="609600" indent="-609600" eaLnBrk="1" hangingPunct="1">
              <a:lnSpc>
                <a:spcPct val="70000"/>
              </a:lnSpc>
              <a:buFontTx/>
              <a:buNone/>
            </a:pPr>
            <a:r>
              <a:rPr lang="en-US" altLang="en-US" sz="2400" b="1" i="1" dirty="0">
                <a:solidFill>
                  <a:srgbClr val="FFFF00"/>
                </a:solidFill>
                <a:latin typeface="Arial" panose="020B0604020202020204" pitchFamily="34" charset="0"/>
                <a:cs typeface="Arial" panose="020B0604020202020204" pitchFamily="34" charset="0"/>
              </a:rPr>
              <a:t> </a:t>
            </a:r>
            <a:r>
              <a:rPr lang="en-US" altLang="en-US" sz="2400" b="1" dirty="0">
                <a:solidFill>
                  <a:srgbClr val="FFFF00"/>
                </a:solidFill>
                <a:latin typeface="Arial" panose="020B0604020202020204" pitchFamily="34" charset="0"/>
                <a:cs typeface="Arial" panose="020B0604020202020204" pitchFamily="34" charset="0"/>
              </a:rPr>
              <a:t>Climate</a:t>
            </a:r>
            <a:r>
              <a:rPr lang="en-US" altLang="en-US" sz="2400" dirty="0">
                <a:solidFill>
                  <a:srgbClr val="FFFF00"/>
                </a:solidFill>
                <a:latin typeface="Arial" panose="020B0604020202020204" pitchFamily="34" charset="0"/>
                <a:cs typeface="Arial" panose="020B0604020202020204" pitchFamily="34" charset="0"/>
              </a:rPr>
              <a:t>, immediate environment, process oriented.</a:t>
            </a:r>
          </a:p>
          <a:p>
            <a:pPr marL="609600" indent="-609600" eaLnBrk="1" hangingPunct="1">
              <a:lnSpc>
                <a:spcPct val="70000"/>
              </a:lnSpc>
            </a:pPr>
            <a:r>
              <a:rPr lang="en-US" altLang="en-US" sz="2400" dirty="0">
                <a:solidFill>
                  <a:srgbClr val="FFFF00"/>
                </a:solidFill>
                <a:latin typeface="Arial" panose="020B0604020202020204" pitchFamily="34" charset="0"/>
                <a:cs typeface="Arial" panose="020B0604020202020204" pitchFamily="34" charset="0"/>
              </a:rPr>
              <a:t>Present and future oriented (contains goals)</a:t>
            </a:r>
          </a:p>
          <a:p>
            <a:pPr marL="609600" indent="-609600" eaLnBrk="1" hangingPunct="1">
              <a:lnSpc>
                <a:spcPct val="70000"/>
              </a:lnSpc>
            </a:pPr>
            <a:r>
              <a:rPr lang="en-US" altLang="en-US" sz="2400" dirty="0">
                <a:solidFill>
                  <a:srgbClr val="FFFF00"/>
                </a:solidFill>
                <a:latin typeface="Arial" panose="020B0604020202020204" pitchFamily="34" charset="0"/>
                <a:cs typeface="Arial" panose="020B0604020202020204" pitchFamily="34" charset="0"/>
              </a:rPr>
              <a:t>Influenced by leadership style  </a:t>
            </a:r>
          </a:p>
          <a:p>
            <a:pPr marL="609600" indent="-609600" eaLnBrk="1" hangingPunct="1">
              <a:lnSpc>
                <a:spcPct val="70000"/>
              </a:lnSpc>
            </a:pPr>
            <a:r>
              <a:rPr lang="en-US" altLang="en-US" sz="2400" dirty="0">
                <a:solidFill>
                  <a:srgbClr val="FFFF00"/>
                </a:solidFill>
                <a:latin typeface="Arial" panose="020B0604020202020204" pitchFamily="34" charset="0"/>
                <a:cs typeface="Arial" panose="020B0604020202020204" pitchFamily="34" charset="0"/>
              </a:rPr>
              <a:t>Formed by group dynamics  </a:t>
            </a:r>
          </a:p>
        </p:txBody>
      </p:sp>
    </p:spTree>
    <p:extLst>
      <p:ext uri="{BB962C8B-B14F-4D97-AF65-F5344CB8AC3E}">
        <p14:creationId xmlns:p14="http://schemas.microsoft.com/office/powerpoint/2010/main" val="784230617"/>
      </p:ext>
    </p:extLst>
  </p:cSld>
  <p:clrMapOvr>
    <a:masterClrMapping/>
  </p:clrMapOvr>
  <p:transition spd="slow">
    <p:diamond/>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F9A7E81F-1CB5-4346-9549-E43450701095}"/>
              </a:ext>
            </a:extLst>
          </p:cNvPr>
          <p:cNvSpPr>
            <a:spLocks noGrp="1"/>
          </p:cNvSpPr>
          <p:nvPr>
            <p:ph type="title"/>
          </p:nvPr>
        </p:nvSpPr>
        <p:spPr/>
        <p:txBody>
          <a:bodyPr/>
          <a:lstStyle/>
          <a:p>
            <a:pPr eaLnBrk="1" hangingPunct="1"/>
            <a:r>
              <a:rPr lang="en-US" altLang="en-US" sz="3200" b="1">
                <a:solidFill>
                  <a:srgbClr val="FFFF00"/>
                </a:solidFill>
                <a:latin typeface="Arial" panose="020B0604020202020204" pitchFamily="34" charset="0"/>
                <a:cs typeface="Arial" panose="020B0604020202020204" pitchFamily="34" charset="0"/>
              </a:rPr>
              <a:t>IMPLEMENTING CHANGE</a:t>
            </a:r>
          </a:p>
        </p:txBody>
      </p:sp>
      <p:sp>
        <p:nvSpPr>
          <p:cNvPr id="5123" name="Rectangle 3">
            <a:extLst>
              <a:ext uri="{FF2B5EF4-FFF2-40B4-BE49-F238E27FC236}">
                <a16:creationId xmlns:a16="http://schemas.microsoft.com/office/drawing/2014/main" id="{40997E3D-C226-1A49-AB24-1FA9BFDF8101}"/>
              </a:ext>
            </a:extLst>
          </p:cNvPr>
          <p:cNvSpPr>
            <a:spLocks noGrp="1" noChangeArrowheads="1"/>
          </p:cNvSpPr>
          <p:nvPr>
            <p:ph idx="1"/>
          </p:nvPr>
        </p:nvSpPr>
        <p:spPr>
          <a:xfrm>
            <a:off x="1565910" y="1676400"/>
            <a:ext cx="6348413" cy="3881438"/>
          </a:xfrm>
        </p:spPr>
        <p:txBody>
          <a:bodyPr rtlCol="0">
            <a:normAutofit/>
          </a:bodyPr>
          <a:lstStyle/>
          <a:p>
            <a:pPr eaLnBrk="1" fontAlgn="auto" hangingPunct="1">
              <a:spcAft>
                <a:spcPts val="0"/>
              </a:spcAft>
              <a:buFontTx/>
              <a:buNone/>
              <a:defRPr/>
            </a:pPr>
            <a:r>
              <a:rPr lang="en-US" altLang="en-US" sz="2400" b="1" dirty="0">
                <a:solidFill>
                  <a:srgbClr val="FFFF00"/>
                </a:solidFill>
                <a:latin typeface="Arial" panose="020B0604020202020204" pitchFamily="34" charset="0"/>
                <a:cs typeface="Arial" panose="020B0604020202020204" pitchFamily="34" charset="0"/>
              </a:rPr>
              <a:t>   </a:t>
            </a:r>
          </a:p>
          <a:p>
            <a:pPr eaLnBrk="1" fontAlgn="auto" hangingPunct="1">
              <a:spcAft>
                <a:spcPts val="0"/>
              </a:spcAft>
              <a:buFont typeface="Wingdings 3" charset="2"/>
              <a:buChar char=""/>
              <a:defRPr/>
            </a:pPr>
            <a:r>
              <a:rPr lang="en-US" altLang="en-US" sz="2400" b="1" dirty="0">
                <a:solidFill>
                  <a:srgbClr val="FFFF00"/>
                </a:solidFill>
                <a:latin typeface="Arial" panose="020B0604020202020204" pitchFamily="34" charset="0"/>
                <a:cs typeface="Arial" panose="020B0604020202020204" pitchFamily="34" charset="0"/>
              </a:rPr>
              <a:t>Culture</a:t>
            </a:r>
            <a:r>
              <a:rPr lang="en-US" altLang="en-US" sz="2400" dirty="0">
                <a:solidFill>
                  <a:srgbClr val="FFFF00"/>
                </a:solidFill>
                <a:latin typeface="Arial" panose="020B0604020202020204" pitchFamily="34" charset="0"/>
                <a:cs typeface="Arial" panose="020B0604020202020204" pitchFamily="34" charset="0"/>
              </a:rPr>
              <a:t> and </a:t>
            </a:r>
            <a:r>
              <a:rPr lang="en-US" altLang="en-US" sz="2400" b="1" dirty="0">
                <a:solidFill>
                  <a:srgbClr val="FFFF00"/>
                </a:solidFill>
                <a:latin typeface="Arial" panose="020B0604020202020204" pitchFamily="34" charset="0"/>
                <a:cs typeface="Arial" panose="020B0604020202020204" pitchFamily="34" charset="0"/>
              </a:rPr>
              <a:t>Climate</a:t>
            </a:r>
            <a:r>
              <a:rPr lang="en-US" altLang="en-US" sz="2400" dirty="0">
                <a:solidFill>
                  <a:srgbClr val="FFFF00"/>
                </a:solidFill>
                <a:latin typeface="Arial" panose="020B0604020202020204" pitchFamily="34" charset="0"/>
                <a:cs typeface="Arial" panose="020B0604020202020204" pitchFamily="34" charset="0"/>
              </a:rPr>
              <a:t> leave an imprint on an organization. </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Consider the impact, positive or negative, the change will have on </a:t>
            </a:r>
            <a:r>
              <a:rPr lang="en-US" altLang="en-US" sz="2400" b="1" dirty="0">
                <a:solidFill>
                  <a:srgbClr val="FFFF00"/>
                </a:solidFill>
                <a:latin typeface="Arial" panose="020B0604020202020204" pitchFamily="34" charset="0"/>
                <a:cs typeface="Arial" panose="020B0604020202020204" pitchFamily="34" charset="0"/>
              </a:rPr>
              <a:t>Culture</a:t>
            </a:r>
            <a:r>
              <a:rPr lang="en-US" altLang="en-US" sz="2400" dirty="0">
                <a:solidFill>
                  <a:srgbClr val="FFFF00"/>
                </a:solidFill>
                <a:latin typeface="Arial" panose="020B0604020202020204" pitchFamily="34" charset="0"/>
                <a:cs typeface="Arial" panose="020B0604020202020204" pitchFamily="34" charset="0"/>
              </a:rPr>
              <a:t> and  </a:t>
            </a:r>
            <a:r>
              <a:rPr lang="en-US" altLang="en-US" sz="2400" b="1" dirty="0">
                <a:solidFill>
                  <a:srgbClr val="FFFF00"/>
                </a:solidFill>
                <a:latin typeface="Arial" panose="020B0604020202020204" pitchFamily="34" charset="0"/>
                <a:cs typeface="Arial" panose="020B0604020202020204" pitchFamily="34" charset="0"/>
              </a:rPr>
              <a:t>Climate</a:t>
            </a: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Leaders must balance the influences of </a:t>
            </a:r>
            <a:r>
              <a:rPr lang="en-US" altLang="en-US" sz="2400" b="1" dirty="0">
                <a:solidFill>
                  <a:srgbClr val="FFFF00"/>
                </a:solidFill>
                <a:latin typeface="Arial" panose="020B0604020202020204" pitchFamily="34" charset="0"/>
                <a:cs typeface="Arial" panose="020B0604020202020204" pitchFamily="34" charset="0"/>
              </a:rPr>
              <a:t>Culture</a:t>
            </a:r>
            <a:r>
              <a:rPr lang="en-US" altLang="en-US" sz="2400" dirty="0">
                <a:solidFill>
                  <a:srgbClr val="FFFF00"/>
                </a:solidFill>
                <a:latin typeface="Arial" panose="020B0604020202020204" pitchFamily="34" charset="0"/>
                <a:cs typeface="Arial" panose="020B0604020202020204" pitchFamily="34" charset="0"/>
              </a:rPr>
              <a:t> and </a:t>
            </a:r>
            <a:r>
              <a:rPr lang="en-US" altLang="en-US" sz="2400" b="1" dirty="0">
                <a:solidFill>
                  <a:srgbClr val="FFFF00"/>
                </a:solidFill>
                <a:latin typeface="Arial" panose="020B0604020202020204" pitchFamily="34" charset="0"/>
                <a:cs typeface="Arial" panose="020B0604020202020204" pitchFamily="34" charset="0"/>
              </a:rPr>
              <a:t>Climate</a:t>
            </a:r>
            <a:r>
              <a:rPr lang="en-US" altLang="en-US" sz="2400" dirty="0">
                <a:solidFill>
                  <a:srgbClr val="FFFF00"/>
                </a:solidFill>
                <a:latin typeface="Arial" panose="020B0604020202020204" pitchFamily="34" charset="0"/>
                <a:cs typeface="Arial" panose="020B0604020202020204" pitchFamily="34" charset="0"/>
              </a:rPr>
              <a:t>                                                                                                                                     </a:t>
            </a:r>
          </a:p>
          <a:p>
            <a:pPr eaLnBrk="1" fontAlgn="auto" hangingPunct="1">
              <a:spcAft>
                <a:spcPts val="0"/>
              </a:spcAft>
              <a:buFontTx/>
              <a:buNone/>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389434"/>
      </p:ext>
    </p:extLst>
  </p:cSld>
  <p:clrMapOvr>
    <a:masterClrMapping/>
  </p:clrMapOvr>
  <p:transition spd="slow">
    <p:diamond/>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A2DA11DD-84D7-694B-879C-523B635BA6C6}"/>
              </a:ext>
            </a:extLst>
          </p:cNvPr>
          <p:cNvSpPr>
            <a:spLocks noGrp="1"/>
          </p:cNvSpPr>
          <p:nvPr>
            <p:ph type="title"/>
          </p:nvPr>
        </p:nvSpPr>
        <p:spPr/>
        <p:txBody>
          <a:bodyPr/>
          <a:lstStyle/>
          <a:p>
            <a:pPr eaLnBrk="1" hangingPunct="1"/>
            <a:r>
              <a:rPr lang="en-US" altLang="en-US" sz="3200" b="1">
                <a:solidFill>
                  <a:srgbClr val="FFFF00"/>
                </a:solidFill>
                <a:latin typeface="Arial" panose="020B0604020202020204" pitchFamily="34" charset="0"/>
                <a:cs typeface="Arial" panose="020B0604020202020204" pitchFamily="34" charset="0"/>
              </a:rPr>
              <a:t>IMPLEMENTING CHANGE</a:t>
            </a:r>
          </a:p>
        </p:txBody>
      </p:sp>
      <p:sp>
        <p:nvSpPr>
          <p:cNvPr id="28674" name="Rectangle 3">
            <a:extLst>
              <a:ext uri="{FF2B5EF4-FFF2-40B4-BE49-F238E27FC236}">
                <a16:creationId xmlns:a16="http://schemas.microsoft.com/office/drawing/2014/main" id="{B2B257F7-A7D7-DD42-A549-81A01C333D53}"/>
              </a:ext>
            </a:extLst>
          </p:cNvPr>
          <p:cNvSpPr>
            <a:spLocks noGrp="1"/>
          </p:cNvSpPr>
          <p:nvPr>
            <p:ph idx="1"/>
          </p:nvPr>
        </p:nvSpPr>
        <p:spPr>
          <a:xfrm>
            <a:off x="1565910" y="1600200"/>
            <a:ext cx="8229600" cy="4525963"/>
          </a:xfrm>
        </p:spPr>
        <p:txBody>
          <a:bodyPr/>
          <a:lstStyle/>
          <a:p>
            <a:pPr eaLnBrk="1" hangingPunct="1">
              <a:buFontTx/>
              <a:buNone/>
            </a:pPr>
            <a:r>
              <a:rPr lang="en-US" altLang="en-US" sz="2400" dirty="0">
                <a:solidFill>
                  <a:srgbClr val="FFFF00"/>
                </a:solidFill>
                <a:latin typeface="Arial" panose="020B0604020202020204" pitchFamily="34" charset="0"/>
                <a:cs typeface="Arial" panose="020B0604020202020204" pitchFamily="34" charset="0"/>
              </a:rPr>
              <a:t>The concept of organizational </a:t>
            </a:r>
            <a:r>
              <a:rPr lang="en-US" altLang="en-US" sz="2400" b="1" dirty="0">
                <a:solidFill>
                  <a:srgbClr val="FFFF00"/>
                </a:solidFill>
                <a:latin typeface="Arial" panose="020B0604020202020204" pitchFamily="34" charset="0"/>
                <a:cs typeface="Arial" panose="020B0604020202020204" pitchFamily="34" charset="0"/>
              </a:rPr>
              <a:t>Climate</a:t>
            </a:r>
            <a:r>
              <a:rPr lang="en-US" altLang="en-US" sz="2400" dirty="0">
                <a:solidFill>
                  <a:srgbClr val="FFFF00"/>
                </a:solidFill>
                <a:latin typeface="Arial" panose="020B0604020202020204" pitchFamily="34" charset="0"/>
                <a:cs typeface="Arial" panose="020B0604020202020204" pitchFamily="34" charset="0"/>
              </a:rPr>
              <a:t> is a</a:t>
            </a:r>
          </a:p>
          <a:p>
            <a:pPr eaLnBrk="1" hangingPunct="1">
              <a:buFontTx/>
              <a:buNone/>
            </a:pPr>
            <a:r>
              <a:rPr lang="en-US" altLang="en-US" sz="2400" dirty="0">
                <a:solidFill>
                  <a:srgbClr val="FFFF00"/>
                </a:solidFill>
                <a:latin typeface="Arial" panose="020B0604020202020204" pitchFamily="34" charset="0"/>
                <a:cs typeface="Arial" panose="020B0604020202020204" pitchFamily="34" charset="0"/>
              </a:rPr>
              <a:t>more definable and measurable vehicle that</a:t>
            </a:r>
          </a:p>
          <a:p>
            <a:pPr eaLnBrk="1" hangingPunct="1">
              <a:buFontTx/>
              <a:buNone/>
            </a:pPr>
            <a:r>
              <a:rPr lang="en-US" altLang="en-US" sz="2400" dirty="0">
                <a:solidFill>
                  <a:srgbClr val="FFFF00"/>
                </a:solidFill>
                <a:latin typeface="Arial" panose="020B0604020202020204" pitchFamily="34" charset="0"/>
                <a:cs typeface="Arial" panose="020B0604020202020204" pitchFamily="34" charset="0"/>
              </a:rPr>
              <a:t>can facilitate change.</a:t>
            </a:r>
          </a:p>
          <a:p>
            <a:pPr eaLnBrk="1" hangingPunct="1"/>
            <a:endParaRPr lang="en-US" altLang="en-US" sz="2400" dirty="0">
              <a:solidFill>
                <a:srgbClr val="FFFF00"/>
              </a:solidFill>
              <a:latin typeface="Arial" panose="020B0604020202020204" pitchFamily="34" charset="0"/>
              <a:cs typeface="Arial" panose="020B0604020202020204" pitchFamily="34" charset="0"/>
            </a:endParaRPr>
          </a:p>
          <a:p>
            <a:pPr eaLnBrk="1" hangingPunct="1"/>
            <a:r>
              <a:rPr lang="en-US" altLang="en-US" sz="2400" dirty="0">
                <a:solidFill>
                  <a:srgbClr val="FFFF00"/>
                </a:solidFill>
                <a:latin typeface="Arial" panose="020B0604020202020204" pitchFamily="34" charset="0"/>
                <a:cs typeface="Arial" panose="020B0604020202020204" pitchFamily="34" charset="0"/>
              </a:rPr>
              <a:t>We’ll examine it after we look at </a:t>
            </a:r>
            <a:r>
              <a:rPr lang="en-US" altLang="en-US" sz="2400" b="1" dirty="0">
                <a:solidFill>
                  <a:srgbClr val="FFFF00"/>
                </a:solidFill>
                <a:latin typeface="Arial" panose="020B0604020202020204" pitchFamily="34" charset="0"/>
                <a:cs typeface="Arial" panose="020B0604020202020204" pitchFamily="34" charset="0"/>
              </a:rPr>
              <a:t>Culture</a:t>
            </a:r>
            <a:endParaRPr lang="en-US" altLang="en-US" sz="2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8585373"/>
      </p:ext>
    </p:extLst>
  </p:cSld>
  <p:clrMapOvr>
    <a:masterClrMapping/>
  </p:clrMapOvr>
  <p:transition spd="slow">
    <p:diamond/>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3F4B8258-27D8-344D-92B6-DFE8434E3B22}"/>
              </a:ext>
            </a:extLst>
          </p:cNvPr>
          <p:cNvSpPr>
            <a:spLocks noGrp="1"/>
          </p:cNvSpPr>
          <p:nvPr>
            <p:ph type="title"/>
          </p:nvPr>
        </p:nvSpPr>
        <p:spPr/>
        <p:txBody>
          <a:bodyPr/>
          <a:lstStyle/>
          <a:p>
            <a:pPr eaLnBrk="1" hangingPunct="1"/>
            <a:r>
              <a:rPr lang="en-US" altLang="en-US" sz="3200" b="1">
                <a:solidFill>
                  <a:srgbClr val="FFFF00"/>
                </a:solidFill>
                <a:latin typeface="Arial" panose="020B0604020202020204" pitchFamily="34" charset="0"/>
                <a:cs typeface="Arial" panose="020B0604020202020204" pitchFamily="34" charset="0"/>
              </a:rPr>
              <a:t>CULTURE</a:t>
            </a:r>
            <a:r>
              <a:rPr lang="en-US" altLang="en-US" sz="3200">
                <a:solidFill>
                  <a:srgbClr val="FFFF00"/>
                </a:solidFill>
                <a:latin typeface="Arial" panose="020B0604020202020204" pitchFamily="34" charset="0"/>
                <a:cs typeface="Arial" panose="020B0604020202020204" pitchFamily="34" charset="0"/>
              </a:rPr>
              <a:t> </a:t>
            </a:r>
          </a:p>
        </p:txBody>
      </p:sp>
      <p:sp>
        <p:nvSpPr>
          <p:cNvPr id="7171" name="Rectangle 3">
            <a:extLst>
              <a:ext uri="{FF2B5EF4-FFF2-40B4-BE49-F238E27FC236}">
                <a16:creationId xmlns:a16="http://schemas.microsoft.com/office/drawing/2014/main" id="{8CF128E2-4D8C-1E49-B99D-CEE41AC719BD}"/>
              </a:ext>
            </a:extLst>
          </p:cNvPr>
          <p:cNvSpPr>
            <a:spLocks noGrp="1" noChangeArrowheads="1"/>
          </p:cNvSpPr>
          <p:nvPr>
            <p:ph idx="1"/>
          </p:nvPr>
        </p:nvSpPr>
        <p:spPr>
          <a:xfrm>
            <a:off x="2240280" y="1600200"/>
            <a:ext cx="8229600" cy="4525963"/>
          </a:xfrm>
        </p:spPr>
        <p:txBody>
          <a:bodyPr rtlCol="0">
            <a:normAutofit/>
          </a:bodyPr>
          <a:lstStyle/>
          <a:p>
            <a:pPr eaLnBrk="1" fontAlgn="auto" hangingPunct="1">
              <a:spcAft>
                <a:spcPts val="0"/>
              </a:spcAft>
              <a:buFontTx/>
              <a:buNone/>
              <a:defRPr/>
            </a:pPr>
            <a:r>
              <a:rPr lang="en-US" altLang="en-US" sz="2400" b="1" dirty="0">
                <a:solidFill>
                  <a:srgbClr val="FFFF00"/>
                </a:solidFill>
                <a:latin typeface="Arial" panose="020B0604020202020204" pitchFamily="34" charset="0"/>
                <a:cs typeface="Arial" panose="020B0604020202020204" pitchFamily="34" charset="0"/>
              </a:rPr>
              <a:t>CULTURE</a:t>
            </a:r>
            <a:r>
              <a:rPr lang="en-US" altLang="en-US" sz="2400" dirty="0">
                <a:solidFill>
                  <a:srgbClr val="FFFF00"/>
                </a:solidFill>
                <a:latin typeface="Arial" panose="020B0604020202020204" pitchFamily="34" charset="0"/>
                <a:cs typeface="Arial" panose="020B0604020202020204" pitchFamily="34" charset="0"/>
              </a:rPr>
              <a:t> can be divided into five</a:t>
            </a:r>
          </a:p>
          <a:p>
            <a:pPr eaLnBrk="1" fontAlgn="auto" hangingPunct="1">
              <a:spcAft>
                <a:spcPts val="0"/>
              </a:spcAft>
              <a:buFontTx/>
              <a:buNone/>
              <a:defRPr/>
            </a:pPr>
            <a:r>
              <a:rPr lang="en-US" altLang="en-US" sz="2400" dirty="0">
                <a:solidFill>
                  <a:srgbClr val="FFFF00"/>
                </a:solidFill>
                <a:latin typeface="Arial" panose="020B0604020202020204" pitchFamily="34" charset="0"/>
                <a:cs typeface="Arial" panose="020B0604020202020204" pitchFamily="34" charset="0"/>
              </a:rPr>
              <a:t>components. </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Norms</a:t>
            </a: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Values</a:t>
            </a: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Myths</a:t>
            </a: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Beliefs</a:t>
            </a: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Traditions</a:t>
            </a:r>
            <a:endParaRPr lang="en-US" altLang="en-US" sz="36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0272834"/>
      </p:ext>
    </p:extLst>
  </p:cSld>
  <p:clrMapOvr>
    <a:masterClrMapping/>
  </p:clrMapOvr>
  <p:transition spd="slow">
    <p:diamond/>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1639B587-62AE-444B-B5C3-9BFAA889FA8B}"/>
              </a:ext>
            </a:extLst>
          </p:cNvPr>
          <p:cNvSpPr>
            <a:spLocks noGrp="1"/>
          </p:cNvSpPr>
          <p:nvPr>
            <p:ph type="title"/>
          </p:nvPr>
        </p:nvSpPr>
        <p:spPr>
          <a:xfrm>
            <a:off x="457200" y="274638"/>
            <a:ext cx="8229600" cy="1143000"/>
          </a:xfrm>
        </p:spPr>
        <p:txBody>
          <a:bodyPr/>
          <a:lstStyle/>
          <a:p>
            <a:pPr eaLnBrk="1" hangingPunct="1"/>
            <a:r>
              <a:rPr lang="en-US" altLang="en-US" sz="3200" b="1">
                <a:solidFill>
                  <a:srgbClr val="FFFF00"/>
                </a:solidFill>
                <a:latin typeface="Arial" panose="020B0604020202020204" pitchFamily="34" charset="0"/>
                <a:cs typeface="Arial" panose="020B0604020202020204" pitchFamily="34" charset="0"/>
              </a:rPr>
              <a:t>CULTURE</a:t>
            </a:r>
          </a:p>
        </p:txBody>
      </p:sp>
      <p:sp>
        <p:nvSpPr>
          <p:cNvPr id="32770" name="Rectangle 3">
            <a:extLst>
              <a:ext uri="{FF2B5EF4-FFF2-40B4-BE49-F238E27FC236}">
                <a16:creationId xmlns:a16="http://schemas.microsoft.com/office/drawing/2014/main" id="{2D206BFC-AC19-4C4E-971F-6A6CD834394A}"/>
              </a:ext>
            </a:extLst>
          </p:cNvPr>
          <p:cNvSpPr>
            <a:spLocks noGrp="1"/>
          </p:cNvSpPr>
          <p:nvPr>
            <p:ph idx="1"/>
          </p:nvPr>
        </p:nvSpPr>
        <p:spPr>
          <a:xfrm>
            <a:off x="1314450" y="1600200"/>
            <a:ext cx="7178040" cy="4525963"/>
          </a:xfrm>
        </p:spPr>
        <p:txBody>
          <a:bodyPr/>
          <a:lstStyle/>
          <a:p>
            <a:pPr eaLnBrk="1" hangingPunct="1"/>
            <a:r>
              <a:rPr lang="en-US" altLang="en-US" sz="2400" b="1" dirty="0">
                <a:solidFill>
                  <a:srgbClr val="FFFF00"/>
                </a:solidFill>
                <a:latin typeface="Arial" panose="020B0604020202020204" pitchFamily="34" charset="0"/>
                <a:cs typeface="Arial" panose="020B0604020202020204" pitchFamily="34" charset="0"/>
              </a:rPr>
              <a:t>Norms -- </a:t>
            </a:r>
            <a:r>
              <a:rPr lang="en-US" altLang="en-US" sz="2400" dirty="0">
                <a:solidFill>
                  <a:srgbClr val="FFFF00"/>
                </a:solidFill>
                <a:latin typeface="Arial" panose="020B0604020202020204" pitchFamily="34" charset="0"/>
                <a:cs typeface="Arial" panose="020B0604020202020204" pitchFamily="34" charset="0"/>
              </a:rPr>
              <a:t>informal rules of an organization, the “unwritten protocols”</a:t>
            </a:r>
          </a:p>
          <a:p>
            <a:pPr eaLnBrk="1" hangingPunct="1"/>
            <a:endParaRPr lang="en-US" altLang="en-US" sz="2400" dirty="0">
              <a:solidFill>
                <a:srgbClr val="FFFF00"/>
              </a:solidFill>
              <a:latin typeface="Arial" panose="020B0604020202020204" pitchFamily="34" charset="0"/>
              <a:cs typeface="Arial" panose="020B0604020202020204" pitchFamily="34" charset="0"/>
            </a:endParaRPr>
          </a:p>
          <a:p>
            <a:pPr eaLnBrk="1" hangingPunct="1"/>
            <a:r>
              <a:rPr lang="en-US" altLang="en-US" sz="2400" b="1" dirty="0">
                <a:solidFill>
                  <a:srgbClr val="FFFF00"/>
                </a:solidFill>
                <a:latin typeface="Arial" panose="020B0604020202020204" pitchFamily="34" charset="0"/>
                <a:cs typeface="Arial" panose="020B0604020202020204" pitchFamily="34" charset="0"/>
              </a:rPr>
              <a:t>Values</a:t>
            </a:r>
            <a:r>
              <a:rPr lang="en-US" altLang="en-US" sz="2400" dirty="0">
                <a:solidFill>
                  <a:srgbClr val="FFFF00"/>
                </a:solidFill>
                <a:latin typeface="Arial" panose="020B0604020202020204" pitchFamily="34" charset="0"/>
                <a:cs typeface="Arial" panose="020B0604020202020204" pitchFamily="34" charset="0"/>
              </a:rPr>
              <a:t> -- methods used by members to assess,</a:t>
            </a:r>
          </a:p>
          <a:p>
            <a:pPr eaLnBrk="1" hangingPunct="1">
              <a:buFontTx/>
              <a:buNone/>
            </a:pPr>
            <a:r>
              <a:rPr lang="en-US" altLang="en-US" sz="2400" dirty="0">
                <a:solidFill>
                  <a:srgbClr val="FFFF00"/>
                </a:solidFill>
                <a:latin typeface="Arial" panose="020B0604020202020204" pitchFamily="34" charset="0"/>
                <a:cs typeface="Arial" panose="020B0604020202020204" pitchFamily="34" charset="0"/>
              </a:rPr>
              <a:t>     Qualities </a:t>
            </a:r>
          </a:p>
          <a:p>
            <a:pPr eaLnBrk="1" hangingPunct="1">
              <a:buFontTx/>
              <a:buNone/>
            </a:pPr>
            <a:r>
              <a:rPr lang="en-US" altLang="en-US" sz="2400" dirty="0">
                <a:solidFill>
                  <a:srgbClr val="FFFF00"/>
                </a:solidFill>
                <a:latin typeface="Arial" panose="020B0604020202020204" pitchFamily="34" charset="0"/>
                <a:cs typeface="Arial" panose="020B0604020202020204" pitchFamily="34" charset="0"/>
              </a:rPr>
              <a:t>     Traits</a:t>
            </a:r>
          </a:p>
          <a:p>
            <a:pPr eaLnBrk="1" hangingPunct="1">
              <a:buFontTx/>
              <a:buNone/>
            </a:pPr>
            <a:r>
              <a:rPr lang="en-US" altLang="en-US" sz="2400" dirty="0">
                <a:solidFill>
                  <a:srgbClr val="FFFF00"/>
                </a:solidFill>
                <a:latin typeface="Arial" panose="020B0604020202020204" pitchFamily="34" charset="0"/>
                <a:cs typeface="Arial" panose="020B0604020202020204" pitchFamily="34" charset="0"/>
              </a:rPr>
              <a:t>     Behaviors of the organization</a:t>
            </a:r>
          </a:p>
        </p:txBody>
      </p:sp>
    </p:spTree>
    <p:extLst>
      <p:ext uri="{BB962C8B-B14F-4D97-AF65-F5344CB8AC3E}">
        <p14:creationId xmlns:p14="http://schemas.microsoft.com/office/powerpoint/2010/main" val="2717278471"/>
      </p:ext>
    </p:extLst>
  </p:cSld>
  <p:clrMapOvr>
    <a:masterClrMapping/>
  </p:clrMapOvr>
  <p:transition spd="slow">
    <p:diamond/>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30D70059-9A48-9749-AD76-E8072A9DB29D}"/>
              </a:ext>
            </a:extLst>
          </p:cNvPr>
          <p:cNvSpPr>
            <a:spLocks noGrp="1"/>
          </p:cNvSpPr>
          <p:nvPr>
            <p:ph type="title"/>
          </p:nvPr>
        </p:nvSpPr>
        <p:spPr/>
        <p:txBody>
          <a:bodyPr/>
          <a:lstStyle/>
          <a:p>
            <a:pPr eaLnBrk="1" hangingPunct="1"/>
            <a:r>
              <a:rPr lang="en-US" altLang="en-US" sz="3200" b="1">
                <a:solidFill>
                  <a:srgbClr val="FFFF00"/>
                </a:solidFill>
                <a:latin typeface="Arial" panose="020B0604020202020204" pitchFamily="34" charset="0"/>
                <a:cs typeface="Arial" panose="020B0604020202020204" pitchFamily="34" charset="0"/>
              </a:rPr>
              <a:t>CULTURE </a:t>
            </a:r>
          </a:p>
        </p:txBody>
      </p:sp>
      <p:sp>
        <p:nvSpPr>
          <p:cNvPr id="8195" name="Rectangle 3">
            <a:extLst>
              <a:ext uri="{FF2B5EF4-FFF2-40B4-BE49-F238E27FC236}">
                <a16:creationId xmlns:a16="http://schemas.microsoft.com/office/drawing/2014/main" id="{1F63D196-73FC-1740-B9DD-ED4642D1BFC8}"/>
              </a:ext>
            </a:extLst>
          </p:cNvPr>
          <p:cNvSpPr>
            <a:spLocks noGrp="1" noChangeArrowheads="1"/>
          </p:cNvSpPr>
          <p:nvPr>
            <p:ph idx="1"/>
          </p:nvPr>
        </p:nvSpPr>
        <p:spPr>
          <a:xfrm>
            <a:off x="1188720" y="1600200"/>
            <a:ext cx="6640830" cy="4525963"/>
          </a:xfrm>
        </p:spPr>
        <p:txBody>
          <a:bodyPr rtlCol="0">
            <a:normAutofit/>
          </a:bodyPr>
          <a:lstStyle/>
          <a:p>
            <a:pPr eaLnBrk="1" fontAlgn="auto" hangingPunct="1">
              <a:spcAft>
                <a:spcPts val="0"/>
              </a:spcAft>
              <a:buFont typeface="Wingdings 3" charset="2"/>
              <a:buChar char=""/>
              <a:defRPr/>
            </a:pPr>
            <a:r>
              <a:rPr lang="en-US" altLang="en-US" sz="2400" b="1" dirty="0">
                <a:solidFill>
                  <a:srgbClr val="FFFF00"/>
                </a:solidFill>
                <a:latin typeface="Arial" panose="020B0604020202020204" pitchFamily="34" charset="0"/>
                <a:cs typeface="Arial" panose="020B0604020202020204" pitchFamily="34" charset="0"/>
              </a:rPr>
              <a:t>Myths</a:t>
            </a:r>
            <a:r>
              <a:rPr lang="en-US" altLang="en-US" sz="2400" dirty="0">
                <a:solidFill>
                  <a:srgbClr val="FFFF00"/>
                </a:solidFill>
                <a:latin typeface="Arial" panose="020B0604020202020204" pitchFamily="34" charset="0"/>
                <a:cs typeface="Arial" panose="020B0604020202020204" pitchFamily="34" charset="0"/>
              </a:rPr>
              <a:t> -- </a:t>
            </a:r>
            <a:r>
              <a:rPr lang="en-US" altLang="en-US" sz="2400" i="1" dirty="0">
                <a:solidFill>
                  <a:srgbClr val="FFFF00"/>
                </a:solidFill>
                <a:latin typeface="Arial" panose="020B0604020202020204" pitchFamily="34" charset="0"/>
                <a:cs typeface="Arial" panose="020B0604020202020204" pitchFamily="34" charset="0"/>
              </a:rPr>
              <a:t>legends or stories</a:t>
            </a:r>
            <a:r>
              <a:rPr lang="en-US" altLang="en-US" sz="2400" dirty="0">
                <a:solidFill>
                  <a:srgbClr val="FFFF00"/>
                </a:solidFill>
                <a:latin typeface="Arial" panose="020B0604020202020204" pitchFamily="34" charset="0"/>
                <a:cs typeface="Arial" panose="020B0604020202020204" pitchFamily="34" charset="0"/>
              </a:rPr>
              <a:t> that impact individual understanding of organization’s inner workings</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r>
              <a:rPr lang="en-US" altLang="en-US" sz="2400" b="1" dirty="0">
                <a:solidFill>
                  <a:srgbClr val="FFFF00"/>
                </a:solidFill>
                <a:latin typeface="Arial" panose="020B0604020202020204" pitchFamily="34" charset="0"/>
                <a:cs typeface="Arial" panose="020B0604020202020204" pitchFamily="34" charset="0"/>
              </a:rPr>
              <a:t>Beliefs</a:t>
            </a:r>
            <a:r>
              <a:rPr lang="en-US" altLang="en-US" sz="2400" dirty="0">
                <a:solidFill>
                  <a:srgbClr val="FFFF00"/>
                </a:solidFill>
                <a:latin typeface="Arial" panose="020B0604020202020204" pitchFamily="34" charset="0"/>
                <a:cs typeface="Arial" panose="020B0604020202020204" pitchFamily="34" charset="0"/>
              </a:rPr>
              <a:t> -- </a:t>
            </a:r>
            <a:r>
              <a:rPr lang="en-US" altLang="en-US" sz="2400" i="1" dirty="0">
                <a:solidFill>
                  <a:srgbClr val="FFFF00"/>
                </a:solidFill>
                <a:latin typeface="Arial" panose="020B0604020202020204" pitchFamily="34" charset="0"/>
                <a:cs typeface="Arial" panose="020B0604020202020204" pitchFamily="34" charset="0"/>
              </a:rPr>
              <a:t>interpretation</a:t>
            </a:r>
            <a:r>
              <a:rPr lang="en-US" altLang="en-US" sz="2400" dirty="0">
                <a:solidFill>
                  <a:srgbClr val="FFFF00"/>
                </a:solidFill>
                <a:latin typeface="Arial" panose="020B0604020202020204" pitchFamily="34" charset="0"/>
                <a:cs typeface="Arial" panose="020B0604020202020204" pitchFamily="34" charset="0"/>
              </a:rPr>
              <a:t> of how certain things work , “that’s the way it’s always been done”</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r>
              <a:rPr lang="en-US" altLang="en-US" sz="2400" b="1" dirty="0">
                <a:solidFill>
                  <a:srgbClr val="FFFF00"/>
                </a:solidFill>
                <a:latin typeface="Arial" panose="020B0604020202020204" pitchFamily="34" charset="0"/>
                <a:cs typeface="Arial" panose="020B0604020202020204" pitchFamily="34" charset="0"/>
              </a:rPr>
              <a:t>Traditions </a:t>
            </a:r>
            <a:r>
              <a:rPr lang="en-US" altLang="en-US" sz="2400" dirty="0">
                <a:solidFill>
                  <a:srgbClr val="FFFF00"/>
                </a:solidFill>
                <a:latin typeface="Arial" panose="020B0604020202020204" pitchFamily="34" charset="0"/>
                <a:cs typeface="Arial" panose="020B0604020202020204" pitchFamily="34" charset="0"/>
              </a:rPr>
              <a:t>-- </a:t>
            </a:r>
            <a:r>
              <a:rPr lang="en-US" altLang="en-US" sz="2400" i="1" dirty="0">
                <a:solidFill>
                  <a:srgbClr val="FFFF00"/>
                </a:solidFill>
                <a:latin typeface="Arial" panose="020B0604020202020204" pitchFamily="34" charset="0"/>
                <a:cs typeface="Arial" panose="020B0604020202020204" pitchFamily="34" charset="0"/>
              </a:rPr>
              <a:t>expected</a:t>
            </a:r>
            <a:r>
              <a:rPr lang="en-US" altLang="en-US" sz="2400" dirty="0">
                <a:solidFill>
                  <a:srgbClr val="FFFF00"/>
                </a:solidFill>
                <a:latin typeface="Arial" panose="020B0604020202020204" pitchFamily="34" charset="0"/>
                <a:cs typeface="Arial" panose="020B0604020202020204" pitchFamily="34" charset="0"/>
              </a:rPr>
              <a:t> responses to significant events.</a:t>
            </a:r>
          </a:p>
          <a:p>
            <a:pPr eaLnBrk="1" fontAlgn="auto" hangingPunct="1">
              <a:spcAft>
                <a:spcPts val="0"/>
              </a:spcAft>
              <a:buFontTx/>
              <a:buNone/>
              <a:defRPr/>
            </a:pPr>
            <a:r>
              <a:rPr lang="en-US" altLang="en-US" sz="2400" dirty="0">
                <a:solidFill>
                  <a:srgbClr val="FFFF00"/>
                </a:solidFill>
                <a:latin typeface="Arial" panose="020B0604020202020204" pitchFamily="34" charset="0"/>
                <a:cs typeface="Arial" panose="020B0604020202020204" pitchFamily="34" charset="0"/>
              </a:rPr>
              <a:t>     “Retirement parties”</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3364716"/>
      </p:ext>
    </p:extLst>
  </p:cSld>
  <p:clrMapOvr>
    <a:masterClrMapping/>
  </p:clrMapOvr>
  <p:transition spd="slow">
    <p:diamond/>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36F42178-52A5-294D-821C-0727F29B3ED1}"/>
              </a:ext>
            </a:extLst>
          </p:cNvPr>
          <p:cNvSpPr>
            <a:spLocks noGrp="1"/>
          </p:cNvSpPr>
          <p:nvPr>
            <p:ph type="title"/>
          </p:nvPr>
        </p:nvSpPr>
        <p:spPr/>
        <p:txBody>
          <a:bodyPr/>
          <a:lstStyle/>
          <a:p>
            <a:pPr eaLnBrk="1" hangingPunct="1"/>
            <a:r>
              <a:rPr lang="en-US" altLang="en-US" sz="3200" b="1">
                <a:solidFill>
                  <a:srgbClr val="FFFF00"/>
                </a:solidFill>
                <a:latin typeface="Arial" panose="020B0604020202020204" pitchFamily="34" charset="0"/>
                <a:cs typeface="Arial" panose="020B0604020202020204" pitchFamily="34" charset="0"/>
              </a:rPr>
              <a:t>CULTURE</a:t>
            </a:r>
            <a:r>
              <a:rPr lang="en-US" altLang="en-US" sz="3200">
                <a:solidFill>
                  <a:srgbClr val="FFFF00"/>
                </a:solidFill>
                <a:latin typeface="Arial" panose="020B0604020202020204" pitchFamily="34" charset="0"/>
                <a:cs typeface="Arial" panose="020B0604020202020204" pitchFamily="34" charset="0"/>
              </a:rPr>
              <a:t> </a:t>
            </a:r>
          </a:p>
        </p:txBody>
      </p:sp>
      <p:sp>
        <p:nvSpPr>
          <p:cNvPr id="10243" name="Rectangle 3">
            <a:extLst>
              <a:ext uri="{FF2B5EF4-FFF2-40B4-BE49-F238E27FC236}">
                <a16:creationId xmlns:a16="http://schemas.microsoft.com/office/drawing/2014/main" id="{793CD590-90D5-7949-9A0B-AA3565CB9C42}"/>
              </a:ext>
            </a:extLst>
          </p:cNvPr>
          <p:cNvSpPr>
            <a:spLocks noGrp="1" noChangeArrowheads="1"/>
          </p:cNvSpPr>
          <p:nvPr>
            <p:ph idx="1"/>
          </p:nvPr>
        </p:nvSpPr>
        <p:spPr>
          <a:xfrm>
            <a:off x="1611630" y="1912938"/>
            <a:ext cx="6702108" cy="3950652"/>
          </a:xfrm>
        </p:spPr>
        <p:txBody>
          <a:bodyPr rtlCol="0">
            <a:normAutofit/>
          </a:bodyPr>
          <a:lstStyle/>
          <a:p>
            <a:pPr eaLnBrk="1" fontAlgn="auto" hangingPunct="1">
              <a:spcAft>
                <a:spcPts val="0"/>
              </a:spcAft>
              <a:buFontTx/>
              <a:buNone/>
              <a:defRPr/>
            </a:pPr>
            <a:r>
              <a:rPr lang="en-US" altLang="en-US" sz="2400" dirty="0">
                <a:solidFill>
                  <a:srgbClr val="FFFF00"/>
                </a:solidFill>
                <a:latin typeface="Arial" panose="020B0604020202020204" pitchFamily="34" charset="0"/>
                <a:cs typeface="Arial" panose="020B0604020202020204" pitchFamily="34" charset="0"/>
              </a:rPr>
              <a:t>The components of </a:t>
            </a:r>
            <a:r>
              <a:rPr lang="en-US" altLang="en-US" sz="2400" b="1" dirty="0">
                <a:solidFill>
                  <a:srgbClr val="FFFF00"/>
                </a:solidFill>
                <a:latin typeface="Arial" panose="020B0604020202020204" pitchFamily="34" charset="0"/>
                <a:cs typeface="Arial" panose="020B0604020202020204" pitchFamily="34" charset="0"/>
              </a:rPr>
              <a:t>Culture</a:t>
            </a:r>
            <a:r>
              <a:rPr lang="en-US" altLang="en-US" sz="2400" dirty="0">
                <a:solidFill>
                  <a:srgbClr val="FFFF00"/>
                </a:solidFill>
                <a:latin typeface="Arial" panose="020B0604020202020204" pitchFamily="34" charset="0"/>
                <a:cs typeface="Arial" panose="020B0604020202020204" pitchFamily="34" charset="0"/>
              </a:rPr>
              <a:t> are:</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Virtually impossible to quantify </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Difficult to clearly state</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Understood and addressed in the process of change </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Tx/>
              <a:buNone/>
              <a:defRPr/>
            </a:pPr>
            <a:endParaRPr lang="en-US" altLang="en-US" sz="2400" b="1"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1196310"/>
      </p:ext>
    </p:extLst>
  </p:cSld>
  <p:clrMapOvr>
    <a:masterClrMapping/>
  </p:clrMapOvr>
  <p:transition spd="slow">
    <p:diamond/>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1837852D-F04B-D149-87C2-580A97044039}"/>
              </a:ext>
            </a:extLst>
          </p:cNvPr>
          <p:cNvSpPr>
            <a:spLocks noGrp="1"/>
          </p:cNvSpPr>
          <p:nvPr>
            <p:ph type="title"/>
          </p:nvPr>
        </p:nvSpPr>
        <p:spPr/>
        <p:txBody>
          <a:bodyPr/>
          <a:lstStyle/>
          <a:p>
            <a:pPr eaLnBrk="1" hangingPunct="1"/>
            <a:r>
              <a:rPr lang="en-US" altLang="en-US" sz="3200" b="1">
                <a:solidFill>
                  <a:srgbClr val="FFFF00"/>
                </a:solidFill>
                <a:latin typeface="Arial" panose="020B0604020202020204" pitchFamily="34" charset="0"/>
                <a:cs typeface="Arial" panose="020B0604020202020204" pitchFamily="34" charset="0"/>
              </a:rPr>
              <a:t>CLIMATE</a:t>
            </a:r>
          </a:p>
        </p:txBody>
      </p:sp>
      <p:sp>
        <p:nvSpPr>
          <p:cNvPr id="11267" name="Rectangle 3">
            <a:extLst>
              <a:ext uri="{FF2B5EF4-FFF2-40B4-BE49-F238E27FC236}">
                <a16:creationId xmlns:a16="http://schemas.microsoft.com/office/drawing/2014/main" id="{52633299-D170-3C4E-B6A4-8DB3551E3F9D}"/>
              </a:ext>
            </a:extLst>
          </p:cNvPr>
          <p:cNvSpPr>
            <a:spLocks noGrp="1" noChangeArrowheads="1"/>
          </p:cNvSpPr>
          <p:nvPr>
            <p:ph idx="1"/>
          </p:nvPr>
        </p:nvSpPr>
        <p:spPr>
          <a:xfrm>
            <a:off x="1977390" y="1417638"/>
            <a:ext cx="5394960" cy="4525963"/>
          </a:xfrm>
        </p:spPr>
        <p:txBody>
          <a:bodyPr rtlCol="0">
            <a:normAutofit lnSpcReduction="10000"/>
          </a:bodyPr>
          <a:lstStyle/>
          <a:p>
            <a:pPr eaLnBrk="1" fontAlgn="auto" hangingPunct="1">
              <a:lnSpc>
                <a:spcPct val="90000"/>
              </a:lnSpc>
              <a:spcAft>
                <a:spcPts val="0"/>
              </a:spcAft>
              <a:buFontTx/>
              <a:buNone/>
              <a:defRPr/>
            </a:pPr>
            <a:r>
              <a:rPr lang="en-US" altLang="en-US" sz="2400" b="1" dirty="0">
                <a:solidFill>
                  <a:srgbClr val="FFFF00"/>
                </a:solidFill>
                <a:latin typeface="Arial" panose="020B0604020202020204" pitchFamily="34" charset="0"/>
                <a:cs typeface="Arial" panose="020B0604020202020204" pitchFamily="34" charset="0"/>
              </a:rPr>
              <a:t>CLIMATE</a:t>
            </a:r>
            <a:r>
              <a:rPr lang="en-US" altLang="en-US" sz="2400" dirty="0">
                <a:solidFill>
                  <a:srgbClr val="FFFF00"/>
                </a:solidFill>
                <a:latin typeface="Arial" panose="020B0604020202020204" pitchFamily="34" charset="0"/>
                <a:cs typeface="Arial" panose="020B0604020202020204" pitchFamily="34" charset="0"/>
              </a:rPr>
              <a:t> describes the immediate environment.</a:t>
            </a:r>
          </a:p>
          <a:p>
            <a:pPr eaLnBrk="1" fontAlgn="auto" hangingPunct="1">
              <a:lnSpc>
                <a:spcPct val="90000"/>
              </a:lnSpc>
              <a:spcAft>
                <a:spcPts val="0"/>
              </a:spcAft>
              <a:buFontTx/>
              <a:buNone/>
              <a:defRPr/>
            </a:pPr>
            <a:r>
              <a:rPr lang="en-US" altLang="en-US" sz="2400" b="1" dirty="0">
                <a:solidFill>
                  <a:srgbClr val="FFFF00"/>
                </a:solidFill>
                <a:latin typeface="Arial" panose="020B0604020202020204" pitchFamily="34" charset="0"/>
                <a:cs typeface="Arial" panose="020B0604020202020204" pitchFamily="34" charset="0"/>
              </a:rPr>
              <a:t>7</a:t>
            </a:r>
            <a:r>
              <a:rPr lang="en-US" altLang="en-US" sz="2400" dirty="0">
                <a:solidFill>
                  <a:srgbClr val="FFFF00"/>
                </a:solidFill>
                <a:latin typeface="Arial" panose="020B0604020202020204" pitchFamily="34" charset="0"/>
                <a:cs typeface="Arial" panose="020B0604020202020204" pitchFamily="34" charset="0"/>
              </a:rPr>
              <a:t> factors contribute to the </a:t>
            </a:r>
            <a:r>
              <a:rPr lang="en-US" altLang="en-US" sz="2400" b="1" dirty="0">
                <a:solidFill>
                  <a:srgbClr val="FFFF00"/>
                </a:solidFill>
                <a:latin typeface="Arial" panose="020B0604020202020204" pitchFamily="34" charset="0"/>
                <a:cs typeface="Arial" panose="020B0604020202020204" pitchFamily="34" charset="0"/>
              </a:rPr>
              <a:t>Climate</a:t>
            </a:r>
            <a:r>
              <a:rPr lang="en-US" altLang="en-US" sz="2400" dirty="0">
                <a:solidFill>
                  <a:srgbClr val="FFFF00"/>
                </a:solidFill>
                <a:latin typeface="Arial" panose="020B0604020202020204" pitchFamily="34" charset="0"/>
                <a:cs typeface="Arial" panose="020B0604020202020204" pitchFamily="34" charset="0"/>
              </a:rPr>
              <a:t> of an organization. </a:t>
            </a:r>
          </a:p>
          <a:p>
            <a:pPr eaLnBrk="1" fontAlgn="auto" hangingPunct="1">
              <a:lnSpc>
                <a:spcPct val="90000"/>
              </a:lnSpc>
              <a:spcAft>
                <a:spcPts val="0"/>
              </a:spcAft>
              <a:buFontTx/>
              <a:buNone/>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lnSpc>
                <a:spcPct val="90000"/>
              </a:lnSpc>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Leadership</a:t>
            </a:r>
          </a:p>
          <a:p>
            <a:pPr eaLnBrk="1" fontAlgn="auto" hangingPunct="1">
              <a:lnSpc>
                <a:spcPct val="90000"/>
              </a:lnSpc>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Historical forces</a:t>
            </a:r>
          </a:p>
          <a:p>
            <a:pPr eaLnBrk="1" fontAlgn="auto" hangingPunct="1">
              <a:lnSpc>
                <a:spcPct val="90000"/>
              </a:lnSpc>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Commitment</a:t>
            </a:r>
          </a:p>
          <a:p>
            <a:pPr eaLnBrk="1" fontAlgn="auto" hangingPunct="1">
              <a:lnSpc>
                <a:spcPct val="90000"/>
              </a:lnSpc>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Trust</a:t>
            </a:r>
          </a:p>
          <a:p>
            <a:pPr eaLnBrk="1" fontAlgn="auto" hangingPunct="1">
              <a:lnSpc>
                <a:spcPct val="90000"/>
              </a:lnSpc>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Communication</a:t>
            </a:r>
          </a:p>
          <a:p>
            <a:pPr eaLnBrk="1" fontAlgn="auto" hangingPunct="1">
              <a:lnSpc>
                <a:spcPct val="90000"/>
              </a:lnSpc>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Connectivity</a:t>
            </a:r>
          </a:p>
          <a:p>
            <a:pPr eaLnBrk="1" fontAlgn="auto" hangingPunct="1">
              <a:lnSpc>
                <a:spcPct val="90000"/>
              </a:lnSpc>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Strategies and Visions</a:t>
            </a:r>
            <a:endParaRPr lang="en-US" altLang="en-US" sz="2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3876024"/>
      </p:ext>
    </p:extLst>
  </p:cSld>
  <p:clrMapOvr>
    <a:masterClrMapping/>
  </p:clrMapOvr>
  <p:transition spd="slow">
    <p:diamond/>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34976B17-5630-DE4F-825B-424B7EFD0435}"/>
              </a:ext>
            </a:extLst>
          </p:cNvPr>
          <p:cNvSpPr>
            <a:spLocks noGrp="1"/>
          </p:cNvSpPr>
          <p:nvPr>
            <p:ph type="title"/>
          </p:nvPr>
        </p:nvSpPr>
        <p:spPr/>
        <p:txBody>
          <a:bodyPr/>
          <a:lstStyle/>
          <a:p>
            <a:pPr eaLnBrk="1" hangingPunct="1"/>
            <a:r>
              <a:rPr lang="en-US" altLang="en-US" sz="3200" b="1">
                <a:solidFill>
                  <a:srgbClr val="FFFF00"/>
                </a:solidFill>
                <a:latin typeface="Arial" panose="020B0604020202020204" pitchFamily="34" charset="0"/>
                <a:cs typeface="Arial" panose="020B0604020202020204" pitchFamily="34" charset="0"/>
              </a:rPr>
              <a:t>CLIMATE</a:t>
            </a:r>
          </a:p>
        </p:txBody>
      </p:sp>
      <p:sp>
        <p:nvSpPr>
          <p:cNvPr id="12291" name="Rectangle 3">
            <a:extLst>
              <a:ext uri="{FF2B5EF4-FFF2-40B4-BE49-F238E27FC236}">
                <a16:creationId xmlns:a16="http://schemas.microsoft.com/office/drawing/2014/main" id="{F82F464B-2DB7-A749-A6DD-716F3FE57098}"/>
              </a:ext>
            </a:extLst>
          </p:cNvPr>
          <p:cNvSpPr>
            <a:spLocks noGrp="1" noChangeArrowheads="1"/>
          </p:cNvSpPr>
          <p:nvPr>
            <p:ph idx="1"/>
          </p:nvPr>
        </p:nvSpPr>
        <p:spPr>
          <a:xfrm>
            <a:off x="1668780" y="1451610"/>
            <a:ext cx="5886450" cy="5017770"/>
          </a:xfrm>
        </p:spPr>
        <p:txBody>
          <a:bodyPr rtlCol="0">
            <a:normAutofit lnSpcReduction="10000"/>
          </a:bodyPr>
          <a:lstStyle/>
          <a:p>
            <a:pPr eaLnBrk="1" fontAlgn="auto" hangingPunct="1">
              <a:spcAft>
                <a:spcPts val="0"/>
              </a:spcAft>
              <a:buFontTx/>
              <a:buNone/>
              <a:defRPr/>
            </a:pPr>
            <a:r>
              <a:rPr lang="en-US" altLang="en-US" sz="2800" b="1" dirty="0">
                <a:solidFill>
                  <a:srgbClr val="FFFF00"/>
                </a:solidFill>
                <a:latin typeface="Arial" panose="020B0604020202020204" pitchFamily="34" charset="0"/>
                <a:cs typeface="Arial" panose="020B0604020202020204" pitchFamily="34" charset="0"/>
              </a:rPr>
              <a:t>Leadership</a:t>
            </a:r>
            <a:r>
              <a:rPr lang="en-US" altLang="en-US" sz="2400" b="1" dirty="0">
                <a:solidFill>
                  <a:srgbClr val="FFFF00"/>
                </a:solidFill>
                <a:latin typeface="Arial" panose="020B0604020202020204" pitchFamily="34" charset="0"/>
                <a:cs typeface="Arial" panose="020B0604020202020204" pitchFamily="34" charset="0"/>
              </a:rPr>
              <a:t>  </a:t>
            </a:r>
          </a:p>
          <a:p>
            <a:pPr eaLnBrk="1" fontAlgn="auto" hangingPunct="1">
              <a:spcAft>
                <a:spcPts val="0"/>
              </a:spcAft>
              <a:buFont typeface="Wingdings 3" charset="2"/>
              <a:buChar char=""/>
              <a:defRPr/>
            </a:pPr>
            <a:endParaRPr lang="en-US" altLang="en-US" sz="2400" b="1"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Impacts </a:t>
            </a:r>
            <a:r>
              <a:rPr lang="en-US" altLang="en-US" sz="2400" b="1" dirty="0">
                <a:solidFill>
                  <a:srgbClr val="FFFF00"/>
                </a:solidFill>
                <a:latin typeface="Arial" panose="020B0604020202020204" pitchFamily="34" charset="0"/>
                <a:cs typeface="Arial" panose="020B0604020202020204" pitchFamily="34" charset="0"/>
              </a:rPr>
              <a:t>Climate</a:t>
            </a:r>
            <a:r>
              <a:rPr lang="en-US" altLang="en-US" sz="2400" dirty="0">
                <a:solidFill>
                  <a:srgbClr val="FFFF00"/>
                </a:solidFill>
                <a:latin typeface="Arial" panose="020B0604020202020204" pitchFamily="34" charset="0"/>
                <a:cs typeface="Arial" panose="020B0604020202020204" pitchFamily="34" charset="0"/>
              </a:rPr>
              <a:t> daily</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Sets expectations and behaviors of members</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Carefully plans how to implement changes</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Informs and communicates to get buy-in and commitment to change</a:t>
            </a:r>
          </a:p>
        </p:txBody>
      </p:sp>
    </p:spTree>
    <p:extLst>
      <p:ext uri="{BB962C8B-B14F-4D97-AF65-F5344CB8AC3E}">
        <p14:creationId xmlns:p14="http://schemas.microsoft.com/office/powerpoint/2010/main" val="2655750847"/>
      </p:ext>
    </p:extLst>
  </p:cSld>
  <p:clrMapOvr>
    <a:masterClrMapping/>
  </p:clrMapOvr>
  <p:transition spd="slow">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dirty="0">
                <a:solidFill>
                  <a:srgbClr val="FFFF00"/>
                </a:solidFill>
                <a:latin typeface="Arial"/>
                <a:ea typeface="ＭＳ ゴシック"/>
              </a:rPr>
              <a:t>HEADS UP! ! !</a:t>
            </a:r>
          </a:p>
        </p:txBody>
      </p:sp>
      <p:sp>
        <p:nvSpPr>
          <p:cNvPr id="3" name="Text Placeholder 2"/>
          <p:cNvSpPr>
            <a:spLocks noGrp="1"/>
          </p:cNvSpPr>
          <p:nvPr>
            <p:ph type="body" idx="1"/>
          </p:nvPr>
        </p:nvSpPr>
        <p:spPr/>
        <p:txBody>
          <a:bodyPr>
            <a:normAutofit/>
          </a:bodyPr>
          <a:lstStyle/>
          <a:p>
            <a:pPr marL="0" lvl="0" indent="0" rtl="0">
              <a:buNone/>
            </a:pPr>
            <a:r>
              <a:rPr lang="en-US" altLang="ja-JP" sz="2400" i="0" u="none" strike="noStrike" baseline="0" dirty="0">
                <a:solidFill>
                  <a:srgbClr val="FFFF00"/>
                </a:solidFill>
                <a:latin typeface="Arial"/>
                <a:ea typeface="ＭＳ ゴシック"/>
              </a:rPr>
              <a:t>Throughout the day National Officers or Chairmen may visit us. Since these men are doing the work of the National Organization this weekend — and some of them sit on more than one Committee and / or Commission — their schedules don</a:t>
            </a:r>
            <a:r>
              <a:rPr lang="mr-IN" altLang="ja-JP" sz="2400" i="0" u="none" strike="noStrike" baseline="0" dirty="0">
                <a:solidFill>
                  <a:srgbClr val="FFFF00"/>
                </a:solidFill>
                <a:latin typeface="Arial"/>
                <a:ea typeface="ＭＳ ゴシック"/>
              </a:rPr>
              <a:t>’</a:t>
            </a:r>
            <a:r>
              <a:rPr lang="en-US" altLang="ja-JP" sz="2400" i="0" u="none" strike="noStrike" baseline="0" dirty="0">
                <a:solidFill>
                  <a:srgbClr val="FFFF00"/>
                </a:solidFill>
                <a:latin typeface="Arial"/>
                <a:ea typeface="ＭＳ ゴシック"/>
              </a:rPr>
              <a:t>t allow a fixed time of attendance. Their input is invaluable so please expect and maybe anticipate these </a:t>
            </a:r>
            <a:r>
              <a:rPr lang="mr-IN" altLang="ja-JP" sz="2400" i="0" u="none" strike="noStrike" baseline="0" dirty="0">
                <a:solidFill>
                  <a:srgbClr val="FFFF00"/>
                </a:solidFill>
                <a:latin typeface="Arial"/>
                <a:ea typeface="ＭＳ ゴシック"/>
              </a:rPr>
              <a:t>“</a:t>
            </a:r>
            <a:r>
              <a:rPr lang="en-US" altLang="ja-JP" sz="2400" i="0" u="none" strike="noStrike" baseline="0" dirty="0">
                <a:solidFill>
                  <a:srgbClr val="FFFF00"/>
                </a:solidFill>
                <a:latin typeface="Arial"/>
                <a:ea typeface="ＭＳ ゴシック"/>
              </a:rPr>
              <a:t>interruptions.</a:t>
            </a:r>
            <a:r>
              <a:rPr lang="mr-IN" altLang="ja-JP" sz="2400" i="0" u="none" strike="noStrike" baseline="0" dirty="0">
                <a:solidFill>
                  <a:srgbClr val="FFFF00"/>
                </a:solidFill>
                <a:latin typeface="Arial"/>
                <a:ea typeface="ＭＳ ゴシック"/>
              </a:rPr>
              <a:t>”</a:t>
            </a:r>
          </a:p>
        </p:txBody>
      </p:sp>
    </p:spTree>
    <p:extLst>
      <p:ext uri="{BB962C8B-B14F-4D97-AF65-F5344CB8AC3E}">
        <p14:creationId xmlns:p14="http://schemas.microsoft.com/office/powerpoint/2010/main" val="142158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1112838"/>
            <a:ext cx="4696146" cy="1143000"/>
          </a:xfrm>
        </p:spPr>
        <p:txBody>
          <a:bodyPr>
            <a:normAutofit fontScale="90000"/>
          </a:bodyPr>
          <a:lstStyle/>
          <a:p>
            <a:pPr rtl="0"/>
            <a:r>
              <a:rPr lang="en-US" altLang="ja-JP" b="1" i="0" u="none" strike="noStrike" baseline="0" dirty="0">
                <a:solidFill>
                  <a:srgbClr val="FFFF00"/>
                </a:solidFill>
                <a:latin typeface="Arial"/>
                <a:ea typeface="ＭＳ ゴシック"/>
              </a:rPr>
              <a:t>Gregg ‘Doc’ Gibbs</a:t>
            </a:r>
          </a:p>
        </p:txBody>
      </p:sp>
      <p:sp>
        <p:nvSpPr>
          <p:cNvPr id="3" name="Text Placeholder 2"/>
          <p:cNvSpPr>
            <a:spLocks noGrp="1"/>
          </p:cNvSpPr>
          <p:nvPr>
            <p:ph type="body" idx="1"/>
          </p:nvPr>
        </p:nvSpPr>
        <p:spPr>
          <a:xfrm>
            <a:off x="4838700" y="2095500"/>
            <a:ext cx="3517900" cy="3390899"/>
          </a:xfrm>
        </p:spPr>
        <p:txBody>
          <a:bodyPr/>
          <a:lstStyle/>
          <a:p>
            <a:pPr marL="0" lvl="0" indent="0" algn="ctr" rtl="0">
              <a:buNone/>
            </a:pPr>
            <a:r>
              <a:rPr lang="en-US" altLang="ja-JP" b="1" i="0" u="none" strike="noStrike" baseline="0" dirty="0">
                <a:solidFill>
                  <a:srgbClr val="FFFF00"/>
                </a:solidFill>
                <a:latin typeface="Arial"/>
                <a:ea typeface="ＭＳ ゴシック"/>
              </a:rPr>
              <a:t>Sons of The </a:t>
            </a:r>
          </a:p>
          <a:p>
            <a:pPr marL="0" lvl="0" indent="0" algn="ctr" rtl="0">
              <a:buNone/>
            </a:pPr>
            <a:r>
              <a:rPr lang="en-US" altLang="ja-JP" b="1" i="0" u="none" strike="noStrike" baseline="0" dirty="0">
                <a:solidFill>
                  <a:srgbClr val="FFFF00"/>
                </a:solidFill>
                <a:latin typeface="Arial"/>
                <a:ea typeface="ＭＳ ゴシック"/>
              </a:rPr>
              <a:t>American Legion</a:t>
            </a:r>
          </a:p>
          <a:p>
            <a:pPr marL="0" lvl="0" indent="0" algn="ctr" rtl="0">
              <a:buNone/>
            </a:pPr>
            <a:r>
              <a:rPr lang="en-US" altLang="ja-JP" b="1" i="0" u="none" strike="noStrike" baseline="0" dirty="0">
                <a:solidFill>
                  <a:srgbClr val="FFFF00"/>
                </a:solidFill>
                <a:latin typeface="Arial"/>
                <a:ea typeface="ＭＳ ゴシック"/>
              </a:rPr>
              <a:t>National Commander</a:t>
            </a:r>
          </a:p>
          <a:p>
            <a:pPr marL="0" lvl="0" indent="0" algn="ctr" rtl="0">
              <a:buNone/>
            </a:pPr>
            <a:r>
              <a:rPr lang="en-US" altLang="ja-JP" b="1" i="0" u="none" strike="noStrike" baseline="0" dirty="0">
                <a:solidFill>
                  <a:srgbClr val="FFFF00"/>
                </a:solidFill>
                <a:latin typeface="Arial"/>
                <a:ea typeface="ＭＳ ゴシック"/>
              </a:rPr>
              <a:t>2018-2019</a:t>
            </a:r>
          </a:p>
        </p:txBody>
      </p:sp>
      <p:pic>
        <p:nvPicPr>
          <p:cNvPr id="8" name="Picture 7">
            <a:extLst>
              <a:ext uri="{FF2B5EF4-FFF2-40B4-BE49-F238E27FC236}">
                <a16:creationId xmlns:a16="http://schemas.microsoft.com/office/drawing/2014/main" id="{0EA4651B-A404-7C42-B34B-97FACBE153B6}"/>
              </a:ext>
            </a:extLst>
          </p:cNvPr>
          <p:cNvPicPr>
            <a:picLocks noChangeAspect="1"/>
          </p:cNvPicPr>
          <p:nvPr/>
        </p:nvPicPr>
        <p:blipFill>
          <a:blip r:embed="rId3"/>
          <a:stretch>
            <a:fillRect/>
          </a:stretch>
        </p:blipFill>
        <p:spPr>
          <a:xfrm>
            <a:off x="968054" y="796290"/>
            <a:ext cx="3340100" cy="4991100"/>
          </a:xfrm>
          <a:prstGeom prst="rect">
            <a:avLst/>
          </a:prstGeom>
        </p:spPr>
      </p:pic>
    </p:spTree>
    <p:extLst>
      <p:ext uri="{BB962C8B-B14F-4D97-AF65-F5344CB8AC3E}">
        <p14:creationId xmlns:p14="http://schemas.microsoft.com/office/powerpoint/2010/main" val="395208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6B688730-FE63-2C4E-9D75-9491DCC5E2ED}"/>
              </a:ext>
            </a:extLst>
          </p:cNvPr>
          <p:cNvSpPr>
            <a:spLocks noGrp="1"/>
          </p:cNvSpPr>
          <p:nvPr>
            <p:ph type="title"/>
          </p:nvPr>
        </p:nvSpPr>
        <p:spPr/>
        <p:txBody>
          <a:bodyPr/>
          <a:lstStyle/>
          <a:p>
            <a:pPr eaLnBrk="1" hangingPunct="1"/>
            <a:r>
              <a:rPr lang="en-US" altLang="en-US" sz="3200" b="1">
                <a:solidFill>
                  <a:srgbClr val="FFFF00"/>
                </a:solidFill>
                <a:latin typeface="Arial" panose="020B0604020202020204" pitchFamily="34" charset="0"/>
                <a:cs typeface="Arial" panose="020B0604020202020204" pitchFamily="34" charset="0"/>
              </a:rPr>
              <a:t>CLIMATE</a:t>
            </a:r>
          </a:p>
        </p:txBody>
      </p:sp>
      <p:sp>
        <p:nvSpPr>
          <p:cNvPr id="41986" name="Rectangle 3">
            <a:extLst>
              <a:ext uri="{FF2B5EF4-FFF2-40B4-BE49-F238E27FC236}">
                <a16:creationId xmlns:a16="http://schemas.microsoft.com/office/drawing/2014/main" id="{D8513661-236E-6944-A62D-BA6596E7CA9A}"/>
              </a:ext>
            </a:extLst>
          </p:cNvPr>
          <p:cNvSpPr>
            <a:spLocks noGrp="1"/>
          </p:cNvSpPr>
          <p:nvPr>
            <p:ph idx="1"/>
          </p:nvPr>
        </p:nvSpPr>
        <p:spPr>
          <a:xfrm>
            <a:off x="1931670" y="1600200"/>
            <a:ext cx="6915150" cy="4525963"/>
          </a:xfrm>
        </p:spPr>
        <p:txBody>
          <a:bodyPr/>
          <a:lstStyle/>
          <a:p>
            <a:pPr eaLnBrk="1" hangingPunct="1">
              <a:buFontTx/>
              <a:buNone/>
            </a:pPr>
            <a:r>
              <a:rPr lang="en-US" altLang="en-US" sz="2800" b="1" dirty="0">
                <a:solidFill>
                  <a:srgbClr val="FFFF00"/>
                </a:solidFill>
                <a:latin typeface="Arial" panose="020B0604020202020204" pitchFamily="34" charset="0"/>
                <a:cs typeface="Arial" panose="020B0604020202020204" pitchFamily="34" charset="0"/>
              </a:rPr>
              <a:t>Historical forces</a:t>
            </a:r>
            <a:r>
              <a:rPr lang="en-US" altLang="en-US" sz="2400" dirty="0">
                <a:solidFill>
                  <a:srgbClr val="FFFF00"/>
                </a:solidFill>
                <a:latin typeface="Arial" panose="020B0604020202020204" pitchFamily="34" charset="0"/>
                <a:cs typeface="Arial" panose="020B0604020202020204" pitchFamily="34" charset="0"/>
              </a:rPr>
              <a:t> </a:t>
            </a:r>
          </a:p>
          <a:p>
            <a:pPr eaLnBrk="1" hangingPunct="1"/>
            <a:endParaRPr lang="en-US" altLang="en-US" sz="2400" dirty="0">
              <a:solidFill>
                <a:srgbClr val="FFFF00"/>
              </a:solidFill>
              <a:latin typeface="Arial" panose="020B0604020202020204" pitchFamily="34" charset="0"/>
              <a:cs typeface="Arial" panose="020B0604020202020204" pitchFamily="34" charset="0"/>
            </a:endParaRPr>
          </a:p>
          <a:p>
            <a:pPr eaLnBrk="1" hangingPunct="1"/>
            <a:r>
              <a:rPr lang="en-US" altLang="en-US" sz="2400" dirty="0">
                <a:solidFill>
                  <a:srgbClr val="FFFF00"/>
                </a:solidFill>
                <a:latin typeface="Arial" panose="020B0604020202020204" pitchFamily="34" charset="0"/>
                <a:cs typeface="Arial" panose="020B0604020202020204" pitchFamily="34" charset="0"/>
              </a:rPr>
              <a:t>Extremely strong influence</a:t>
            </a:r>
          </a:p>
          <a:p>
            <a:pPr eaLnBrk="1" hangingPunct="1">
              <a:buFontTx/>
              <a:buNone/>
            </a:pPr>
            <a:endParaRPr lang="en-US" altLang="en-US" sz="2400" dirty="0">
              <a:solidFill>
                <a:srgbClr val="FFFF00"/>
              </a:solidFill>
              <a:latin typeface="Arial" panose="020B0604020202020204" pitchFamily="34" charset="0"/>
              <a:cs typeface="Arial" panose="020B0604020202020204" pitchFamily="34" charset="0"/>
            </a:endParaRPr>
          </a:p>
          <a:p>
            <a:pPr eaLnBrk="1" hangingPunct="1"/>
            <a:r>
              <a:rPr lang="en-US" altLang="en-US" sz="2400" dirty="0">
                <a:solidFill>
                  <a:srgbClr val="FFFF00"/>
                </a:solidFill>
                <a:latin typeface="Arial" panose="020B0604020202020204" pitchFamily="34" charset="0"/>
                <a:cs typeface="Arial" panose="020B0604020202020204" pitchFamily="34" charset="0"/>
              </a:rPr>
              <a:t>Innovative = change is facilitated</a:t>
            </a:r>
          </a:p>
          <a:p>
            <a:pPr eaLnBrk="1" hangingPunct="1"/>
            <a:endParaRPr lang="en-US" altLang="en-US" sz="2400" dirty="0">
              <a:solidFill>
                <a:srgbClr val="FFFF00"/>
              </a:solidFill>
              <a:latin typeface="Arial" panose="020B0604020202020204" pitchFamily="34" charset="0"/>
              <a:cs typeface="Arial" panose="020B0604020202020204" pitchFamily="34" charset="0"/>
            </a:endParaRPr>
          </a:p>
          <a:p>
            <a:pPr eaLnBrk="1" hangingPunct="1"/>
            <a:r>
              <a:rPr lang="en-US" altLang="en-US" sz="2400" dirty="0">
                <a:solidFill>
                  <a:srgbClr val="FFFF00"/>
                </a:solidFill>
                <a:latin typeface="Arial" panose="020B0604020202020204" pitchFamily="34" charset="0"/>
                <a:cs typeface="Arial" panose="020B0604020202020204" pitchFamily="34" charset="0"/>
              </a:rPr>
              <a:t>Status quo = negative impact on change</a:t>
            </a:r>
          </a:p>
        </p:txBody>
      </p:sp>
    </p:spTree>
    <p:extLst>
      <p:ext uri="{BB962C8B-B14F-4D97-AF65-F5344CB8AC3E}">
        <p14:creationId xmlns:p14="http://schemas.microsoft.com/office/powerpoint/2010/main" val="1830024146"/>
      </p:ext>
    </p:extLst>
  </p:cSld>
  <p:clrMapOvr>
    <a:masterClrMapping/>
  </p:clrMapOvr>
  <p:transition spd="slow">
    <p:diamond/>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703357EC-2433-A841-9FA5-F712CADE7F8B}"/>
              </a:ext>
            </a:extLst>
          </p:cNvPr>
          <p:cNvSpPr>
            <a:spLocks noGrp="1"/>
          </p:cNvSpPr>
          <p:nvPr>
            <p:ph type="title"/>
          </p:nvPr>
        </p:nvSpPr>
        <p:spPr/>
        <p:txBody>
          <a:bodyPr/>
          <a:lstStyle/>
          <a:p>
            <a:pPr eaLnBrk="1" hangingPunct="1"/>
            <a:r>
              <a:rPr lang="en-US" altLang="en-US" sz="3200" b="1">
                <a:solidFill>
                  <a:srgbClr val="FFFF00"/>
                </a:solidFill>
                <a:latin typeface="Arial" panose="020B0604020202020204" pitchFamily="34" charset="0"/>
                <a:cs typeface="Arial" panose="020B0604020202020204" pitchFamily="34" charset="0"/>
              </a:rPr>
              <a:t>CLIMATE</a:t>
            </a:r>
          </a:p>
        </p:txBody>
      </p:sp>
      <p:sp>
        <p:nvSpPr>
          <p:cNvPr id="14339" name="Rectangle 3">
            <a:extLst>
              <a:ext uri="{FF2B5EF4-FFF2-40B4-BE49-F238E27FC236}">
                <a16:creationId xmlns:a16="http://schemas.microsoft.com/office/drawing/2014/main" id="{1579B50C-9111-DD44-8E61-11FCC181DF46}"/>
              </a:ext>
            </a:extLst>
          </p:cNvPr>
          <p:cNvSpPr>
            <a:spLocks noGrp="1" noChangeArrowheads="1"/>
          </p:cNvSpPr>
          <p:nvPr>
            <p:ph idx="1"/>
          </p:nvPr>
        </p:nvSpPr>
        <p:spPr>
          <a:xfrm>
            <a:off x="2000250" y="1600200"/>
            <a:ext cx="6686550" cy="4525963"/>
          </a:xfrm>
        </p:spPr>
        <p:txBody>
          <a:bodyPr rtlCol="0">
            <a:normAutofit/>
          </a:bodyPr>
          <a:lstStyle/>
          <a:p>
            <a:pPr eaLnBrk="1" fontAlgn="auto" hangingPunct="1">
              <a:spcAft>
                <a:spcPts val="0"/>
              </a:spcAft>
              <a:buFontTx/>
              <a:buNone/>
              <a:defRPr/>
            </a:pPr>
            <a:r>
              <a:rPr lang="en-US" altLang="en-US" sz="2800" b="1" dirty="0">
                <a:solidFill>
                  <a:srgbClr val="FFFF00"/>
                </a:solidFill>
                <a:latin typeface="Arial" panose="020B0604020202020204" pitchFamily="34" charset="0"/>
                <a:cs typeface="Arial" panose="020B0604020202020204" pitchFamily="34" charset="0"/>
              </a:rPr>
              <a:t>Commitment</a:t>
            </a:r>
            <a:r>
              <a:rPr lang="en-US" altLang="en-US" sz="2800" dirty="0">
                <a:solidFill>
                  <a:srgbClr val="FFFF00"/>
                </a:solidFill>
                <a:latin typeface="Arial" panose="020B0604020202020204" pitchFamily="34" charset="0"/>
                <a:cs typeface="Arial" panose="020B0604020202020204" pitchFamily="34" charset="0"/>
              </a:rPr>
              <a:t> </a:t>
            </a:r>
          </a:p>
          <a:p>
            <a:pPr eaLnBrk="1" fontAlgn="auto" hangingPunct="1">
              <a:spcAft>
                <a:spcPts val="0"/>
              </a:spcAft>
              <a:buFontTx/>
              <a:buNone/>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Sense of belonging</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Pride in the organization</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Greater pride = Greater support for change</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Tx/>
              <a:buNone/>
              <a:defRPr/>
            </a:pPr>
            <a:r>
              <a:rPr lang="en-US" altLang="en-US" sz="2400" b="1" dirty="0">
                <a:solidFill>
                  <a:srgbClr val="FFFF00"/>
                </a:solidFill>
                <a:latin typeface="Arial" panose="020B0604020202020204" pitchFamily="34" charset="0"/>
                <a:cs typeface="Arial" panose="020B0604020202020204" pitchFamily="34" charset="0"/>
              </a:rPr>
              <a:t>    </a:t>
            </a:r>
            <a:endParaRPr lang="en-US" altLang="en-US" sz="2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514281"/>
      </p:ext>
    </p:extLst>
  </p:cSld>
  <p:clrMapOvr>
    <a:masterClrMapping/>
  </p:clrMapOvr>
  <p:transition spd="slow">
    <p:diamond/>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B4CB162C-C83D-6845-8BCC-5A4331496D6E}"/>
              </a:ext>
            </a:extLst>
          </p:cNvPr>
          <p:cNvSpPr>
            <a:spLocks noGrp="1"/>
          </p:cNvSpPr>
          <p:nvPr>
            <p:ph type="title"/>
          </p:nvPr>
        </p:nvSpPr>
        <p:spPr/>
        <p:txBody>
          <a:bodyPr/>
          <a:lstStyle/>
          <a:p>
            <a:pPr eaLnBrk="1" hangingPunct="1"/>
            <a:r>
              <a:rPr lang="en-US" altLang="en-US" sz="3200" b="1">
                <a:solidFill>
                  <a:srgbClr val="FFFF00"/>
                </a:solidFill>
                <a:latin typeface="Arial" panose="020B0604020202020204" pitchFamily="34" charset="0"/>
                <a:cs typeface="Arial" panose="020B0604020202020204" pitchFamily="34" charset="0"/>
              </a:rPr>
              <a:t>CLIMATE</a:t>
            </a:r>
          </a:p>
        </p:txBody>
      </p:sp>
      <p:sp>
        <p:nvSpPr>
          <p:cNvPr id="46082" name="Rectangle 3">
            <a:extLst>
              <a:ext uri="{FF2B5EF4-FFF2-40B4-BE49-F238E27FC236}">
                <a16:creationId xmlns:a16="http://schemas.microsoft.com/office/drawing/2014/main" id="{94EC8CC2-84CF-AA4A-9610-87FC6712CDCF}"/>
              </a:ext>
            </a:extLst>
          </p:cNvPr>
          <p:cNvSpPr>
            <a:spLocks noGrp="1"/>
          </p:cNvSpPr>
          <p:nvPr>
            <p:ph idx="1"/>
          </p:nvPr>
        </p:nvSpPr>
        <p:spPr>
          <a:xfrm>
            <a:off x="1577340" y="1600200"/>
            <a:ext cx="5749290" cy="4525963"/>
          </a:xfrm>
        </p:spPr>
        <p:txBody>
          <a:bodyPr/>
          <a:lstStyle/>
          <a:p>
            <a:pPr eaLnBrk="1" hangingPunct="1">
              <a:buFontTx/>
              <a:buNone/>
            </a:pPr>
            <a:r>
              <a:rPr lang="en-US" altLang="en-US" sz="2800" b="1" dirty="0">
                <a:solidFill>
                  <a:srgbClr val="FFFF00"/>
                </a:solidFill>
                <a:latin typeface="Arial" panose="020B0604020202020204" pitchFamily="34" charset="0"/>
                <a:cs typeface="Arial" panose="020B0604020202020204" pitchFamily="34" charset="0"/>
              </a:rPr>
              <a:t>Trust</a:t>
            </a:r>
          </a:p>
          <a:p>
            <a:pPr eaLnBrk="1" hangingPunct="1">
              <a:buFontTx/>
              <a:buNone/>
            </a:pPr>
            <a:endParaRPr lang="en-US" altLang="en-US" sz="800" b="1" dirty="0">
              <a:solidFill>
                <a:srgbClr val="FFFF00"/>
              </a:solidFill>
              <a:latin typeface="Arial" panose="020B0604020202020204" pitchFamily="34" charset="0"/>
              <a:cs typeface="Arial" panose="020B0604020202020204" pitchFamily="34" charset="0"/>
            </a:endParaRPr>
          </a:p>
          <a:p>
            <a:pPr eaLnBrk="1" hangingPunct="1"/>
            <a:r>
              <a:rPr lang="en-US" altLang="en-US" sz="2400" dirty="0">
                <a:solidFill>
                  <a:srgbClr val="FFFF00"/>
                </a:solidFill>
                <a:latin typeface="Arial" panose="020B0604020202020204" pitchFamily="34" charset="0"/>
                <a:cs typeface="Arial" panose="020B0604020202020204" pitchFamily="34" charset="0"/>
              </a:rPr>
              <a:t>Mutual respect and support between leadership and members    </a:t>
            </a:r>
          </a:p>
          <a:p>
            <a:pPr eaLnBrk="1" hangingPunct="1">
              <a:buFontTx/>
              <a:buNone/>
            </a:pPr>
            <a:r>
              <a:rPr lang="en-US" altLang="en-US" sz="2400" dirty="0">
                <a:solidFill>
                  <a:srgbClr val="FFFF00"/>
                </a:solidFill>
                <a:latin typeface="Arial" panose="020B0604020202020204" pitchFamily="34" charset="0"/>
                <a:cs typeface="Arial" panose="020B0604020202020204" pitchFamily="34" charset="0"/>
              </a:rPr>
              <a:t> </a:t>
            </a:r>
          </a:p>
          <a:p>
            <a:pPr eaLnBrk="1" hangingPunct="1"/>
            <a:r>
              <a:rPr lang="en-US" altLang="en-US" sz="2400" dirty="0">
                <a:solidFill>
                  <a:srgbClr val="FFFF00"/>
                </a:solidFill>
                <a:latin typeface="Arial" panose="020B0604020202020204" pitchFamily="34" charset="0"/>
                <a:cs typeface="Arial" panose="020B0604020202020204" pitchFamily="34" charset="0"/>
              </a:rPr>
              <a:t>Without it change is virtually impossible      </a:t>
            </a:r>
          </a:p>
        </p:txBody>
      </p:sp>
    </p:spTree>
    <p:extLst>
      <p:ext uri="{BB962C8B-B14F-4D97-AF65-F5344CB8AC3E}">
        <p14:creationId xmlns:p14="http://schemas.microsoft.com/office/powerpoint/2010/main" val="309156200"/>
      </p:ext>
    </p:extLst>
  </p:cSld>
  <p:clrMapOvr>
    <a:masterClrMapping/>
  </p:clrMapOvr>
  <p:transition spd="slow">
    <p:diamond/>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A6D2DB0D-E176-7F48-8ACB-5473F5035DB7}"/>
              </a:ext>
            </a:extLst>
          </p:cNvPr>
          <p:cNvSpPr>
            <a:spLocks noGrp="1"/>
          </p:cNvSpPr>
          <p:nvPr>
            <p:ph type="title"/>
          </p:nvPr>
        </p:nvSpPr>
        <p:spPr/>
        <p:txBody>
          <a:bodyPr/>
          <a:lstStyle/>
          <a:p>
            <a:pPr eaLnBrk="1" hangingPunct="1"/>
            <a:r>
              <a:rPr lang="en-US" altLang="en-US" sz="3200" b="1">
                <a:solidFill>
                  <a:srgbClr val="FFFF00"/>
                </a:solidFill>
                <a:latin typeface="Arial" panose="020B0604020202020204" pitchFamily="34" charset="0"/>
                <a:cs typeface="Arial" panose="020B0604020202020204" pitchFamily="34" charset="0"/>
              </a:rPr>
              <a:t>CLIMATE</a:t>
            </a:r>
          </a:p>
        </p:txBody>
      </p:sp>
      <p:sp>
        <p:nvSpPr>
          <p:cNvPr id="15363" name="Rectangle 3">
            <a:extLst>
              <a:ext uri="{FF2B5EF4-FFF2-40B4-BE49-F238E27FC236}">
                <a16:creationId xmlns:a16="http://schemas.microsoft.com/office/drawing/2014/main" id="{956F6E8C-125F-4748-9202-8C713C2BDF48}"/>
              </a:ext>
            </a:extLst>
          </p:cNvPr>
          <p:cNvSpPr>
            <a:spLocks noGrp="1" noChangeArrowheads="1"/>
          </p:cNvSpPr>
          <p:nvPr>
            <p:ph idx="1"/>
          </p:nvPr>
        </p:nvSpPr>
        <p:spPr>
          <a:xfrm>
            <a:off x="1851660" y="1600200"/>
            <a:ext cx="5795010" cy="4525963"/>
          </a:xfrm>
        </p:spPr>
        <p:txBody>
          <a:bodyPr rtlCol="0">
            <a:normAutofit/>
          </a:bodyPr>
          <a:lstStyle/>
          <a:p>
            <a:pPr eaLnBrk="1" fontAlgn="auto" hangingPunct="1">
              <a:lnSpc>
                <a:spcPct val="90000"/>
              </a:lnSpc>
              <a:spcAft>
                <a:spcPts val="0"/>
              </a:spcAft>
              <a:buFontTx/>
              <a:buNone/>
              <a:defRPr/>
            </a:pPr>
            <a:r>
              <a:rPr lang="en-US" altLang="en-US" sz="2800" b="1" dirty="0">
                <a:solidFill>
                  <a:srgbClr val="FFFF00"/>
                </a:solidFill>
                <a:latin typeface="Arial" panose="020B0604020202020204" pitchFamily="34" charset="0"/>
                <a:cs typeface="Arial" panose="020B0604020202020204" pitchFamily="34" charset="0"/>
              </a:rPr>
              <a:t>Communication</a:t>
            </a:r>
            <a:r>
              <a:rPr lang="en-US" altLang="en-US" sz="2800" dirty="0">
                <a:solidFill>
                  <a:srgbClr val="FFFF00"/>
                </a:solidFill>
                <a:latin typeface="Arial" panose="020B0604020202020204" pitchFamily="34" charset="0"/>
                <a:cs typeface="Arial" panose="020B0604020202020204" pitchFamily="34" charset="0"/>
              </a:rPr>
              <a:t> </a:t>
            </a:r>
          </a:p>
          <a:p>
            <a:pPr eaLnBrk="1" fontAlgn="auto" hangingPunct="1">
              <a:lnSpc>
                <a:spcPct val="90000"/>
              </a:lnSpc>
              <a:spcAft>
                <a:spcPts val="0"/>
              </a:spcAft>
              <a:buFont typeface="Wingdings 3" charset="2"/>
              <a:buChar char=""/>
              <a:defRPr/>
            </a:pPr>
            <a:endParaRPr lang="en-US" altLang="en-US" sz="2800" dirty="0">
              <a:solidFill>
                <a:srgbClr val="FFFF00"/>
              </a:solidFill>
              <a:latin typeface="Arial" panose="020B0604020202020204" pitchFamily="34" charset="0"/>
              <a:cs typeface="Arial" panose="020B0604020202020204" pitchFamily="34" charset="0"/>
            </a:endParaRPr>
          </a:p>
          <a:p>
            <a:pPr eaLnBrk="1" fontAlgn="auto" hangingPunct="1">
              <a:lnSpc>
                <a:spcPct val="90000"/>
              </a:lnSpc>
              <a:spcAft>
                <a:spcPts val="0"/>
              </a:spcAft>
              <a:buFontTx/>
              <a:buNone/>
              <a:defRPr/>
            </a:pPr>
            <a:r>
              <a:rPr lang="en-US" altLang="en-US" sz="2400" dirty="0">
                <a:solidFill>
                  <a:srgbClr val="FFFF00"/>
                </a:solidFill>
                <a:latin typeface="Arial" panose="020B0604020202020204" pitchFamily="34" charset="0"/>
                <a:cs typeface="Arial" panose="020B0604020202020204" pitchFamily="34" charset="0"/>
              </a:rPr>
              <a:t>Communication patterns and procedures have a major influence on </a:t>
            </a:r>
            <a:r>
              <a:rPr lang="en-US" altLang="en-US" sz="2400" b="1" dirty="0">
                <a:solidFill>
                  <a:srgbClr val="FFFF00"/>
                </a:solidFill>
                <a:latin typeface="Arial" panose="020B0604020202020204" pitchFamily="34" charset="0"/>
                <a:cs typeface="Arial" panose="020B0604020202020204" pitchFamily="34" charset="0"/>
              </a:rPr>
              <a:t>Climate</a:t>
            </a:r>
            <a:r>
              <a:rPr lang="en-US" altLang="en-US" sz="2400" dirty="0">
                <a:solidFill>
                  <a:srgbClr val="FFFF00"/>
                </a:solidFill>
                <a:latin typeface="Arial" panose="020B0604020202020204" pitchFamily="34" charset="0"/>
                <a:cs typeface="Arial" panose="020B0604020202020204" pitchFamily="34" charset="0"/>
              </a:rPr>
              <a:t> of an organization</a:t>
            </a:r>
          </a:p>
          <a:p>
            <a:pPr eaLnBrk="1" fontAlgn="auto" hangingPunct="1">
              <a:lnSpc>
                <a:spcPct val="90000"/>
              </a:lnSpc>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lnSpc>
                <a:spcPct val="90000"/>
              </a:lnSpc>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Communication flow</a:t>
            </a:r>
          </a:p>
          <a:p>
            <a:pPr eaLnBrk="1" fontAlgn="auto" hangingPunct="1">
              <a:lnSpc>
                <a:spcPct val="90000"/>
              </a:lnSpc>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Up as well as down </a:t>
            </a:r>
          </a:p>
          <a:p>
            <a:pPr eaLnBrk="1" fontAlgn="auto" hangingPunct="1">
              <a:lnSpc>
                <a:spcPct val="90000"/>
              </a:lnSpc>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Interdepartmental</a:t>
            </a:r>
          </a:p>
          <a:p>
            <a:pPr eaLnBrk="1" fontAlgn="auto" hangingPunct="1">
              <a:lnSpc>
                <a:spcPct val="90000"/>
              </a:lnSpc>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Tone</a:t>
            </a:r>
          </a:p>
          <a:p>
            <a:pPr eaLnBrk="1" fontAlgn="auto" hangingPunct="1">
              <a:lnSpc>
                <a:spcPct val="90000"/>
              </a:lnSpc>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Timeliness</a:t>
            </a:r>
          </a:p>
        </p:txBody>
      </p:sp>
      <p:sp>
        <p:nvSpPr>
          <p:cNvPr id="2" name="TextBox 1">
            <a:extLst>
              <a:ext uri="{FF2B5EF4-FFF2-40B4-BE49-F238E27FC236}">
                <a16:creationId xmlns:a16="http://schemas.microsoft.com/office/drawing/2014/main" id="{D69B3D0D-03E6-5E42-BFB7-9B260A41DFFA}"/>
              </a:ext>
            </a:extLst>
          </p:cNvPr>
          <p:cNvSpPr txBox="1"/>
          <p:nvPr/>
        </p:nvSpPr>
        <p:spPr>
          <a:xfrm>
            <a:off x="9738360" y="5760720"/>
            <a:ext cx="261610" cy="369332"/>
          </a:xfrm>
          <a:prstGeom prst="rect">
            <a:avLst/>
          </a:prstGeom>
          <a:noFill/>
        </p:spPr>
        <p:txBody>
          <a:bodyPr wrap="none" rtlCol="0">
            <a:spAutoFit/>
          </a:bodyPr>
          <a:lstStyle/>
          <a:p>
            <a:r>
              <a:rPr lang="en-US" dirty="0">
                <a:solidFill>
                  <a:srgbClr val="FFFF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69102406"/>
      </p:ext>
    </p:extLst>
  </p:cSld>
  <p:clrMapOvr>
    <a:masterClrMapping/>
  </p:clrMapOvr>
  <p:transition spd="slow">
    <p:diamond/>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4AFBBA34-A278-394F-A9B1-A84A40877EB4}"/>
              </a:ext>
            </a:extLst>
          </p:cNvPr>
          <p:cNvSpPr>
            <a:spLocks noGrp="1"/>
          </p:cNvSpPr>
          <p:nvPr>
            <p:ph type="title"/>
          </p:nvPr>
        </p:nvSpPr>
        <p:spPr/>
        <p:txBody>
          <a:bodyPr/>
          <a:lstStyle/>
          <a:p>
            <a:pPr eaLnBrk="1" hangingPunct="1"/>
            <a:r>
              <a:rPr lang="en-US" altLang="en-US" sz="3200" b="1" dirty="0">
                <a:solidFill>
                  <a:srgbClr val="FFFF00"/>
                </a:solidFill>
                <a:latin typeface="Arial" panose="020B0604020202020204" pitchFamily="34" charset="0"/>
                <a:cs typeface="Arial" panose="020B0604020202020204" pitchFamily="34" charset="0"/>
              </a:rPr>
              <a:t>CLIMATE</a:t>
            </a:r>
          </a:p>
        </p:txBody>
      </p:sp>
      <p:sp>
        <p:nvSpPr>
          <p:cNvPr id="16387" name="Rectangle 3">
            <a:extLst>
              <a:ext uri="{FF2B5EF4-FFF2-40B4-BE49-F238E27FC236}">
                <a16:creationId xmlns:a16="http://schemas.microsoft.com/office/drawing/2014/main" id="{7B055B48-F7FD-3447-AE03-21F96A1DD420}"/>
              </a:ext>
            </a:extLst>
          </p:cNvPr>
          <p:cNvSpPr>
            <a:spLocks noGrp="1" noChangeArrowheads="1"/>
          </p:cNvSpPr>
          <p:nvPr>
            <p:ph idx="1"/>
          </p:nvPr>
        </p:nvSpPr>
        <p:spPr>
          <a:xfrm>
            <a:off x="1543050" y="1600200"/>
            <a:ext cx="6103620" cy="4903470"/>
          </a:xfrm>
        </p:spPr>
        <p:txBody>
          <a:bodyPr rtlCol="0">
            <a:normAutofit/>
          </a:bodyPr>
          <a:lstStyle/>
          <a:p>
            <a:pPr eaLnBrk="1" fontAlgn="auto" hangingPunct="1">
              <a:spcAft>
                <a:spcPts val="0"/>
              </a:spcAft>
              <a:buFontTx/>
              <a:buNone/>
              <a:defRPr/>
            </a:pPr>
            <a:r>
              <a:rPr lang="en-US" altLang="en-US" sz="2800" b="1" dirty="0">
                <a:solidFill>
                  <a:srgbClr val="FFFF00"/>
                </a:solidFill>
                <a:latin typeface="Arial" panose="020B0604020202020204" pitchFamily="34" charset="0"/>
                <a:cs typeface="Arial" panose="020B0604020202020204" pitchFamily="34" charset="0"/>
              </a:rPr>
              <a:t>Connectivity</a:t>
            </a:r>
            <a:r>
              <a:rPr lang="en-US" altLang="en-US" sz="2800" dirty="0">
                <a:solidFill>
                  <a:srgbClr val="FFFF00"/>
                </a:solidFill>
                <a:latin typeface="Arial" panose="020B0604020202020204" pitchFamily="34" charset="0"/>
                <a:cs typeface="Arial" panose="020B0604020202020204" pitchFamily="34" charset="0"/>
              </a:rPr>
              <a:t> </a:t>
            </a:r>
          </a:p>
          <a:p>
            <a:pPr eaLnBrk="1" fontAlgn="auto" hangingPunct="1">
              <a:spcAft>
                <a:spcPts val="0"/>
              </a:spcAft>
              <a:buFont typeface="Wingdings 3" charset="2"/>
              <a:buChar char=""/>
              <a:defRPr/>
            </a:pPr>
            <a:endParaRPr lang="en-US" altLang="en-US" sz="28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Can be as simple or complex as the organization’s </a:t>
            </a:r>
            <a:r>
              <a:rPr lang="en-US" altLang="en-US" sz="2400" b="1" dirty="0">
                <a:solidFill>
                  <a:srgbClr val="FFFF00"/>
                </a:solidFill>
                <a:latin typeface="Arial" panose="020B0604020202020204" pitchFamily="34" charset="0"/>
                <a:cs typeface="Arial" panose="020B0604020202020204" pitchFamily="34" charset="0"/>
              </a:rPr>
              <a:t>Climate</a:t>
            </a:r>
            <a:r>
              <a:rPr lang="en-US" altLang="en-US" sz="2400" dirty="0">
                <a:solidFill>
                  <a:srgbClr val="FFFF00"/>
                </a:solidFill>
                <a:latin typeface="Arial" panose="020B0604020202020204" pitchFamily="34" charset="0"/>
                <a:cs typeface="Arial" panose="020B0604020202020204" pitchFamily="34" charset="0"/>
              </a:rPr>
              <a:t> allows</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Influences open sharing of ideas and goals</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Reduces the silo effect, diminishes misunderstanding, dissatisfaction and a feeling of being left out</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4735011"/>
      </p:ext>
    </p:extLst>
  </p:cSld>
  <p:clrMapOvr>
    <a:masterClrMapping/>
  </p:clrMapOvr>
  <p:transition spd="slow">
    <p:diamond/>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C3924C7A-2A48-F44E-9A00-0DD4C69D3BD0}"/>
              </a:ext>
            </a:extLst>
          </p:cNvPr>
          <p:cNvSpPr>
            <a:spLocks noGrp="1"/>
          </p:cNvSpPr>
          <p:nvPr>
            <p:ph type="title"/>
          </p:nvPr>
        </p:nvSpPr>
        <p:spPr/>
        <p:txBody>
          <a:bodyPr/>
          <a:lstStyle/>
          <a:p>
            <a:pPr eaLnBrk="1" hangingPunct="1"/>
            <a:r>
              <a:rPr lang="en-US" altLang="en-US" sz="3200" b="1">
                <a:solidFill>
                  <a:srgbClr val="FFFF00"/>
                </a:solidFill>
                <a:latin typeface="Arial" panose="020B0604020202020204" pitchFamily="34" charset="0"/>
                <a:cs typeface="Arial" panose="020B0604020202020204" pitchFamily="34" charset="0"/>
              </a:rPr>
              <a:t>CLIMATE</a:t>
            </a:r>
          </a:p>
        </p:txBody>
      </p:sp>
      <p:sp>
        <p:nvSpPr>
          <p:cNvPr id="38915" name="Rectangle 3">
            <a:extLst>
              <a:ext uri="{FF2B5EF4-FFF2-40B4-BE49-F238E27FC236}">
                <a16:creationId xmlns:a16="http://schemas.microsoft.com/office/drawing/2014/main" id="{6F4C6B1E-5926-DF45-B4BD-22F7D3153D5C}"/>
              </a:ext>
            </a:extLst>
          </p:cNvPr>
          <p:cNvSpPr>
            <a:spLocks noGrp="1" noChangeArrowheads="1"/>
          </p:cNvSpPr>
          <p:nvPr>
            <p:ph idx="1"/>
          </p:nvPr>
        </p:nvSpPr>
        <p:spPr>
          <a:xfrm>
            <a:off x="1463040" y="1600200"/>
            <a:ext cx="6789420" cy="4525963"/>
          </a:xfrm>
        </p:spPr>
        <p:txBody>
          <a:bodyPr rtlCol="0">
            <a:normAutofit lnSpcReduction="10000"/>
          </a:bodyPr>
          <a:lstStyle/>
          <a:p>
            <a:pPr eaLnBrk="1" fontAlgn="auto" hangingPunct="1">
              <a:spcAft>
                <a:spcPts val="0"/>
              </a:spcAft>
              <a:buFontTx/>
              <a:buNone/>
              <a:defRPr/>
            </a:pPr>
            <a:r>
              <a:rPr lang="en-US" altLang="en-US" sz="2400" b="1" dirty="0">
                <a:solidFill>
                  <a:srgbClr val="FFFF00"/>
                </a:solidFill>
                <a:latin typeface="Arial" panose="020B0604020202020204" pitchFamily="34" charset="0"/>
                <a:cs typeface="Arial" panose="020B0604020202020204" pitchFamily="34" charset="0"/>
              </a:rPr>
              <a:t> </a:t>
            </a:r>
            <a:r>
              <a:rPr lang="en-US" altLang="en-US" sz="2800" b="1" dirty="0">
                <a:solidFill>
                  <a:srgbClr val="FFFF00"/>
                </a:solidFill>
                <a:latin typeface="Arial" panose="020B0604020202020204" pitchFamily="34" charset="0"/>
                <a:cs typeface="Arial" panose="020B0604020202020204" pitchFamily="34" charset="0"/>
              </a:rPr>
              <a:t>Strategies and Visions</a:t>
            </a:r>
          </a:p>
          <a:p>
            <a:pPr eaLnBrk="1" fontAlgn="auto" hangingPunct="1">
              <a:spcAft>
                <a:spcPts val="0"/>
              </a:spcAft>
              <a:buFontTx/>
              <a:buNone/>
              <a:defRPr/>
            </a:pPr>
            <a:endParaRPr lang="en-US" altLang="en-US" sz="2400" b="1"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Tx/>
              <a:buNone/>
              <a:defRPr/>
            </a:pPr>
            <a:r>
              <a:rPr lang="en-US" altLang="en-US" sz="2400" dirty="0">
                <a:solidFill>
                  <a:srgbClr val="FFFF00"/>
                </a:solidFill>
                <a:latin typeface="Arial" panose="020B0604020202020204" pitchFamily="34" charset="0"/>
                <a:cs typeface="Arial" panose="020B0604020202020204" pitchFamily="34" charset="0"/>
              </a:rPr>
              <a:t> Express the leaders ideas, goals, timelines, and methods to be used in making changes, a vision for the future</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Present = immediate change</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Future = longer term, strategically planned change</a:t>
            </a:r>
          </a:p>
          <a:p>
            <a:pPr eaLnBrk="1" fontAlgn="auto" hangingPunct="1">
              <a:spcAft>
                <a:spcPts val="0"/>
              </a:spcAft>
              <a:buFontTx/>
              <a:buNone/>
              <a:defRPr/>
            </a:pPr>
            <a:endParaRPr lang="en-US" altLang="en-US" sz="2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652563"/>
      </p:ext>
    </p:extLst>
  </p:cSld>
  <p:clrMapOvr>
    <a:masterClrMapping/>
  </p:clrMapOvr>
  <p:transition spd="slow">
    <p:diamond/>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67AD8E13-F9C9-3E45-8659-4C1982217F8A}"/>
              </a:ext>
            </a:extLst>
          </p:cNvPr>
          <p:cNvSpPr>
            <a:spLocks noGrp="1"/>
          </p:cNvSpPr>
          <p:nvPr>
            <p:ph type="title"/>
          </p:nvPr>
        </p:nvSpPr>
        <p:spPr/>
        <p:txBody>
          <a:bodyPr/>
          <a:lstStyle/>
          <a:p>
            <a:pPr eaLnBrk="1" hangingPunct="1"/>
            <a:r>
              <a:rPr lang="en-US" altLang="en-US" sz="3200" b="1">
                <a:solidFill>
                  <a:srgbClr val="FFFF00"/>
                </a:solidFill>
                <a:latin typeface="Arial" panose="020B0604020202020204" pitchFamily="34" charset="0"/>
                <a:cs typeface="Arial" panose="020B0604020202020204" pitchFamily="34" charset="0"/>
              </a:rPr>
              <a:t>MANAGING CHANGE</a:t>
            </a:r>
          </a:p>
        </p:txBody>
      </p:sp>
      <p:sp>
        <p:nvSpPr>
          <p:cNvPr id="17411" name="Rectangle 3">
            <a:extLst>
              <a:ext uri="{FF2B5EF4-FFF2-40B4-BE49-F238E27FC236}">
                <a16:creationId xmlns:a16="http://schemas.microsoft.com/office/drawing/2014/main" id="{A390C822-EF36-FA4C-90A4-6DDEC186F013}"/>
              </a:ext>
            </a:extLst>
          </p:cNvPr>
          <p:cNvSpPr>
            <a:spLocks noGrp="1" noChangeArrowheads="1"/>
          </p:cNvSpPr>
          <p:nvPr>
            <p:ph idx="1"/>
          </p:nvPr>
        </p:nvSpPr>
        <p:spPr>
          <a:xfrm>
            <a:off x="2114550" y="1600200"/>
            <a:ext cx="6057900" cy="4525963"/>
          </a:xfrm>
        </p:spPr>
        <p:txBody>
          <a:bodyPr rtlCol="0">
            <a:normAutofit/>
          </a:bodyPr>
          <a:lstStyle/>
          <a:p>
            <a:pPr marL="0" indent="0" eaLnBrk="1" fontAlgn="auto" hangingPunct="1">
              <a:spcAft>
                <a:spcPts val="0"/>
              </a:spcAft>
              <a:buFont typeface="Wingdings 3" charset="2"/>
              <a:buNone/>
              <a:defRPr/>
            </a:pPr>
            <a:r>
              <a:rPr lang="en-US" altLang="en-US" sz="2400" dirty="0">
                <a:solidFill>
                  <a:srgbClr val="FFFF00"/>
                </a:solidFill>
                <a:latin typeface="Arial" panose="020B0604020202020204" pitchFamily="34" charset="0"/>
                <a:cs typeface="Arial" panose="020B0604020202020204" pitchFamily="34" charset="0"/>
              </a:rPr>
              <a:t>Leaders must understand the organization’s </a:t>
            </a:r>
            <a:r>
              <a:rPr lang="en-US" altLang="en-US" sz="2400" b="1" dirty="0">
                <a:solidFill>
                  <a:srgbClr val="FFFF00"/>
                </a:solidFill>
                <a:latin typeface="Arial" panose="020B0604020202020204" pitchFamily="34" charset="0"/>
                <a:cs typeface="Arial" panose="020B0604020202020204" pitchFamily="34" charset="0"/>
              </a:rPr>
              <a:t>Culture</a:t>
            </a:r>
            <a:r>
              <a:rPr lang="en-US" altLang="en-US" sz="2400" dirty="0">
                <a:solidFill>
                  <a:srgbClr val="FFFF00"/>
                </a:solidFill>
                <a:latin typeface="Arial" panose="020B0604020202020204" pitchFamily="34" charset="0"/>
                <a:cs typeface="Arial" panose="020B0604020202020204" pitchFamily="34" charset="0"/>
              </a:rPr>
              <a:t> and </a:t>
            </a:r>
            <a:r>
              <a:rPr lang="en-US" altLang="en-US" sz="2400" b="1" dirty="0">
                <a:solidFill>
                  <a:srgbClr val="FFFF00"/>
                </a:solidFill>
                <a:latin typeface="Arial" panose="020B0604020202020204" pitchFamily="34" charset="0"/>
                <a:cs typeface="Arial" panose="020B0604020202020204" pitchFamily="34" charset="0"/>
              </a:rPr>
              <a:t>Climate</a:t>
            </a:r>
            <a:r>
              <a:rPr lang="en-US" altLang="en-US" sz="2400" b="1" i="1" dirty="0">
                <a:solidFill>
                  <a:srgbClr val="FFFF00"/>
                </a:solidFill>
                <a:latin typeface="Arial" panose="020B0604020202020204" pitchFamily="34" charset="0"/>
                <a:cs typeface="Arial" panose="020B0604020202020204" pitchFamily="34" charset="0"/>
              </a:rPr>
              <a:t> </a:t>
            </a:r>
            <a:r>
              <a:rPr lang="en-US" altLang="en-US" sz="2400" dirty="0">
                <a:solidFill>
                  <a:srgbClr val="FFFF00"/>
                </a:solidFill>
                <a:latin typeface="Arial" panose="020B0604020202020204" pitchFamily="34" charset="0"/>
                <a:cs typeface="Arial" panose="020B0604020202020204" pitchFamily="34" charset="0"/>
              </a:rPr>
              <a:t>both when implementing change</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Tx/>
              <a:buNone/>
              <a:defRPr/>
            </a:pPr>
            <a:r>
              <a:rPr lang="en-US" altLang="en-US" sz="2400" b="1" dirty="0">
                <a:solidFill>
                  <a:srgbClr val="FFFF00"/>
                </a:solidFill>
                <a:latin typeface="Arial" panose="020B0604020202020204" pitchFamily="34" charset="0"/>
                <a:cs typeface="Arial" panose="020B0604020202020204" pitchFamily="34" charset="0"/>
              </a:rPr>
              <a:t>Culture</a:t>
            </a:r>
            <a:r>
              <a:rPr lang="en-US" altLang="en-US" sz="2400" dirty="0">
                <a:solidFill>
                  <a:srgbClr val="FFFF00"/>
                </a:solidFill>
                <a:latin typeface="Arial" panose="020B0604020202020204" pitchFamily="34" charset="0"/>
                <a:cs typeface="Arial" panose="020B0604020202020204" pitchFamily="34" charset="0"/>
              </a:rPr>
              <a:t> </a:t>
            </a: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respect traditions</a:t>
            </a: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move slowly</a:t>
            </a: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expose myths and false beliefs</a:t>
            </a:r>
          </a:p>
          <a:p>
            <a:pPr eaLnBrk="1" fontAlgn="auto" hangingPunct="1">
              <a:spcAft>
                <a:spcPts val="0"/>
              </a:spcAft>
              <a:buFontTx/>
              <a:buNone/>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860173"/>
      </p:ext>
    </p:extLst>
  </p:cSld>
  <p:clrMapOvr>
    <a:masterClrMapping/>
  </p:clrMapOvr>
  <p:transition spd="slow">
    <p:diamond/>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1614052A-A9B7-7044-99C5-B7FE3A75DD69}"/>
              </a:ext>
            </a:extLst>
          </p:cNvPr>
          <p:cNvSpPr>
            <a:spLocks noGrp="1"/>
          </p:cNvSpPr>
          <p:nvPr>
            <p:ph type="title"/>
          </p:nvPr>
        </p:nvSpPr>
        <p:spPr/>
        <p:txBody>
          <a:bodyPr/>
          <a:lstStyle/>
          <a:p>
            <a:pPr eaLnBrk="1" hangingPunct="1"/>
            <a:r>
              <a:rPr lang="en-US" altLang="en-US" sz="3200" dirty="0">
                <a:solidFill>
                  <a:srgbClr val="FFFF00"/>
                </a:solidFill>
                <a:latin typeface="Arial" panose="020B0604020202020204" pitchFamily="34" charset="0"/>
                <a:cs typeface="Arial" panose="020B0604020202020204" pitchFamily="34" charset="0"/>
              </a:rPr>
              <a:t>MANAGING CHANGE</a:t>
            </a:r>
          </a:p>
        </p:txBody>
      </p:sp>
      <p:sp>
        <p:nvSpPr>
          <p:cNvPr id="55298" name="Rectangle 3">
            <a:extLst>
              <a:ext uri="{FF2B5EF4-FFF2-40B4-BE49-F238E27FC236}">
                <a16:creationId xmlns:a16="http://schemas.microsoft.com/office/drawing/2014/main" id="{DEC2C80D-5A81-744C-B6C3-2F1C96323751}"/>
              </a:ext>
            </a:extLst>
          </p:cNvPr>
          <p:cNvSpPr>
            <a:spLocks noGrp="1"/>
          </p:cNvSpPr>
          <p:nvPr>
            <p:ph idx="1"/>
          </p:nvPr>
        </p:nvSpPr>
        <p:spPr>
          <a:xfrm>
            <a:off x="2103120" y="1600200"/>
            <a:ext cx="6583680" cy="4525963"/>
          </a:xfrm>
        </p:spPr>
        <p:txBody>
          <a:bodyPr/>
          <a:lstStyle/>
          <a:p>
            <a:pPr eaLnBrk="1" hangingPunct="1">
              <a:buFontTx/>
              <a:buNone/>
            </a:pPr>
            <a:r>
              <a:rPr lang="en-US" altLang="en-US" sz="2400" b="1" dirty="0">
                <a:solidFill>
                  <a:srgbClr val="FFFF00"/>
                </a:solidFill>
                <a:latin typeface="Arial" panose="020B0604020202020204" pitchFamily="34" charset="0"/>
                <a:cs typeface="Arial" panose="020B0604020202020204" pitchFamily="34" charset="0"/>
              </a:rPr>
              <a:t>   </a:t>
            </a:r>
          </a:p>
          <a:p>
            <a:pPr eaLnBrk="1" hangingPunct="1">
              <a:buFontTx/>
              <a:buNone/>
            </a:pPr>
            <a:r>
              <a:rPr lang="en-US" altLang="en-US" sz="2400" b="1" dirty="0">
                <a:solidFill>
                  <a:srgbClr val="FFFF00"/>
                </a:solidFill>
                <a:latin typeface="Arial" panose="020B0604020202020204" pitchFamily="34" charset="0"/>
                <a:cs typeface="Arial" panose="020B0604020202020204" pitchFamily="34" charset="0"/>
              </a:rPr>
              <a:t>Climate</a:t>
            </a:r>
          </a:p>
          <a:p>
            <a:pPr indent="-219075" eaLnBrk="1" hangingPunct="1"/>
            <a:r>
              <a:rPr lang="en-US" altLang="en-US" sz="2400" dirty="0">
                <a:solidFill>
                  <a:srgbClr val="FFFF00"/>
                </a:solidFill>
                <a:latin typeface="Arial" panose="020B0604020202020204" pitchFamily="34" charset="0"/>
                <a:cs typeface="Arial" panose="020B0604020202020204" pitchFamily="34" charset="0"/>
              </a:rPr>
              <a:t>Lead by example</a:t>
            </a:r>
          </a:p>
          <a:p>
            <a:pPr indent="-219075" eaLnBrk="1" hangingPunct="1"/>
            <a:r>
              <a:rPr lang="en-US" altLang="en-US" sz="2400" dirty="0">
                <a:solidFill>
                  <a:srgbClr val="FFFF00"/>
                </a:solidFill>
                <a:latin typeface="Arial" panose="020B0604020202020204" pitchFamily="34" charset="0"/>
                <a:cs typeface="Arial" panose="020B0604020202020204" pitchFamily="34" charset="0"/>
              </a:rPr>
              <a:t>Build trust</a:t>
            </a:r>
          </a:p>
          <a:p>
            <a:pPr indent="-219075" eaLnBrk="1" hangingPunct="1"/>
            <a:r>
              <a:rPr lang="en-US" altLang="en-US" sz="2400" dirty="0">
                <a:solidFill>
                  <a:srgbClr val="FFFF00"/>
                </a:solidFill>
                <a:latin typeface="Arial" panose="020B0604020202020204" pitchFamily="34" charset="0"/>
                <a:cs typeface="Arial" panose="020B0604020202020204" pitchFamily="34" charset="0"/>
              </a:rPr>
              <a:t>Open communication</a:t>
            </a:r>
          </a:p>
          <a:p>
            <a:pPr indent="-219075" eaLnBrk="1" hangingPunct="1"/>
            <a:r>
              <a:rPr lang="en-US" altLang="en-US" sz="2400" dirty="0">
                <a:solidFill>
                  <a:srgbClr val="FFFF00"/>
                </a:solidFill>
                <a:latin typeface="Arial" panose="020B0604020202020204" pitchFamily="34" charset="0"/>
                <a:cs typeface="Arial" panose="020B0604020202020204" pitchFamily="34" charset="0"/>
              </a:rPr>
              <a:t>Solicit buy-in and commitment</a:t>
            </a:r>
          </a:p>
        </p:txBody>
      </p:sp>
    </p:spTree>
    <p:extLst>
      <p:ext uri="{BB962C8B-B14F-4D97-AF65-F5344CB8AC3E}">
        <p14:creationId xmlns:p14="http://schemas.microsoft.com/office/powerpoint/2010/main" val="1352840927"/>
      </p:ext>
    </p:extLst>
  </p:cSld>
  <p:clrMapOvr>
    <a:masterClrMapping/>
  </p:clrMapOvr>
  <p:transition spd="slow">
    <p:diamond/>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7C6A0E72-F233-9C48-A3D1-97127DE251B1}"/>
              </a:ext>
            </a:extLst>
          </p:cNvPr>
          <p:cNvSpPr>
            <a:spLocks noGrp="1"/>
          </p:cNvSpPr>
          <p:nvPr>
            <p:ph type="title"/>
          </p:nvPr>
        </p:nvSpPr>
        <p:spPr/>
        <p:txBody>
          <a:bodyPr/>
          <a:lstStyle/>
          <a:p>
            <a:pPr eaLnBrk="1" hangingPunct="1"/>
            <a:r>
              <a:rPr lang="en-US" altLang="en-US" sz="3200" b="1">
                <a:solidFill>
                  <a:srgbClr val="FFFF00"/>
                </a:solidFill>
                <a:latin typeface="Arial" panose="020B0604020202020204" pitchFamily="34" charset="0"/>
                <a:cs typeface="Arial" panose="020B0604020202020204" pitchFamily="34" charset="0"/>
              </a:rPr>
              <a:t>MANAGING CHANGE</a:t>
            </a:r>
          </a:p>
        </p:txBody>
      </p:sp>
      <p:sp>
        <p:nvSpPr>
          <p:cNvPr id="18435" name="Rectangle 3">
            <a:extLst>
              <a:ext uri="{FF2B5EF4-FFF2-40B4-BE49-F238E27FC236}">
                <a16:creationId xmlns:a16="http://schemas.microsoft.com/office/drawing/2014/main" id="{00CABB0E-A232-B14E-A1DA-6CCBB50C8E08}"/>
              </a:ext>
            </a:extLst>
          </p:cNvPr>
          <p:cNvSpPr>
            <a:spLocks noGrp="1" noChangeArrowheads="1"/>
          </p:cNvSpPr>
          <p:nvPr>
            <p:ph idx="1"/>
          </p:nvPr>
        </p:nvSpPr>
        <p:spPr>
          <a:xfrm>
            <a:off x="1748790" y="1600200"/>
            <a:ext cx="6938010" cy="4525963"/>
          </a:xfrm>
        </p:spPr>
        <p:txBody>
          <a:bodyPr rtlCol="0">
            <a:normAutofit/>
          </a:bodyPr>
          <a:lstStyle/>
          <a:p>
            <a:pPr eaLnBrk="1" fontAlgn="auto" hangingPunct="1">
              <a:spcAft>
                <a:spcPts val="0"/>
              </a:spcAft>
              <a:buFontTx/>
              <a:buNone/>
              <a:defRPr/>
            </a:pPr>
            <a:r>
              <a:rPr lang="en-US" altLang="en-US" sz="2400" dirty="0">
                <a:solidFill>
                  <a:srgbClr val="FFFF00"/>
                </a:solidFill>
                <a:latin typeface="Arial" panose="020B0604020202020204" pitchFamily="34" charset="0"/>
                <a:cs typeface="Arial" panose="020B0604020202020204" pitchFamily="34" charset="0"/>
              </a:rPr>
              <a:t>Leaders must use a thoughtful approach in</a:t>
            </a:r>
          </a:p>
          <a:p>
            <a:pPr eaLnBrk="1" fontAlgn="auto" hangingPunct="1">
              <a:spcAft>
                <a:spcPts val="0"/>
              </a:spcAft>
              <a:buFontTx/>
              <a:buNone/>
              <a:defRPr/>
            </a:pPr>
            <a:r>
              <a:rPr lang="en-US" altLang="en-US" sz="2400" dirty="0">
                <a:solidFill>
                  <a:srgbClr val="FFFF00"/>
                </a:solidFill>
                <a:latin typeface="Arial" panose="020B0604020202020204" pitchFamily="34" charset="0"/>
                <a:cs typeface="Arial" panose="020B0604020202020204" pitchFamily="34" charset="0"/>
              </a:rPr>
              <a:t>making change </a:t>
            </a:r>
          </a:p>
          <a:p>
            <a:pPr eaLnBrk="1" fontAlgn="auto" hangingPunct="1">
              <a:spcAft>
                <a:spcPts val="0"/>
              </a:spcAft>
              <a:buFontTx/>
              <a:buNone/>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Research </a:t>
            </a:r>
            <a:r>
              <a:rPr lang="en-US" altLang="en-US" sz="2400" b="1" dirty="0">
                <a:solidFill>
                  <a:srgbClr val="FFFF00"/>
                </a:solidFill>
                <a:latin typeface="Arial" panose="020B0604020202020204" pitchFamily="34" charset="0"/>
                <a:cs typeface="Arial" panose="020B0604020202020204" pitchFamily="34" charset="0"/>
              </a:rPr>
              <a:t>Culture</a:t>
            </a:r>
            <a:r>
              <a:rPr lang="en-US" altLang="en-US" sz="2400" dirty="0">
                <a:solidFill>
                  <a:srgbClr val="FFFF00"/>
                </a:solidFill>
                <a:latin typeface="Arial" panose="020B0604020202020204" pitchFamily="34" charset="0"/>
                <a:cs typeface="Arial" panose="020B0604020202020204" pitchFamily="34" charset="0"/>
              </a:rPr>
              <a:t> and </a:t>
            </a:r>
            <a:r>
              <a:rPr lang="en-US" altLang="en-US" sz="2400" b="1" dirty="0">
                <a:solidFill>
                  <a:srgbClr val="FFFF00"/>
                </a:solidFill>
                <a:latin typeface="Arial" panose="020B0604020202020204" pitchFamily="34" charset="0"/>
                <a:cs typeface="Arial" panose="020B0604020202020204" pitchFamily="34" charset="0"/>
              </a:rPr>
              <a:t>Climate</a:t>
            </a:r>
            <a:r>
              <a:rPr lang="en-US" altLang="en-US" sz="2400" dirty="0">
                <a:solidFill>
                  <a:srgbClr val="FFFF00"/>
                </a:solidFill>
                <a:latin typeface="Arial" panose="020B0604020202020204" pitchFamily="34" charset="0"/>
                <a:cs typeface="Arial" panose="020B0604020202020204" pitchFamily="34" charset="0"/>
              </a:rPr>
              <a:t> influences</a:t>
            </a: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State purpose and benefits of change</a:t>
            </a: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Communicate persuasively</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eaLnBrk="1" fontAlgn="auto" hangingPunct="1">
              <a:spcAft>
                <a:spcPts val="0"/>
              </a:spcAft>
              <a:buFontTx/>
              <a:buNone/>
              <a:defRPr/>
            </a:pPr>
            <a:r>
              <a:rPr lang="en-US" altLang="en-US" sz="2400" dirty="0">
                <a:solidFill>
                  <a:srgbClr val="FFFF00"/>
                </a:solidFill>
                <a:latin typeface="Arial" panose="020B0604020202020204" pitchFamily="34" charset="0"/>
                <a:cs typeface="Arial" panose="020B0604020202020204" pitchFamily="34" charset="0"/>
              </a:rPr>
              <a:t>Remember that the </a:t>
            </a:r>
            <a:r>
              <a:rPr lang="en-US" altLang="en-US" sz="2400" b="1" dirty="0">
                <a:solidFill>
                  <a:srgbClr val="FFFF00"/>
                </a:solidFill>
                <a:latin typeface="Arial" panose="020B0604020202020204" pitchFamily="34" charset="0"/>
                <a:cs typeface="Arial" panose="020B0604020202020204" pitchFamily="34" charset="0"/>
              </a:rPr>
              <a:t>Culture</a:t>
            </a:r>
            <a:r>
              <a:rPr lang="en-US" altLang="en-US" sz="2400" dirty="0">
                <a:solidFill>
                  <a:srgbClr val="FFFF00"/>
                </a:solidFill>
                <a:latin typeface="Arial" panose="020B0604020202020204" pitchFamily="34" charset="0"/>
                <a:cs typeface="Arial" panose="020B0604020202020204" pitchFamily="34" charset="0"/>
              </a:rPr>
              <a:t> was created over</a:t>
            </a:r>
          </a:p>
          <a:p>
            <a:pPr eaLnBrk="1" fontAlgn="auto" hangingPunct="1">
              <a:spcAft>
                <a:spcPts val="0"/>
              </a:spcAft>
              <a:buFontTx/>
              <a:buNone/>
              <a:defRPr/>
            </a:pPr>
            <a:r>
              <a:rPr lang="en-US" altLang="en-US" sz="2400" dirty="0">
                <a:solidFill>
                  <a:srgbClr val="FFFF00"/>
                </a:solidFill>
                <a:latin typeface="Arial" panose="020B0604020202020204" pitchFamily="34" charset="0"/>
                <a:cs typeface="Arial" panose="020B0604020202020204" pitchFamily="34" charset="0"/>
              </a:rPr>
              <a:t>the life of the organization and change will take</a:t>
            </a:r>
          </a:p>
          <a:p>
            <a:pPr eaLnBrk="1" fontAlgn="auto" hangingPunct="1">
              <a:spcAft>
                <a:spcPts val="0"/>
              </a:spcAft>
              <a:buFontTx/>
              <a:buNone/>
              <a:defRPr/>
            </a:pPr>
            <a:r>
              <a:rPr lang="en-US" altLang="en-US" sz="2400" dirty="0">
                <a:solidFill>
                  <a:srgbClr val="FFFF00"/>
                </a:solidFill>
                <a:latin typeface="Arial" panose="020B0604020202020204" pitchFamily="34" charset="0"/>
                <a:cs typeface="Arial" panose="020B0604020202020204" pitchFamily="34" charset="0"/>
              </a:rPr>
              <a:t>both effort and time.</a:t>
            </a:r>
          </a:p>
        </p:txBody>
      </p:sp>
    </p:spTree>
    <p:extLst>
      <p:ext uri="{BB962C8B-B14F-4D97-AF65-F5344CB8AC3E}">
        <p14:creationId xmlns:p14="http://schemas.microsoft.com/office/powerpoint/2010/main" val="4179811372"/>
      </p:ext>
    </p:extLst>
  </p:cSld>
  <p:clrMapOvr>
    <a:masterClrMapping/>
  </p:clrMapOvr>
  <p:transition spd="slow">
    <p:diamond/>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CADF6147-3103-2A47-BEC0-EC81AED80B6E}"/>
              </a:ext>
            </a:extLst>
          </p:cNvPr>
          <p:cNvSpPr>
            <a:spLocks noGrp="1"/>
          </p:cNvSpPr>
          <p:nvPr>
            <p:ph type="title"/>
          </p:nvPr>
        </p:nvSpPr>
        <p:spPr/>
        <p:txBody>
          <a:bodyPr/>
          <a:lstStyle/>
          <a:p>
            <a:pPr eaLnBrk="1" hangingPunct="1"/>
            <a:r>
              <a:rPr lang="en-US" altLang="en-US" sz="3200">
                <a:solidFill>
                  <a:srgbClr val="FFFF00"/>
                </a:solidFill>
              </a:rPr>
              <a:t>REFERENCES</a:t>
            </a:r>
          </a:p>
        </p:txBody>
      </p:sp>
      <p:sp>
        <p:nvSpPr>
          <p:cNvPr id="19459" name="Rectangle 3">
            <a:extLst>
              <a:ext uri="{FF2B5EF4-FFF2-40B4-BE49-F238E27FC236}">
                <a16:creationId xmlns:a16="http://schemas.microsoft.com/office/drawing/2014/main" id="{DE0C4935-7FDF-AF46-9125-A82E3E69B94C}"/>
              </a:ext>
            </a:extLst>
          </p:cNvPr>
          <p:cNvSpPr>
            <a:spLocks noGrp="1" noChangeArrowheads="1"/>
          </p:cNvSpPr>
          <p:nvPr>
            <p:ph idx="1"/>
          </p:nvPr>
        </p:nvSpPr>
        <p:spPr/>
        <p:txBody>
          <a:bodyPr rtlCol="0">
            <a:normAutofit/>
          </a:bodyPr>
          <a:lstStyle/>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George Carnahan, PHD, Dean of the School of Business, Northern Michigan University.</a:t>
            </a: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Arnold </a:t>
            </a:r>
            <a:r>
              <a:rPr lang="en-US" altLang="en-US" sz="2400" dirty="0" err="1">
                <a:solidFill>
                  <a:srgbClr val="FFFF00"/>
                </a:solidFill>
                <a:latin typeface="Arial" panose="020B0604020202020204" pitchFamily="34" charset="0"/>
                <a:cs typeface="Arial" panose="020B0604020202020204" pitchFamily="34" charset="0"/>
              </a:rPr>
              <a:t>Aho</a:t>
            </a:r>
            <a:r>
              <a:rPr lang="en-US" altLang="en-US" sz="2400" dirty="0">
                <a:solidFill>
                  <a:srgbClr val="FFFF00"/>
                </a:solidFill>
                <a:latin typeface="Arial" panose="020B0604020202020204" pitchFamily="34" charset="0"/>
                <a:cs typeface="Arial" panose="020B0604020202020204" pitchFamily="34" charset="0"/>
              </a:rPr>
              <a:t>, MBA, Senior instructor Business Management, Personnel Management, Masters Program, Northern Michigan University.</a:t>
            </a:r>
          </a:p>
          <a:p>
            <a:pPr eaLnBrk="1" fontAlgn="auto" hangingPunct="1">
              <a:spcAft>
                <a:spcPts val="0"/>
              </a:spcAft>
              <a:buFont typeface="Wingdings 3" charset="2"/>
              <a:buChar char=""/>
              <a:defRPr/>
            </a:pPr>
            <a:r>
              <a:rPr lang="en-US" altLang="en-US" sz="2400" dirty="0">
                <a:solidFill>
                  <a:srgbClr val="FFFF00"/>
                </a:solidFill>
                <a:latin typeface="Arial" panose="020B0604020202020204" pitchFamily="34" charset="0"/>
                <a:cs typeface="Arial" panose="020B0604020202020204" pitchFamily="34" charset="0"/>
              </a:rPr>
              <a:t>David Culpepper, MBA, CPA, PHD, Dean of the School of Accountancy, Assistant Dean of the School of Business, Northern Michigan University.</a:t>
            </a:r>
          </a:p>
          <a:p>
            <a:pPr eaLnBrk="1" fontAlgn="auto" hangingPunct="1">
              <a:spcAft>
                <a:spcPts val="0"/>
              </a:spcAft>
              <a:buFont typeface="Wingdings 3" charset="2"/>
              <a:buChar char=""/>
              <a:defRPr/>
            </a:pPr>
            <a:endParaRPr lang="en-US" altLang="en-US" sz="2400" dirty="0">
              <a:solidFill>
                <a:srgbClr val="FFFF00"/>
              </a:solidFill>
              <a:latin typeface="Arial" panose="020B0604020202020204" pitchFamily="34" charset="0"/>
              <a:cs typeface="Arial" panose="020B0604020202020204" pitchFamily="34" charset="0"/>
            </a:endParaRPr>
          </a:p>
          <a:p>
            <a:pPr marL="0" indent="0" algn="ctr" eaLnBrk="1" fontAlgn="auto" hangingPunct="1">
              <a:spcAft>
                <a:spcPts val="0"/>
              </a:spcAft>
              <a:buNone/>
              <a:defRPr/>
            </a:pPr>
            <a:r>
              <a:rPr lang="en-US" altLang="en-US" sz="2000" dirty="0">
                <a:solidFill>
                  <a:srgbClr val="FFFF00"/>
                </a:solidFill>
                <a:latin typeface="Arial" panose="020B0604020202020204" pitchFamily="34" charset="0"/>
                <a:cs typeface="Arial" panose="020B0604020202020204" pitchFamily="34" charset="0"/>
              </a:rPr>
              <a:t>This is a brief synopsis of a paper submitted for my Masters preparation in 1972, these were my advisors.</a:t>
            </a:r>
          </a:p>
        </p:txBody>
      </p:sp>
    </p:spTree>
    <p:extLst>
      <p:ext uri="{BB962C8B-B14F-4D97-AF65-F5344CB8AC3E}">
        <p14:creationId xmlns:p14="http://schemas.microsoft.com/office/powerpoint/2010/main" val="4158463942"/>
      </p:ext>
    </p:extLst>
  </p:cSld>
  <p:clrMapOvr>
    <a:masterClrMapping/>
  </p:clrMapOvr>
  <p:transition spd="slow">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9450"/>
          </a:xfrm>
        </p:spPr>
        <p:txBody>
          <a:bodyPr>
            <a:normAutofit fontScale="90000"/>
          </a:bodyPr>
          <a:lstStyle/>
          <a:p>
            <a:pPr rtl="0"/>
            <a:r>
              <a:rPr lang="en-US" altLang="ja-JP" b="1" i="0" u="none" strike="noStrike" baseline="0" dirty="0">
                <a:solidFill>
                  <a:srgbClr val="FFFF00"/>
                </a:solidFill>
                <a:latin typeface="Arial"/>
                <a:ea typeface="ＭＳ ゴシック"/>
              </a:rPr>
              <a:t>SAL National Team</a:t>
            </a:r>
          </a:p>
        </p:txBody>
      </p:sp>
      <p:sp>
        <p:nvSpPr>
          <p:cNvPr id="3" name="Text Placeholder 2"/>
          <p:cNvSpPr>
            <a:spLocks noGrp="1"/>
          </p:cNvSpPr>
          <p:nvPr>
            <p:ph type="body" idx="1"/>
          </p:nvPr>
        </p:nvSpPr>
        <p:spPr>
          <a:xfrm>
            <a:off x="457200" y="827088"/>
            <a:ext cx="8229600" cy="520700"/>
          </a:xfrm>
        </p:spPr>
        <p:txBody>
          <a:bodyPr>
            <a:normAutofit fontScale="92500" lnSpcReduction="10000"/>
          </a:bodyPr>
          <a:lstStyle/>
          <a:p>
            <a:pPr marL="0" lvl="0" indent="0" algn="ctr" rtl="0">
              <a:buNone/>
            </a:pPr>
            <a:r>
              <a:rPr lang="en-US" altLang="ja-JP" b="1" i="0" u="none" strike="noStrike" baseline="0" dirty="0">
                <a:solidFill>
                  <a:srgbClr val="FFFF00"/>
                </a:solidFill>
                <a:latin typeface="Arial"/>
                <a:ea typeface="ＭＳ ゴシック"/>
              </a:rPr>
              <a:t>National Vice Commanders</a:t>
            </a:r>
            <a:endParaRPr lang="en-US" altLang="ja-JP" b="1" i="0" u="none" strike="noStrike" baseline="0" dirty="0">
              <a:solidFill>
                <a:srgbClr val="FFFF00"/>
              </a:solidFill>
              <a:latin typeface="Times New Roman"/>
              <a:ea typeface="ＭＳ ゴシック"/>
            </a:endParaRPr>
          </a:p>
        </p:txBody>
      </p:sp>
      <p:grpSp>
        <p:nvGrpSpPr>
          <p:cNvPr id="5" name="Group 4">
            <a:extLst>
              <a:ext uri="{FF2B5EF4-FFF2-40B4-BE49-F238E27FC236}">
                <a16:creationId xmlns:a16="http://schemas.microsoft.com/office/drawing/2014/main" id="{7A3032C5-00CF-413D-8DBA-985B52A41904}"/>
              </a:ext>
            </a:extLst>
          </p:cNvPr>
          <p:cNvGrpSpPr>
            <a:grpSpLocks noChangeAspect="1"/>
          </p:cNvGrpSpPr>
          <p:nvPr/>
        </p:nvGrpSpPr>
        <p:grpSpPr bwMode="auto">
          <a:xfrm>
            <a:off x="320675" y="1303338"/>
            <a:ext cx="8823325" cy="5099050"/>
            <a:chOff x="202" y="821"/>
            <a:chExt cx="5558" cy="3212"/>
          </a:xfrm>
        </p:grpSpPr>
        <p:sp>
          <p:nvSpPr>
            <p:cNvPr id="6" name="AutoShape 3">
              <a:extLst>
                <a:ext uri="{FF2B5EF4-FFF2-40B4-BE49-F238E27FC236}">
                  <a16:creationId xmlns:a16="http://schemas.microsoft.com/office/drawing/2014/main" id="{7B9842B9-B021-4AB5-B987-99B85048164B}"/>
                </a:ext>
              </a:extLst>
            </p:cNvPr>
            <p:cNvSpPr>
              <a:spLocks noChangeAspect="1" noChangeArrowheads="1" noTextEdit="1"/>
            </p:cNvSpPr>
            <p:nvPr/>
          </p:nvSpPr>
          <p:spPr bwMode="auto">
            <a:xfrm>
              <a:off x="214" y="824"/>
              <a:ext cx="5546" cy="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 name="Group 205">
              <a:extLst>
                <a:ext uri="{FF2B5EF4-FFF2-40B4-BE49-F238E27FC236}">
                  <a16:creationId xmlns:a16="http://schemas.microsoft.com/office/drawing/2014/main" id="{122D79F2-3E7C-45A3-940F-E60FBAEB95F8}"/>
                </a:ext>
              </a:extLst>
            </p:cNvPr>
            <p:cNvGrpSpPr>
              <a:grpSpLocks/>
            </p:cNvGrpSpPr>
            <p:nvPr/>
          </p:nvGrpSpPr>
          <p:grpSpPr bwMode="auto">
            <a:xfrm>
              <a:off x="202" y="821"/>
              <a:ext cx="5284" cy="3212"/>
              <a:chOff x="202" y="821"/>
              <a:chExt cx="5284" cy="3212"/>
            </a:xfrm>
          </p:grpSpPr>
          <p:sp>
            <p:nvSpPr>
              <p:cNvPr id="9" name="Freeform 5">
                <a:extLst>
                  <a:ext uri="{FF2B5EF4-FFF2-40B4-BE49-F238E27FC236}">
                    <a16:creationId xmlns:a16="http://schemas.microsoft.com/office/drawing/2014/main" id="{5A6A3EF9-54CE-43A5-8C83-BB3700BB32FF}"/>
                  </a:ext>
                </a:extLst>
              </p:cNvPr>
              <p:cNvSpPr>
                <a:spLocks/>
              </p:cNvSpPr>
              <p:nvPr/>
            </p:nvSpPr>
            <p:spPr bwMode="auto">
              <a:xfrm>
                <a:off x="384" y="821"/>
                <a:ext cx="1413" cy="2387"/>
              </a:xfrm>
              <a:custGeom>
                <a:avLst/>
                <a:gdLst>
                  <a:gd name="T0" fmla="*/ 932 w 1054"/>
                  <a:gd name="T1" fmla="*/ 788 h 1772"/>
                  <a:gd name="T2" fmla="*/ 932 w 1054"/>
                  <a:gd name="T3" fmla="*/ 785 h 1772"/>
                  <a:gd name="T4" fmla="*/ 950 w 1054"/>
                  <a:gd name="T5" fmla="*/ 532 h 1772"/>
                  <a:gd name="T6" fmla="*/ 890 w 1054"/>
                  <a:gd name="T7" fmla="*/ 536 h 1772"/>
                  <a:gd name="T8" fmla="*/ 852 w 1054"/>
                  <a:gd name="T9" fmla="*/ 550 h 1772"/>
                  <a:gd name="T10" fmla="*/ 844 w 1054"/>
                  <a:gd name="T11" fmla="*/ 520 h 1772"/>
                  <a:gd name="T12" fmla="*/ 814 w 1054"/>
                  <a:gd name="T13" fmla="*/ 469 h 1772"/>
                  <a:gd name="T14" fmla="*/ 814 w 1054"/>
                  <a:gd name="T15" fmla="*/ 429 h 1772"/>
                  <a:gd name="T16" fmla="*/ 776 w 1054"/>
                  <a:gd name="T17" fmla="*/ 436 h 1772"/>
                  <a:gd name="T18" fmla="*/ 777 w 1054"/>
                  <a:gd name="T19" fmla="*/ 395 h 1772"/>
                  <a:gd name="T20" fmla="*/ 794 w 1054"/>
                  <a:gd name="T21" fmla="*/ 336 h 1772"/>
                  <a:gd name="T22" fmla="*/ 776 w 1054"/>
                  <a:gd name="T23" fmla="*/ 318 h 1772"/>
                  <a:gd name="T24" fmla="*/ 720 w 1054"/>
                  <a:gd name="T25" fmla="*/ 240 h 1772"/>
                  <a:gd name="T26" fmla="*/ 671 w 1054"/>
                  <a:gd name="T27" fmla="*/ 89 h 1772"/>
                  <a:gd name="T28" fmla="*/ 344 w 1054"/>
                  <a:gd name="T29" fmla="*/ 27 h 1772"/>
                  <a:gd name="T30" fmla="*/ 347 w 1054"/>
                  <a:gd name="T31" fmla="*/ 96 h 1772"/>
                  <a:gd name="T32" fmla="*/ 321 w 1054"/>
                  <a:gd name="T33" fmla="*/ 148 h 1772"/>
                  <a:gd name="T34" fmla="*/ 320 w 1054"/>
                  <a:gd name="T35" fmla="*/ 78 h 1772"/>
                  <a:gd name="T36" fmla="*/ 202 w 1054"/>
                  <a:gd name="T37" fmla="*/ 31 h 1772"/>
                  <a:gd name="T38" fmla="*/ 202 w 1054"/>
                  <a:gd name="T39" fmla="*/ 121 h 1772"/>
                  <a:gd name="T40" fmla="*/ 205 w 1054"/>
                  <a:gd name="T41" fmla="*/ 156 h 1772"/>
                  <a:gd name="T42" fmla="*/ 202 w 1054"/>
                  <a:gd name="T43" fmla="*/ 175 h 1772"/>
                  <a:gd name="T44" fmla="*/ 202 w 1054"/>
                  <a:gd name="T45" fmla="*/ 201 h 1772"/>
                  <a:gd name="T46" fmla="*/ 207 w 1054"/>
                  <a:gd name="T47" fmla="*/ 222 h 1772"/>
                  <a:gd name="T48" fmla="*/ 197 w 1054"/>
                  <a:gd name="T49" fmla="*/ 225 h 1772"/>
                  <a:gd name="T50" fmla="*/ 160 w 1054"/>
                  <a:gd name="T51" fmla="*/ 323 h 1772"/>
                  <a:gd name="T52" fmla="*/ 87 w 1054"/>
                  <a:gd name="T53" fmla="*/ 465 h 1772"/>
                  <a:gd name="T54" fmla="*/ 70 w 1054"/>
                  <a:gd name="T55" fmla="*/ 537 h 1772"/>
                  <a:gd name="T56" fmla="*/ 67 w 1054"/>
                  <a:gd name="T57" fmla="*/ 589 h 1772"/>
                  <a:gd name="T58" fmla="*/ 60 w 1054"/>
                  <a:gd name="T59" fmla="*/ 609 h 1772"/>
                  <a:gd name="T60" fmla="*/ 47 w 1054"/>
                  <a:gd name="T61" fmla="*/ 676 h 1772"/>
                  <a:gd name="T62" fmla="*/ 31 w 1054"/>
                  <a:gd name="T63" fmla="*/ 809 h 1772"/>
                  <a:gd name="T64" fmla="*/ 44 w 1054"/>
                  <a:gd name="T65" fmla="*/ 918 h 1772"/>
                  <a:gd name="T66" fmla="*/ 60 w 1054"/>
                  <a:gd name="T67" fmla="*/ 978 h 1772"/>
                  <a:gd name="T68" fmla="*/ 90 w 1054"/>
                  <a:gd name="T69" fmla="*/ 1001 h 1772"/>
                  <a:gd name="T70" fmla="*/ 70 w 1054"/>
                  <a:gd name="T71" fmla="*/ 992 h 1772"/>
                  <a:gd name="T72" fmla="*/ 64 w 1054"/>
                  <a:gd name="T73" fmla="*/ 1055 h 1772"/>
                  <a:gd name="T74" fmla="*/ 78 w 1054"/>
                  <a:gd name="T75" fmla="*/ 1124 h 1772"/>
                  <a:gd name="T76" fmla="*/ 105 w 1054"/>
                  <a:gd name="T77" fmla="*/ 1197 h 1772"/>
                  <a:gd name="T78" fmla="*/ 124 w 1054"/>
                  <a:gd name="T79" fmla="*/ 1256 h 1772"/>
                  <a:gd name="T80" fmla="*/ 126 w 1054"/>
                  <a:gd name="T81" fmla="*/ 1315 h 1772"/>
                  <a:gd name="T82" fmla="*/ 190 w 1054"/>
                  <a:gd name="T83" fmla="*/ 1344 h 1772"/>
                  <a:gd name="T84" fmla="*/ 270 w 1054"/>
                  <a:gd name="T85" fmla="*/ 1401 h 1772"/>
                  <a:gd name="T86" fmla="*/ 332 w 1054"/>
                  <a:gd name="T87" fmla="*/ 1493 h 1772"/>
                  <a:gd name="T88" fmla="*/ 340 w 1054"/>
                  <a:gd name="T89" fmla="*/ 1556 h 1772"/>
                  <a:gd name="T90" fmla="*/ 511 w 1054"/>
                  <a:gd name="T91" fmla="*/ 1597 h 1772"/>
                  <a:gd name="T92" fmla="*/ 1005 w 1054"/>
                  <a:gd name="T93" fmla="*/ 1258 h 1772"/>
                  <a:gd name="T94" fmla="*/ 1005 w 1054"/>
                  <a:gd name="T95" fmla="*/ 1258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4" h="1772">
                    <a:moveTo>
                      <a:pt x="920" y="873"/>
                    </a:moveTo>
                    <a:lnTo>
                      <a:pt x="920" y="873"/>
                    </a:lnTo>
                    <a:lnTo>
                      <a:pt x="932" y="788"/>
                    </a:lnTo>
                    <a:lnTo>
                      <a:pt x="931" y="788"/>
                    </a:lnTo>
                    <a:cubicBezTo>
                      <a:pt x="931" y="787"/>
                      <a:pt x="931" y="786"/>
                      <a:pt x="931" y="785"/>
                    </a:cubicBezTo>
                    <a:lnTo>
                      <a:pt x="932" y="785"/>
                    </a:lnTo>
                    <a:lnTo>
                      <a:pt x="966" y="561"/>
                    </a:lnTo>
                    <a:lnTo>
                      <a:pt x="960" y="550"/>
                    </a:lnTo>
                    <a:cubicBezTo>
                      <a:pt x="960" y="540"/>
                      <a:pt x="950" y="532"/>
                      <a:pt x="950" y="532"/>
                    </a:cubicBezTo>
                    <a:cubicBezTo>
                      <a:pt x="943" y="532"/>
                      <a:pt x="941" y="550"/>
                      <a:pt x="941" y="550"/>
                    </a:cubicBezTo>
                    <a:lnTo>
                      <a:pt x="896" y="544"/>
                    </a:lnTo>
                    <a:lnTo>
                      <a:pt x="890" y="536"/>
                    </a:lnTo>
                    <a:lnTo>
                      <a:pt x="881" y="546"/>
                    </a:lnTo>
                    <a:lnTo>
                      <a:pt x="860" y="538"/>
                    </a:lnTo>
                    <a:lnTo>
                      <a:pt x="852" y="550"/>
                    </a:lnTo>
                    <a:lnTo>
                      <a:pt x="839" y="546"/>
                    </a:lnTo>
                    <a:lnTo>
                      <a:pt x="837" y="526"/>
                    </a:lnTo>
                    <a:lnTo>
                      <a:pt x="844" y="520"/>
                    </a:lnTo>
                    <a:lnTo>
                      <a:pt x="833" y="507"/>
                    </a:lnTo>
                    <a:cubicBezTo>
                      <a:pt x="819" y="507"/>
                      <a:pt x="820" y="492"/>
                      <a:pt x="820" y="492"/>
                    </a:cubicBezTo>
                    <a:cubicBezTo>
                      <a:pt x="827" y="483"/>
                      <a:pt x="814" y="469"/>
                      <a:pt x="814" y="469"/>
                    </a:cubicBezTo>
                    <a:lnTo>
                      <a:pt x="810" y="458"/>
                    </a:lnTo>
                    <a:lnTo>
                      <a:pt x="809" y="436"/>
                    </a:lnTo>
                    <a:lnTo>
                      <a:pt x="814" y="429"/>
                    </a:lnTo>
                    <a:lnTo>
                      <a:pt x="805" y="419"/>
                    </a:lnTo>
                    <a:lnTo>
                      <a:pt x="800" y="419"/>
                    </a:lnTo>
                    <a:lnTo>
                      <a:pt x="776" y="436"/>
                    </a:lnTo>
                    <a:lnTo>
                      <a:pt x="764" y="424"/>
                    </a:lnTo>
                    <a:lnTo>
                      <a:pt x="769" y="411"/>
                    </a:lnTo>
                    <a:cubicBezTo>
                      <a:pt x="756" y="403"/>
                      <a:pt x="777" y="395"/>
                      <a:pt x="777" y="395"/>
                    </a:cubicBezTo>
                    <a:lnTo>
                      <a:pt x="776" y="371"/>
                    </a:lnTo>
                    <a:cubicBezTo>
                      <a:pt x="783" y="368"/>
                      <a:pt x="782" y="353"/>
                      <a:pt x="782" y="353"/>
                    </a:cubicBezTo>
                    <a:lnTo>
                      <a:pt x="794" y="336"/>
                    </a:lnTo>
                    <a:lnTo>
                      <a:pt x="794" y="325"/>
                    </a:lnTo>
                    <a:lnTo>
                      <a:pt x="776" y="325"/>
                    </a:lnTo>
                    <a:lnTo>
                      <a:pt x="776" y="318"/>
                    </a:lnTo>
                    <a:lnTo>
                      <a:pt x="764" y="312"/>
                    </a:lnTo>
                    <a:cubicBezTo>
                      <a:pt x="765" y="297"/>
                      <a:pt x="745" y="265"/>
                      <a:pt x="745" y="265"/>
                    </a:cubicBezTo>
                    <a:lnTo>
                      <a:pt x="720" y="240"/>
                    </a:lnTo>
                    <a:cubicBezTo>
                      <a:pt x="737" y="218"/>
                      <a:pt x="713" y="189"/>
                      <a:pt x="713" y="189"/>
                    </a:cubicBezTo>
                    <a:lnTo>
                      <a:pt x="727" y="100"/>
                    </a:lnTo>
                    <a:lnTo>
                      <a:pt x="671" y="89"/>
                    </a:lnTo>
                    <a:cubicBezTo>
                      <a:pt x="671" y="89"/>
                      <a:pt x="369" y="13"/>
                      <a:pt x="336" y="0"/>
                    </a:cubicBezTo>
                    <a:lnTo>
                      <a:pt x="336" y="26"/>
                    </a:lnTo>
                    <a:lnTo>
                      <a:pt x="344" y="27"/>
                    </a:lnTo>
                    <a:lnTo>
                      <a:pt x="344" y="44"/>
                    </a:lnTo>
                    <a:lnTo>
                      <a:pt x="336" y="48"/>
                    </a:lnTo>
                    <a:lnTo>
                      <a:pt x="347" y="96"/>
                    </a:lnTo>
                    <a:cubicBezTo>
                      <a:pt x="347" y="96"/>
                      <a:pt x="349" y="100"/>
                      <a:pt x="340" y="108"/>
                    </a:cubicBezTo>
                    <a:cubicBezTo>
                      <a:pt x="340" y="108"/>
                      <a:pt x="327" y="127"/>
                      <a:pt x="322" y="144"/>
                    </a:cubicBezTo>
                    <a:cubicBezTo>
                      <a:pt x="321" y="146"/>
                      <a:pt x="321" y="147"/>
                      <a:pt x="321" y="148"/>
                    </a:cubicBezTo>
                    <a:cubicBezTo>
                      <a:pt x="317" y="166"/>
                      <a:pt x="310" y="148"/>
                      <a:pt x="310" y="148"/>
                    </a:cubicBezTo>
                    <a:cubicBezTo>
                      <a:pt x="310" y="148"/>
                      <a:pt x="307" y="116"/>
                      <a:pt x="320" y="110"/>
                    </a:cubicBezTo>
                    <a:cubicBezTo>
                      <a:pt x="320" y="110"/>
                      <a:pt x="327" y="86"/>
                      <a:pt x="320" y="78"/>
                    </a:cubicBezTo>
                    <a:cubicBezTo>
                      <a:pt x="320" y="78"/>
                      <a:pt x="306" y="75"/>
                      <a:pt x="303" y="78"/>
                    </a:cubicBezTo>
                    <a:cubicBezTo>
                      <a:pt x="303" y="78"/>
                      <a:pt x="228" y="36"/>
                      <a:pt x="218" y="27"/>
                    </a:cubicBezTo>
                    <a:cubicBezTo>
                      <a:pt x="218" y="27"/>
                      <a:pt x="205" y="8"/>
                      <a:pt x="202" y="31"/>
                    </a:cubicBezTo>
                    <a:lnTo>
                      <a:pt x="202" y="66"/>
                    </a:lnTo>
                    <a:cubicBezTo>
                      <a:pt x="202" y="66"/>
                      <a:pt x="209" y="88"/>
                      <a:pt x="207" y="97"/>
                    </a:cubicBezTo>
                    <a:cubicBezTo>
                      <a:pt x="207" y="97"/>
                      <a:pt x="200" y="110"/>
                      <a:pt x="202" y="121"/>
                    </a:cubicBezTo>
                    <a:lnTo>
                      <a:pt x="209" y="126"/>
                    </a:lnTo>
                    <a:lnTo>
                      <a:pt x="202" y="133"/>
                    </a:lnTo>
                    <a:lnTo>
                      <a:pt x="205" y="156"/>
                    </a:lnTo>
                    <a:cubicBezTo>
                      <a:pt x="205" y="156"/>
                      <a:pt x="214" y="141"/>
                      <a:pt x="218" y="156"/>
                    </a:cubicBezTo>
                    <a:cubicBezTo>
                      <a:pt x="218" y="156"/>
                      <a:pt x="211" y="163"/>
                      <a:pt x="202" y="163"/>
                    </a:cubicBezTo>
                    <a:lnTo>
                      <a:pt x="202" y="175"/>
                    </a:lnTo>
                    <a:lnTo>
                      <a:pt x="212" y="184"/>
                    </a:lnTo>
                    <a:lnTo>
                      <a:pt x="207" y="189"/>
                    </a:lnTo>
                    <a:cubicBezTo>
                      <a:pt x="207" y="189"/>
                      <a:pt x="209" y="198"/>
                      <a:pt x="202" y="201"/>
                    </a:cubicBezTo>
                    <a:lnTo>
                      <a:pt x="197" y="188"/>
                    </a:lnTo>
                    <a:cubicBezTo>
                      <a:pt x="197" y="188"/>
                      <a:pt x="191" y="199"/>
                      <a:pt x="189" y="211"/>
                    </a:cubicBezTo>
                    <a:lnTo>
                      <a:pt x="207" y="222"/>
                    </a:lnTo>
                    <a:cubicBezTo>
                      <a:pt x="207" y="222"/>
                      <a:pt x="209" y="222"/>
                      <a:pt x="212" y="223"/>
                    </a:cubicBezTo>
                    <a:cubicBezTo>
                      <a:pt x="211" y="224"/>
                      <a:pt x="210" y="225"/>
                      <a:pt x="210" y="226"/>
                    </a:cubicBezTo>
                    <a:cubicBezTo>
                      <a:pt x="203" y="224"/>
                      <a:pt x="197" y="225"/>
                      <a:pt x="197" y="225"/>
                    </a:cubicBezTo>
                    <a:cubicBezTo>
                      <a:pt x="187" y="227"/>
                      <a:pt x="189" y="241"/>
                      <a:pt x="189" y="241"/>
                    </a:cubicBezTo>
                    <a:lnTo>
                      <a:pt x="185" y="253"/>
                    </a:lnTo>
                    <a:lnTo>
                      <a:pt x="160" y="323"/>
                    </a:lnTo>
                    <a:cubicBezTo>
                      <a:pt x="154" y="328"/>
                      <a:pt x="143" y="358"/>
                      <a:pt x="143" y="358"/>
                    </a:cubicBezTo>
                    <a:cubicBezTo>
                      <a:pt x="140" y="381"/>
                      <a:pt x="113" y="434"/>
                      <a:pt x="113" y="434"/>
                    </a:cubicBezTo>
                    <a:cubicBezTo>
                      <a:pt x="110" y="445"/>
                      <a:pt x="87" y="465"/>
                      <a:pt x="87" y="465"/>
                    </a:cubicBezTo>
                    <a:cubicBezTo>
                      <a:pt x="89" y="486"/>
                      <a:pt x="67" y="502"/>
                      <a:pt x="67" y="502"/>
                    </a:cubicBezTo>
                    <a:lnTo>
                      <a:pt x="67" y="523"/>
                    </a:lnTo>
                    <a:cubicBezTo>
                      <a:pt x="70" y="528"/>
                      <a:pt x="70" y="537"/>
                      <a:pt x="70" y="537"/>
                    </a:cubicBezTo>
                    <a:cubicBezTo>
                      <a:pt x="65" y="542"/>
                      <a:pt x="63" y="556"/>
                      <a:pt x="63" y="556"/>
                    </a:cubicBezTo>
                    <a:cubicBezTo>
                      <a:pt x="54" y="577"/>
                      <a:pt x="67" y="589"/>
                      <a:pt x="67" y="589"/>
                    </a:cubicBezTo>
                    <a:lnTo>
                      <a:pt x="67" y="589"/>
                    </a:lnTo>
                    <a:lnTo>
                      <a:pt x="67" y="589"/>
                    </a:lnTo>
                    <a:lnTo>
                      <a:pt x="67" y="589"/>
                    </a:lnTo>
                    <a:cubicBezTo>
                      <a:pt x="59" y="587"/>
                      <a:pt x="60" y="609"/>
                      <a:pt x="60" y="609"/>
                    </a:cubicBezTo>
                    <a:cubicBezTo>
                      <a:pt x="67" y="624"/>
                      <a:pt x="60" y="632"/>
                      <a:pt x="60" y="632"/>
                    </a:cubicBezTo>
                    <a:lnTo>
                      <a:pt x="60" y="647"/>
                    </a:lnTo>
                    <a:cubicBezTo>
                      <a:pt x="46" y="658"/>
                      <a:pt x="47" y="676"/>
                      <a:pt x="47" y="676"/>
                    </a:cubicBezTo>
                    <a:lnTo>
                      <a:pt x="30" y="694"/>
                    </a:lnTo>
                    <a:cubicBezTo>
                      <a:pt x="0" y="720"/>
                      <a:pt x="16" y="752"/>
                      <a:pt x="16" y="752"/>
                    </a:cubicBezTo>
                    <a:cubicBezTo>
                      <a:pt x="32" y="779"/>
                      <a:pt x="31" y="809"/>
                      <a:pt x="31" y="809"/>
                    </a:cubicBezTo>
                    <a:cubicBezTo>
                      <a:pt x="24" y="818"/>
                      <a:pt x="20" y="833"/>
                      <a:pt x="20" y="833"/>
                    </a:cubicBezTo>
                    <a:lnTo>
                      <a:pt x="20" y="857"/>
                    </a:lnTo>
                    <a:cubicBezTo>
                      <a:pt x="16" y="886"/>
                      <a:pt x="44" y="918"/>
                      <a:pt x="44" y="918"/>
                    </a:cubicBezTo>
                    <a:lnTo>
                      <a:pt x="48" y="955"/>
                    </a:lnTo>
                    <a:lnTo>
                      <a:pt x="44" y="965"/>
                    </a:lnTo>
                    <a:cubicBezTo>
                      <a:pt x="47" y="965"/>
                      <a:pt x="60" y="978"/>
                      <a:pt x="60" y="978"/>
                    </a:cubicBezTo>
                    <a:cubicBezTo>
                      <a:pt x="75" y="994"/>
                      <a:pt x="76" y="978"/>
                      <a:pt x="76" y="978"/>
                    </a:cubicBezTo>
                    <a:cubicBezTo>
                      <a:pt x="83" y="964"/>
                      <a:pt x="88" y="975"/>
                      <a:pt x="88" y="975"/>
                    </a:cubicBezTo>
                    <a:cubicBezTo>
                      <a:pt x="80" y="987"/>
                      <a:pt x="90" y="1001"/>
                      <a:pt x="90" y="1001"/>
                    </a:cubicBezTo>
                    <a:lnTo>
                      <a:pt x="90" y="1020"/>
                    </a:lnTo>
                    <a:lnTo>
                      <a:pt x="76" y="1009"/>
                    </a:lnTo>
                    <a:cubicBezTo>
                      <a:pt x="76" y="988"/>
                      <a:pt x="70" y="992"/>
                      <a:pt x="70" y="992"/>
                    </a:cubicBezTo>
                    <a:lnTo>
                      <a:pt x="70" y="1003"/>
                    </a:lnTo>
                    <a:lnTo>
                      <a:pt x="64" y="1003"/>
                    </a:lnTo>
                    <a:lnTo>
                      <a:pt x="64" y="1055"/>
                    </a:lnTo>
                    <a:cubicBezTo>
                      <a:pt x="66" y="1065"/>
                      <a:pt x="87" y="1076"/>
                      <a:pt x="87" y="1076"/>
                    </a:cubicBezTo>
                    <a:cubicBezTo>
                      <a:pt x="103" y="1085"/>
                      <a:pt x="88" y="1104"/>
                      <a:pt x="88" y="1104"/>
                    </a:cubicBezTo>
                    <a:cubicBezTo>
                      <a:pt x="71" y="1107"/>
                      <a:pt x="78" y="1124"/>
                      <a:pt x="78" y="1124"/>
                    </a:cubicBezTo>
                    <a:cubicBezTo>
                      <a:pt x="69" y="1145"/>
                      <a:pt x="96" y="1158"/>
                      <a:pt x="96" y="1158"/>
                    </a:cubicBezTo>
                    <a:cubicBezTo>
                      <a:pt x="94" y="1167"/>
                      <a:pt x="96" y="1171"/>
                      <a:pt x="96" y="1171"/>
                    </a:cubicBezTo>
                    <a:cubicBezTo>
                      <a:pt x="96" y="1183"/>
                      <a:pt x="105" y="1197"/>
                      <a:pt x="105" y="1197"/>
                    </a:cubicBezTo>
                    <a:lnTo>
                      <a:pt x="124" y="1227"/>
                    </a:lnTo>
                    <a:cubicBezTo>
                      <a:pt x="134" y="1232"/>
                      <a:pt x="130" y="1241"/>
                      <a:pt x="130" y="1241"/>
                    </a:cubicBezTo>
                    <a:cubicBezTo>
                      <a:pt x="121" y="1249"/>
                      <a:pt x="124" y="1256"/>
                      <a:pt x="124" y="1256"/>
                    </a:cubicBezTo>
                    <a:cubicBezTo>
                      <a:pt x="139" y="1258"/>
                      <a:pt x="134" y="1277"/>
                      <a:pt x="134" y="1277"/>
                    </a:cubicBezTo>
                    <a:lnTo>
                      <a:pt x="130" y="1296"/>
                    </a:lnTo>
                    <a:cubicBezTo>
                      <a:pt x="120" y="1308"/>
                      <a:pt x="126" y="1315"/>
                      <a:pt x="126" y="1315"/>
                    </a:cubicBezTo>
                    <a:lnTo>
                      <a:pt x="145" y="1330"/>
                    </a:lnTo>
                    <a:cubicBezTo>
                      <a:pt x="145" y="1330"/>
                      <a:pt x="158" y="1329"/>
                      <a:pt x="158" y="1331"/>
                    </a:cubicBezTo>
                    <a:cubicBezTo>
                      <a:pt x="158" y="1334"/>
                      <a:pt x="190" y="1344"/>
                      <a:pt x="190" y="1344"/>
                    </a:cubicBezTo>
                    <a:cubicBezTo>
                      <a:pt x="211" y="1349"/>
                      <a:pt x="214" y="1360"/>
                      <a:pt x="214" y="1360"/>
                    </a:cubicBezTo>
                    <a:cubicBezTo>
                      <a:pt x="217" y="1385"/>
                      <a:pt x="244" y="1392"/>
                      <a:pt x="244" y="1392"/>
                    </a:cubicBezTo>
                    <a:cubicBezTo>
                      <a:pt x="254" y="1392"/>
                      <a:pt x="270" y="1401"/>
                      <a:pt x="270" y="1401"/>
                    </a:cubicBezTo>
                    <a:cubicBezTo>
                      <a:pt x="265" y="1419"/>
                      <a:pt x="270" y="1428"/>
                      <a:pt x="270" y="1428"/>
                    </a:cubicBezTo>
                    <a:cubicBezTo>
                      <a:pt x="296" y="1424"/>
                      <a:pt x="310" y="1459"/>
                      <a:pt x="310" y="1459"/>
                    </a:cubicBezTo>
                    <a:cubicBezTo>
                      <a:pt x="322" y="1467"/>
                      <a:pt x="332" y="1493"/>
                      <a:pt x="332" y="1493"/>
                    </a:cubicBezTo>
                    <a:lnTo>
                      <a:pt x="332" y="1530"/>
                    </a:lnTo>
                    <a:lnTo>
                      <a:pt x="340" y="1540"/>
                    </a:lnTo>
                    <a:cubicBezTo>
                      <a:pt x="332" y="1546"/>
                      <a:pt x="340" y="1556"/>
                      <a:pt x="340" y="1556"/>
                    </a:cubicBezTo>
                    <a:lnTo>
                      <a:pt x="507" y="1574"/>
                    </a:lnTo>
                    <a:cubicBezTo>
                      <a:pt x="510" y="1576"/>
                      <a:pt x="513" y="1578"/>
                      <a:pt x="516" y="1579"/>
                    </a:cubicBezTo>
                    <a:cubicBezTo>
                      <a:pt x="509" y="1585"/>
                      <a:pt x="511" y="1597"/>
                      <a:pt x="511" y="1597"/>
                    </a:cubicBezTo>
                    <a:lnTo>
                      <a:pt x="781" y="1751"/>
                    </a:lnTo>
                    <a:lnTo>
                      <a:pt x="930" y="1772"/>
                    </a:lnTo>
                    <a:lnTo>
                      <a:pt x="1005" y="1258"/>
                    </a:lnTo>
                    <a:cubicBezTo>
                      <a:pt x="1004" y="1258"/>
                      <a:pt x="1004" y="1258"/>
                      <a:pt x="1003" y="1258"/>
                    </a:cubicBezTo>
                    <a:cubicBezTo>
                      <a:pt x="1003" y="1258"/>
                      <a:pt x="1003" y="1258"/>
                      <a:pt x="1003" y="1258"/>
                    </a:cubicBezTo>
                    <a:cubicBezTo>
                      <a:pt x="1004" y="1258"/>
                      <a:pt x="1004" y="1258"/>
                      <a:pt x="1005" y="1258"/>
                    </a:cubicBezTo>
                    <a:lnTo>
                      <a:pt x="1054" y="893"/>
                    </a:lnTo>
                    <a:lnTo>
                      <a:pt x="920" y="873"/>
                    </a:lnTo>
                    <a:close/>
                  </a:path>
                </a:pathLst>
              </a:custGeom>
              <a:solidFill>
                <a:srgbClr val="0081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6">
                <a:extLst>
                  <a:ext uri="{FF2B5EF4-FFF2-40B4-BE49-F238E27FC236}">
                    <a16:creationId xmlns:a16="http://schemas.microsoft.com/office/drawing/2014/main" id="{0653D8C5-83E7-4C5C-96F2-712AF453F07F}"/>
                  </a:ext>
                </a:extLst>
              </p:cNvPr>
              <p:cNvSpPr>
                <a:spLocks/>
              </p:cNvSpPr>
              <p:nvPr/>
            </p:nvSpPr>
            <p:spPr bwMode="auto">
              <a:xfrm>
                <a:off x="384" y="821"/>
                <a:ext cx="1413" cy="2386"/>
              </a:xfrm>
              <a:custGeom>
                <a:avLst/>
                <a:gdLst>
                  <a:gd name="T0" fmla="*/ 932 w 1054"/>
                  <a:gd name="T1" fmla="*/ 788 h 1772"/>
                  <a:gd name="T2" fmla="*/ 932 w 1054"/>
                  <a:gd name="T3" fmla="*/ 785 h 1772"/>
                  <a:gd name="T4" fmla="*/ 950 w 1054"/>
                  <a:gd name="T5" fmla="*/ 532 h 1772"/>
                  <a:gd name="T6" fmla="*/ 890 w 1054"/>
                  <a:gd name="T7" fmla="*/ 536 h 1772"/>
                  <a:gd name="T8" fmla="*/ 852 w 1054"/>
                  <a:gd name="T9" fmla="*/ 550 h 1772"/>
                  <a:gd name="T10" fmla="*/ 844 w 1054"/>
                  <a:gd name="T11" fmla="*/ 520 h 1772"/>
                  <a:gd name="T12" fmla="*/ 814 w 1054"/>
                  <a:gd name="T13" fmla="*/ 469 h 1772"/>
                  <a:gd name="T14" fmla="*/ 814 w 1054"/>
                  <a:gd name="T15" fmla="*/ 429 h 1772"/>
                  <a:gd name="T16" fmla="*/ 776 w 1054"/>
                  <a:gd name="T17" fmla="*/ 436 h 1772"/>
                  <a:gd name="T18" fmla="*/ 777 w 1054"/>
                  <a:gd name="T19" fmla="*/ 395 h 1772"/>
                  <a:gd name="T20" fmla="*/ 794 w 1054"/>
                  <a:gd name="T21" fmla="*/ 336 h 1772"/>
                  <a:gd name="T22" fmla="*/ 776 w 1054"/>
                  <a:gd name="T23" fmla="*/ 318 h 1772"/>
                  <a:gd name="T24" fmla="*/ 720 w 1054"/>
                  <a:gd name="T25" fmla="*/ 240 h 1772"/>
                  <a:gd name="T26" fmla="*/ 671 w 1054"/>
                  <a:gd name="T27" fmla="*/ 89 h 1772"/>
                  <a:gd name="T28" fmla="*/ 344 w 1054"/>
                  <a:gd name="T29" fmla="*/ 27 h 1772"/>
                  <a:gd name="T30" fmla="*/ 347 w 1054"/>
                  <a:gd name="T31" fmla="*/ 96 h 1772"/>
                  <a:gd name="T32" fmla="*/ 321 w 1054"/>
                  <a:gd name="T33" fmla="*/ 148 h 1772"/>
                  <a:gd name="T34" fmla="*/ 320 w 1054"/>
                  <a:gd name="T35" fmla="*/ 78 h 1772"/>
                  <a:gd name="T36" fmla="*/ 202 w 1054"/>
                  <a:gd name="T37" fmla="*/ 31 h 1772"/>
                  <a:gd name="T38" fmla="*/ 202 w 1054"/>
                  <a:gd name="T39" fmla="*/ 121 h 1772"/>
                  <a:gd name="T40" fmla="*/ 205 w 1054"/>
                  <a:gd name="T41" fmla="*/ 156 h 1772"/>
                  <a:gd name="T42" fmla="*/ 202 w 1054"/>
                  <a:gd name="T43" fmla="*/ 175 h 1772"/>
                  <a:gd name="T44" fmla="*/ 202 w 1054"/>
                  <a:gd name="T45" fmla="*/ 201 h 1772"/>
                  <a:gd name="T46" fmla="*/ 207 w 1054"/>
                  <a:gd name="T47" fmla="*/ 222 h 1772"/>
                  <a:gd name="T48" fmla="*/ 197 w 1054"/>
                  <a:gd name="T49" fmla="*/ 225 h 1772"/>
                  <a:gd name="T50" fmla="*/ 160 w 1054"/>
                  <a:gd name="T51" fmla="*/ 323 h 1772"/>
                  <a:gd name="T52" fmla="*/ 87 w 1054"/>
                  <a:gd name="T53" fmla="*/ 465 h 1772"/>
                  <a:gd name="T54" fmla="*/ 70 w 1054"/>
                  <a:gd name="T55" fmla="*/ 537 h 1772"/>
                  <a:gd name="T56" fmla="*/ 67 w 1054"/>
                  <a:gd name="T57" fmla="*/ 589 h 1772"/>
                  <a:gd name="T58" fmla="*/ 60 w 1054"/>
                  <a:gd name="T59" fmla="*/ 609 h 1772"/>
                  <a:gd name="T60" fmla="*/ 47 w 1054"/>
                  <a:gd name="T61" fmla="*/ 676 h 1772"/>
                  <a:gd name="T62" fmla="*/ 31 w 1054"/>
                  <a:gd name="T63" fmla="*/ 809 h 1772"/>
                  <a:gd name="T64" fmla="*/ 44 w 1054"/>
                  <a:gd name="T65" fmla="*/ 918 h 1772"/>
                  <a:gd name="T66" fmla="*/ 60 w 1054"/>
                  <a:gd name="T67" fmla="*/ 978 h 1772"/>
                  <a:gd name="T68" fmla="*/ 90 w 1054"/>
                  <a:gd name="T69" fmla="*/ 1001 h 1772"/>
                  <a:gd name="T70" fmla="*/ 70 w 1054"/>
                  <a:gd name="T71" fmla="*/ 992 h 1772"/>
                  <a:gd name="T72" fmla="*/ 64 w 1054"/>
                  <a:gd name="T73" fmla="*/ 1055 h 1772"/>
                  <a:gd name="T74" fmla="*/ 78 w 1054"/>
                  <a:gd name="T75" fmla="*/ 1124 h 1772"/>
                  <a:gd name="T76" fmla="*/ 105 w 1054"/>
                  <a:gd name="T77" fmla="*/ 1197 h 1772"/>
                  <a:gd name="T78" fmla="*/ 124 w 1054"/>
                  <a:gd name="T79" fmla="*/ 1256 h 1772"/>
                  <a:gd name="T80" fmla="*/ 126 w 1054"/>
                  <a:gd name="T81" fmla="*/ 1315 h 1772"/>
                  <a:gd name="T82" fmla="*/ 190 w 1054"/>
                  <a:gd name="T83" fmla="*/ 1344 h 1772"/>
                  <a:gd name="T84" fmla="*/ 270 w 1054"/>
                  <a:gd name="T85" fmla="*/ 1401 h 1772"/>
                  <a:gd name="T86" fmla="*/ 332 w 1054"/>
                  <a:gd name="T87" fmla="*/ 1493 h 1772"/>
                  <a:gd name="T88" fmla="*/ 340 w 1054"/>
                  <a:gd name="T89" fmla="*/ 1556 h 1772"/>
                  <a:gd name="T90" fmla="*/ 511 w 1054"/>
                  <a:gd name="T91" fmla="*/ 1597 h 1772"/>
                  <a:gd name="T92" fmla="*/ 1005 w 1054"/>
                  <a:gd name="T93" fmla="*/ 1258 h 1772"/>
                  <a:gd name="T94" fmla="*/ 1005 w 1054"/>
                  <a:gd name="T95" fmla="*/ 1258 h 1772"/>
                  <a:gd name="T96" fmla="*/ 920 w 1054"/>
                  <a:gd name="T97" fmla="*/ 873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4" h="1772">
                    <a:moveTo>
                      <a:pt x="920" y="873"/>
                    </a:moveTo>
                    <a:lnTo>
                      <a:pt x="920" y="873"/>
                    </a:lnTo>
                    <a:lnTo>
                      <a:pt x="932" y="788"/>
                    </a:lnTo>
                    <a:lnTo>
                      <a:pt x="931" y="788"/>
                    </a:lnTo>
                    <a:cubicBezTo>
                      <a:pt x="931" y="787"/>
                      <a:pt x="931" y="786"/>
                      <a:pt x="931" y="785"/>
                    </a:cubicBezTo>
                    <a:lnTo>
                      <a:pt x="932" y="785"/>
                    </a:lnTo>
                    <a:lnTo>
                      <a:pt x="966" y="561"/>
                    </a:lnTo>
                    <a:lnTo>
                      <a:pt x="960" y="550"/>
                    </a:lnTo>
                    <a:cubicBezTo>
                      <a:pt x="960" y="540"/>
                      <a:pt x="950" y="532"/>
                      <a:pt x="950" y="532"/>
                    </a:cubicBezTo>
                    <a:cubicBezTo>
                      <a:pt x="943" y="532"/>
                      <a:pt x="941" y="550"/>
                      <a:pt x="941" y="550"/>
                    </a:cubicBezTo>
                    <a:lnTo>
                      <a:pt x="896" y="544"/>
                    </a:lnTo>
                    <a:lnTo>
                      <a:pt x="890" y="536"/>
                    </a:lnTo>
                    <a:lnTo>
                      <a:pt x="881" y="546"/>
                    </a:lnTo>
                    <a:lnTo>
                      <a:pt x="860" y="538"/>
                    </a:lnTo>
                    <a:lnTo>
                      <a:pt x="852" y="550"/>
                    </a:lnTo>
                    <a:lnTo>
                      <a:pt x="839" y="546"/>
                    </a:lnTo>
                    <a:lnTo>
                      <a:pt x="837" y="526"/>
                    </a:lnTo>
                    <a:lnTo>
                      <a:pt x="844" y="520"/>
                    </a:lnTo>
                    <a:lnTo>
                      <a:pt x="833" y="507"/>
                    </a:lnTo>
                    <a:cubicBezTo>
                      <a:pt x="819" y="507"/>
                      <a:pt x="820" y="492"/>
                      <a:pt x="820" y="492"/>
                    </a:cubicBezTo>
                    <a:cubicBezTo>
                      <a:pt x="827" y="483"/>
                      <a:pt x="814" y="469"/>
                      <a:pt x="814" y="469"/>
                    </a:cubicBezTo>
                    <a:lnTo>
                      <a:pt x="810" y="458"/>
                    </a:lnTo>
                    <a:lnTo>
                      <a:pt x="809" y="436"/>
                    </a:lnTo>
                    <a:lnTo>
                      <a:pt x="814" y="429"/>
                    </a:lnTo>
                    <a:lnTo>
                      <a:pt x="805" y="419"/>
                    </a:lnTo>
                    <a:lnTo>
                      <a:pt x="800" y="419"/>
                    </a:lnTo>
                    <a:lnTo>
                      <a:pt x="776" y="436"/>
                    </a:lnTo>
                    <a:lnTo>
                      <a:pt x="764" y="424"/>
                    </a:lnTo>
                    <a:lnTo>
                      <a:pt x="769" y="411"/>
                    </a:lnTo>
                    <a:cubicBezTo>
                      <a:pt x="756" y="403"/>
                      <a:pt x="777" y="395"/>
                      <a:pt x="777" y="395"/>
                    </a:cubicBezTo>
                    <a:lnTo>
                      <a:pt x="776" y="371"/>
                    </a:lnTo>
                    <a:cubicBezTo>
                      <a:pt x="783" y="368"/>
                      <a:pt x="782" y="353"/>
                      <a:pt x="782" y="353"/>
                    </a:cubicBezTo>
                    <a:lnTo>
                      <a:pt x="794" y="336"/>
                    </a:lnTo>
                    <a:lnTo>
                      <a:pt x="794" y="325"/>
                    </a:lnTo>
                    <a:lnTo>
                      <a:pt x="776" y="325"/>
                    </a:lnTo>
                    <a:lnTo>
                      <a:pt x="776" y="318"/>
                    </a:lnTo>
                    <a:lnTo>
                      <a:pt x="764" y="312"/>
                    </a:lnTo>
                    <a:cubicBezTo>
                      <a:pt x="765" y="297"/>
                      <a:pt x="745" y="265"/>
                      <a:pt x="745" y="265"/>
                    </a:cubicBezTo>
                    <a:lnTo>
                      <a:pt x="720" y="240"/>
                    </a:lnTo>
                    <a:cubicBezTo>
                      <a:pt x="737" y="218"/>
                      <a:pt x="713" y="189"/>
                      <a:pt x="713" y="189"/>
                    </a:cubicBezTo>
                    <a:lnTo>
                      <a:pt x="727" y="100"/>
                    </a:lnTo>
                    <a:lnTo>
                      <a:pt x="671" y="89"/>
                    </a:lnTo>
                    <a:cubicBezTo>
                      <a:pt x="671" y="89"/>
                      <a:pt x="369" y="13"/>
                      <a:pt x="336" y="0"/>
                    </a:cubicBezTo>
                    <a:lnTo>
                      <a:pt x="336" y="26"/>
                    </a:lnTo>
                    <a:lnTo>
                      <a:pt x="344" y="27"/>
                    </a:lnTo>
                    <a:lnTo>
                      <a:pt x="344" y="44"/>
                    </a:lnTo>
                    <a:lnTo>
                      <a:pt x="336" y="48"/>
                    </a:lnTo>
                    <a:lnTo>
                      <a:pt x="347" y="96"/>
                    </a:lnTo>
                    <a:cubicBezTo>
                      <a:pt x="347" y="96"/>
                      <a:pt x="349" y="100"/>
                      <a:pt x="340" y="108"/>
                    </a:cubicBezTo>
                    <a:cubicBezTo>
                      <a:pt x="340" y="108"/>
                      <a:pt x="327" y="127"/>
                      <a:pt x="322" y="144"/>
                    </a:cubicBezTo>
                    <a:cubicBezTo>
                      <a:pt x="321" y="146"/>
                      <a:pt x="321" y="147"/>
                      <a:pt x="321" y="148"/>
                    </a:cubicBezTo>
                    <a:cubicBezTo>
                      <a:pt x="317" y="166"/>
                      <a:pt x="310" y="148"/>
                      <a:pt x="310" y="148"/>
                    </a:cubicBezTo>
                    <a:cubicBezTo>
                      <a:pt x="310" y="148"/>
                      <a:pt x="307" y="116"/>
                      <a:pt x="320" y="110"/>
                    </a:cubicBezTo>
                    <a:cubicBezTo>
                      <a:pt x="320" y="110"/>
                      <a:pt x="327" y="86"/>
                      <a:pt x="320" y="78"/>
                    </a:cubicBezTo>
                    <a:cubicBezTo>
                      <a:pt x="320" y="78"/>
                      <a:pt x="306" y="75"/>
                      <a:pt x="303" y="78"/>
                    </a:cubicBezTo>
                    <a:cubicBezTo>
                      <a:pt x="303" y="78"/>
                      <a:pt x="228" y="36"/>
                      <a:pt x="218" y="27"/>
                    </a:cubicBezTo>
                    <a:cubicBezTo>
                      <a:pt x="218" y="27"/>
                      <a:pt x="205" y="8"/>
                      <a:pt x="202" y="31"/>
                    </a:cubicBezTo>
                    <a:lnTo>
                      <a:pt x="202" y="66"/>
                    </a:lnTo>
                    <a:cubicBezTo>
                      <a:pt x="202" y="66"/>
                      <a:pt x="209" y="88"/>
                      <a:pt x="207" y="97"/>
                    </a:cubicBezTo>
                    <a:cubicBezTo>
                      <a:pt x="207" y="97"/>
                      <a:pt x="200" y="110"/>
                      <a:pt x="202" y="121"/>
                    </a:cubicBezTo>
                    <a:lnTo>
                      <a:pt x="209" y="126"/>
                    </a:lnTo>
                    <a:lnTo>
                      <a:pt x="202" y="133"/>
                    </a:lnTo>
                    <a:lnTo>
                      <a:pt x="205" y="156"/>
                    </a:lnTo>
                    <a:cubicBezTo>
                      <a:pt x="205" y="156"/>
                      <a:pt x="214" y="141"/>
                      <a:pt x="218" y="156"/>
                    </a:cubicBezTo>
                    <a:cubicBezTo>
                      <a:pt x="218" y="156"/>
                      <a:pt x="211" y="163"/>
                      <a:pt x="202" y="163"/>
                    </a:cubicBezTo>
                    <a:lnTo>
                      <a:pt x="202" y="175"/>
                    </a:lnTo>
                    <a:lnTo>
                      <a:pt x="212" y="184"/>
                    </a:lnTo>
                    <a:lnTo>
                      <a:pt x="207" y="189"/>
                    </a:lnTo>
                    <a:cubicBezTo>
                      <a:pt x="207" y="189"/>
                      <a:pt x="209" y="198"/>
                      <a:pt x="202" y="201"/>
                    </a:cubicBezTo>
                    <a:lnTo>
                      <a:pt x="197" y="188"/>
                    </a:lnTo>
                    <a:cubicBezTo>
                      <a:pt x="197" y="188"/>
                      <a:pt x="191" y="199"/>
                      <a:pt x="189" y="211"/>
                    </a:cubicBezTo>
                    <a:lnTo>
                      <a:pt x="207" y="222"/>
                    </a:lnTo>
                    <a:cubicBezTo>
                      <a:pt x="207" y="222"/>
                      <a:pt x="209" y="222"/>
                      <a:pt x="212" y="223"/>
                    </a:cubicBezTo>
                    <a:cubicBezTo>
                      <a:pt x="211" y="224"/>
                      <a:pt x="210" y="225"/>
                      <a:pt x="210" y="226"/>
                    </a:cubicBezTo>
                    <a:cubicBezTo>
                      <a:pt x="203" y="224"/>
                      <a:pt x="197" y="225"/>
                      <a:pt x="197" y="225"/>
                    </a:cubicBezTo>
                    <a:cubicBezTo>
                      <a:pt x="187" y="227"/>
                      <a:pt x="189" y="241"/>
                      <a:pt x="189" y="241"/>
                    </a:cubicBezTo>
                    <a:lnTo>
                      <a:pt x="185" y="253"/>
                    </a:lnTo>
                    <a:lnTo>
                      <a:pt x="160" y="323"/>
                    </a:lnTo>
                    <a:cubicBezTo>
                      <a:pt x="154" y="328"/>
                      <a:pt x="143" y="358"/>
                      <a:pt x="143" y="358"/>
                    </a:cubicBezTo>
                    <a:cubicBezTo>
                      <a:pt x="140" y="381"/>
                      <a:pt x="113" y="434"/>
                      <a:pt x="113" y="434"/>
                    </a:cubicBezTo>
                    <a:cubicBezTo>
                      <a:pt x="110" y="445"/>
                      <a:pt x="87" y="465"/>
                      <a:pt x="87" y="465"/>
                    </a:cubicBezTo>
                    <a:cubicBezTo>
                      <a:pt x="89" y="486"/>
                      <a:pt x="67" y="502"/>
                      <a:pt x="67" y="502"/>
                    </a:cubicBezTo>
                    <a:lnTo>
                      <a:pt x="67" y="523"/>
                    </a:lnTo>
                    <a:cubicBezTo>
                      <a:pt x="70" y="528"/>
                      <a:pt x="70" y="537"/>
                      <a:pt x="70" y="537"/>
                    </a:cubicBezTo>
                    <a:cubicBezTo>
                      <a:pt x="65" y="542"/>
                      <a:pt x="63" y="556"/>
                      <a:pt x="63" y="556"/>
                    </a:cubicBezTo>
                    <a:cubicBezTo>
                      <a:pt x="54" y="577"/>
                      <a:pt x="67" y="589"/>
                      <a:pt x="67" y="589"/>
                    </a:cubicBezTo>
                    <a:lnTo>
                      <a:pt x="67" y="589"/>
                    </a:lnTo>
                    <a:lnTo>
                      <a:pt x="67" y="589"/>
                    </a:lnTo>
                    <a:lnTo>
                      <a:pt x="67" y="589"/>
                    </a:lnTo>
                    <a:cubicBezTo>
                      <a:pt x="59" y="587"/>
                      <a:pt x="60" y="609"/>
                      <a:pt x="60" y="609"/>
                    </a:cubicBezTo>
                    <a:cubicBezTo>
                      <a:pt x="67" y="624"/>
                      <a:pt x="60" y="632"/>
                      <a:pt x="60" y="632"/>
                    </a:cubicBezTo>
                    <a:lnTo>
                      <a:pt x="60" y="647"/>
                    </a:lnTo>
                    <a:cubicBezTo>
                      <a:pt x="46" y="658"/>
                      <a:pt x="47" y="676"/>
                      <a:pt x="47" y="676"/>
                    </a:cubicBezTo>
                    <a:lnTo>
                      <a:pt x="30" y="694"/>
                    </a:lnTo>
                    <a:cubicBezTo>
                      <a:pt x="0" y="720"/>
                      <a:pt x="16" y="752"/>
                      <a:pt x="16" y="752"/>
                    </a:cubicBezTo>
                    <a:cubicBezTo>
                      <a:pt x="32" y="779"/>
                      <a:pt x="31" y="809"/>
                      <a:pt x="31" y="809"/>
                    </a:cubicBezTo>
                    <a:cubicBezTo>
                      <a:pt x="24" y="818"/>
                      <a:pt x="20" y="833"/>
                      <a:pt x="20" y="833"/>
                    </a:cubicBezTo>
                    <a:lnTo>
                      <a:pt x="20" y="857"/>
                    </a:lnTo>
                    <a:cubicBezTo>
                      <a:pt x="16" y="886"/>
                      <a:pt x="44" y="918"/>
                      <a:pt x="44" y="918"/>
                    </a:cubicBezTo>
                    <a:lnTo>
                      <a:pt x="48" y="955"/>
                    </a:lnTo>
                    <a:lnTo>
                      <a:pt x="44" y="965"/>
                    </a:lnTo>
                    <a:cubicBezTo>
                      <a:pt x="47" y="965"/>
                      <a:pt x="60" y="978"/>
                      <a:pt x="60" y="978"/>
                    </a:cubicBezTo>
                    <a:cubicBezTo>
                      <a:pt x="75" y="994"/>
                      <a:pt x="76" y="978"/>
                      <a:pt x="76" y="978"/>
                    </a:cubicBezTo>
                    <a:cubicBezTo>
                      <a:pt x="83" y="964"/>
                      <a:pt x="88" y="975"/>
                      <a:pt x="88" y="975"/>
                    </a:cubicBezTo>
                    <a:cubicBezTo>
                      <a:pt x="80" y="987"/>
                      <a:pt x="90" y="1001"/>
                      <a:pt x="90" y="1001"/>
                    </a:cubicBezTo>
                    <a:lnTo>
                      <a:pt x="90" y="1020"/>
                    </a:lnTo>
                    <a:lnTo>
                      <a:pt x="76" y="1009"/>
                    </a:lnTo>
                    <a:cubicBezTo>
                      <a:pt x="76" y="988"/>
                      <a:pt x="70" y="992"/>
                      <a:pt x="70" y="992"/>
                    </a:cubicBezTo>
                    <a:lnTo>
                      <a:pt x="70" y="1003"/>
                    </a:lnTo>
                    <a:lnTo>
                      <a:pt x="64" y="1003"/>
                    </a:lnTo>
                    <a:lnTo>
                      <a:pt x="64" y="1055"/>
                    </a:lnTo>
                    <a:cubicBezTo>
                      <a:pt x="66" y="1065"/>
                      <a:pt x="87" y="1076"/>
                      <a:pt x="87" y="1076"/>
                    </a:cubicBezTo>
                    <a:cubicBezTo>
                      <a:pt x="103" y="1085"/>
                      <a:pt x="88" y="1104"/>
                      <a:pt x="88" y="1104"/>
                    </a:cubicBezTo>
                    <a:cubicBezTo>
                      <a:pt x="71" y="1107"/>
                      <a:pt x="78" y="1124"/>
                      <a:pt x="78" y="1124"/>
                    </a:cubicBezTo>
                    <a:cubicBezTo>
                      <a:pt x="69" y="1145"/>
                      <a:pt x="96" y="1158"/>
                      <a:pt x="96" y="1158"/>
                    </a:cubicBezTo>
                    <a:cubicBezTo>
                      <a:pt x="94" y="1167"/>
                      <a:pt x="96" y="1171"/>
                      <a:pt x="96" y="1171"/>
                    </a:cubicBezTo>
                    <a:cubicBezTo>
                      <a:pt x="96" y="1183"/>
                      <a:pt x="105" y="1197"/>
                      <a:pt x="105" y="1197"/>
                    </a:cubicBezTo>
                    <a:lnTo>
                      <a:pt x="124" y="1227"/>
                    </a:lnTo>
                    <a:cubicBezTo>
                      <a:pt x="134" y="1232"/>
                      <a:pt x="130" y="1241"/>
                      <a:pt x="130" y="1241"/>
                    </a:cubicBezTo>
                    <a:cubicBezTo>
                      <a:pt x="121" y="1249"/>
                      <a:pt x="124" y="1256"/>
                      <a:pt x="124" y="1256"/>
                    </a:cubicBezTo>
                    <a:cubicBezTo>
                      <a:pt x="139" y="1258"/>
                      <a:pt x="134" y="1277"/>
                      <a:pt x="134" y="1277"/>
                    </a:cubicBezTo>
                    <a:lnTo>
                      <a:pt x="130" y="1296"/>
                    </a:lnTo>
                    <a:cubicBezTo>
                      <a:pt x="120" y="1308"/>
                      <a:pt x="126" y="1315"/>
                      <a:pt x="126" y="1315"/>
                    </a:cubicBezTo>
                    <a:lnTo>
                      <a:pt x="145" y="1330"/>
                    </a:lnTo>
                    <a:cubicBezTo>
                      <a:pt x="145" y="1330"/>
                      <a:pt x="158" y="1329"/>
                      <a:pt x="158" y="1331"/>
                    </a:cubicBezTo>
                    <a:cubicBezTo>
                      <a:pt x="158" y="1334"/>
                      <a:pt x="190" y="1344"/>
                      <a:pt x="190" y="1344"/>
                    </a:cubicBezTo>
                    <a:cubicBezTo>
                      <a:pt x="211" y="1349"/>
                      <a:pt x="214" y="1360"/>
                      <a:pt x="214" y="1360"/>
                    </a:cubicBezTo>
                    <a:cubicBezTo>
                      <a:pt x="217" y="1385"/>
                      <a:pt x="244" y="1392"/>
                      <a:pt x="244" y="1392"/>
                    </a:cubicBezTo>
                    <a:cubicBezTo>
                      <a:pt x="254" y="1392"/>
                      <a:pt x="270" y="1401"/>
                      <a:pt x="270" y="1401"/>
                    </a:cubicBezTo>
                    <a:cubicBezTo>
                      <a:pt x="265" y="1419"/>
                      <a:pt x="270" y="1428"/>
                      <a:pt x="270" y="1428"/>
                    </a:cubicBezTo>
                    <a:cubicBezTo>
                      <a:pt x="296" y="1424"/>
                      <a:pt x="310" y="1459"/>
                      <a:pt x="310" y="1459"/>
                    </a:cubicBezTo>
                    <a:cubicBezTo>
                      <a:pt x="322" y="1467"/>
                      <a:pt x="332" y="1493"/>
                      <a:pt x="332" y="1493"/>
                    </a:cubicBezTo>
                    <a:lnTo>
                      <a:pt x="332" y="1530"/>
                    </a:lnTo>
                    <a:lnTo>
                      <a:pt x="340" y="1540"/>
                    </a:lnTo>
                    <a:cubicBezTo>
                      <a:pt x="332" y="1546"/>
                      <a:pt x="340" y="1556"/>
                      <a:pt x="340" y="1556"/>
                    </a:cubicBezTo>
                    <a:lnTo>
                      <a:pt x="507" y="1574"/>
                    </a:lnTo>
                    <a:cubicBezTo>
                      <a:pt x="510" y="1576"/>
                      <a:pt x="513" y="1578"/>
                      <a:pt x="516" y="1579"/>
                    </a:cubicBezTo>
                    <a:cubicBezTo>
                      <a:pt x="509" y="1585"/>
                      <a:pt x="511" y="1597"/>
                      <a:pt x="511" y="1597"/>
                    </a:cubicBezTo>
                    <a:lnTo>
                      <a:pt x="781" y="1751"/>
                    </a:lnTo>
                    <a:lnTo>
                      <a:pt x="930" y="1772"/>
                    </a:lnTo>
                    <a:lnTo>
                      <a:pt x="1005" y="1258"/>
                    </a:lnTo>
                    <a:cubicBezTo>
                      <a:pt x="1004" y="1258"/>
                      <a:pt x="1004" y="1258"/>
                      <a:pt x="1003" y="1258"/>
                    </a:cubicBezTo>
                    <a:cubicBezTo>
                      <a:pt x="1003" y="1258"/>
                      <a:pt x="1003" y="1258"/>
                      <a:pt x="1003" y="1258"/>
                    </a:cubicBezTo>
                    <a:cubicBezTo>
                      <a:pt x="1004" y="1258"/>
                      <a:pt x="1004" y="1258"/>
                      <a:pt x="1005" y="1258"/>
                    </a:cubicBezTo>
                    <a:lnTo>
                      <a:pt x="1054" y="893"/>
                    </a:lnTo>
                    <a:lnTo>
                      <a:pt x="920" y="873"/>
                    </a:lnTo>
                    <a:lnTo>
                      <a:pt x="920" y="873"/>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id="{8C1209C5-DB25-4528-8C54-93CAE5ABEACA}"/>
                  </a:ext>
                </a:extLst>
              </p:cNvPr>
              <p:cNvSpPr>
                <a:spLocks/>
              </p:cNvSpPr>
              <p:nvPr/>
            </p:nvSpPr>
            <p:spPr bwMode="auto">
              <a:xfrm>
                <a:off x="1340" y="956"/>
                <a:ext cx="1916" cy="3016"/>
              </a:xfrm>
              <a:custGeom>
                <a:avLst/>
                <a:gdLst>
                  <a:gd name="T0" fmla="*/ 1420 w 1429"/>
                  <a:gd name="T1" fmla="*/ 1800 h 2240"/>
                  <a:gd name="T2" fmla="*/ 1403 w 1429"/>
                  <a:gd name="T3" fmla="*/ 1715 h 2240"/>
                  <a:gd name="T4" fmla="*/ 1381 w 1429"/>
                  <a:gd name="T5" fmla="*/ 1539 h 2240"/>
                  <a:gd name="T6" fmla="*/ 1355 w 1429"/>
                  <a:gd name="T7" fmla="*/ 1538 h 2240"/>
                  <a:gd name="T8" fmla="*/ 1326 w 1429"/>
                  <a:gd name="T9" fmla="*/ 1519 h 2240"/>
                  <a:gd name="T10" fmla="*/ 1348 w 1429"/>
                  <a:gd name="T11" fmla="*/ 1510 h 2240"/>
                  <a:gd name="T12" fmla="*/ 1326 w 1429"/>
                  <a:gd name="T13" fmla="*/ 1223 h 2240"/>
                  <a:gd name="T14" fmla="*/ 1333 w 1429"/>
                  <a:gd name="T15" fmla="*/ 1030 h 2240"/>
                  <a:gd name="T16" fmla="*/ 1298 w 1429"/>
                  <a:gd name="T17" fmla="*/ 984 h 2240"/>
                  <a:gd name="T18" fmla="*/ 1278 w 1429"/>
                  <a:gd name="T19" fmla="*/ 944 h 2240"/>
                  <a:gd name="T20" fmla="*/ 1247 w 1429"/>
                  <a:gd name="T21" fmla="*/ 888 h 2240"/>
                  <a:gd name="T22" fmla="*/ 1243 w 1429"/>
                  <a:gd name="T23" fmla="*/ 851 h 2240"/>
                  <a:gd name="T24" fmla="*/ 1237 w 1429"/>
                  <a:gd name="T25" fmla="*/ 807 h 2240"/>
                  <a:gd name="T26" fmla="*/ 1217 w 1429"/>
                  <a:gd name="T27" fmla="*/ 770 h 2240"/>
                  <a:gd name="T28" fmla="*/ 1203 w 1429"/>
                  <a:gd name="T29" fmla="*/ 723 h 2240"/>
                  <a:gd name="T30" fmla="*/ 1203 w 1429"/>
                  <a:gd name="T31" fmla="*/ 723 h 2240"/>
                  <a:gd name="T32" fmla="*/ 1199 w 1429"/>
                  <a:gd name="T33" fmla="*/ 672 h 2240"/>
                  <a:gd name="T34" fmla="*/ 1195 w 1429"/>
                  <a:gd name="T35" fmla="*/ 624 h 2240"/>
                  <a:gd name="T36" fmla="*/ 1181 w 1429"/>
                  <a:gd name="T37" fmla="*/ 436 h 2240"/>
                  <a:gd name="T38" fmla="*/ 1185 w 1429"/>
                  <a:gd name="T39" fmla="*/ 345 h 2240"/>
                  <a:gd name="T40" fmla="*/ 1167 w 1429"/>
                  <a:gd name="T41" fmla="*/ 229 h 2240"/>
                  <a:gd name="T42" fmla="*/ 1161 w 1429"/>
                  <a:gd name="T43" fmla="*/ 162 h 2240"/>
                  <a:gd name="T44" fmla="*/ 14 w 1429"/>
                  <a:gd name="T45" fmla="*/ 0 h 2240"/>
                  <a:gd name="T46" fmla="*/ 41 w 1429"/>
                  <a:gd name="T47" fmla="*/ 182 h 2240"/>
                  <a:gd name="T48" fmla="*/ 63 w 1429"/>
                  <a:gd name="T49" fmla="*/ 225 h 2240"/>
                  <a:gd name="T50" fmla="*/ 69 w 1429"/>
                  <a:gd name="T51" fmla="*/ 253 h 2240"/>
                  <a:gd name="T52" fmla="*/ 56 w 1429"/>
                  <a:gd name="T53" fmla="*/ 311 h 2240"/>
                  <a:gd name="T54" fmla="*/ 92 w 1429"/>
                  <a:gd name="T55" fmla="*/ 319 h 2240"/>
                  <a:gd name="T56" fmla="*/ 106 w 1429"/>
                  <a:gd name="T57" fmla="*/ 376 h 2240"/>
                  <a:gd name="T58" fmla="*/ 131 w 1429"/>
                  <a:gd name="T59" fmla="*/ 420 h 2240"/>
                  <a:gd name="T60" fmla="*/ 139 w 1429"/>
                  <a:gd name="T61" fmla="*/ 450 h 2240"/>
                  <a:gd name="T62" fmla="*/ 177 w 1429"/>
                  <a:gd name="T63" fmla="*/ 436 h 2240"/>
                  <a:gd name="T64" fmla="*/ 246 w 1429"/>
                  <a:gd name="T65" fmla="*/ 444 h 2240"/>
                  <a:gd name="T66" fmla="*/ 341 w 1429"/>
                  <a:gd name="T67" fmla="*/ 793 h 2240"/>
                  <a:gd name="T68" fmla="*/ 217 w 1429"/>
                  <a:gd name="T69" fmla="*/ 1672 h 2240"/>
                  <a:gd name="T70" fmla="*/ 415 w 1429"/>
                  <a:gd name="T71" fmla="*/ 1655 h 2240"/>
                  <a:gd name="T72" fmla="*/ 470 w 1429"/>
                  <a:gd name="T73" fmla="*/ 1722 h 2240"/>
                  <a:gd name="T74" fmla="*/ 545 w 1429"/>
                  <a:gd name="T75" fmla="*/ 1813 h 2240"/>
                  <a:gd name="T76" fmla="*/ 707 w 1429"/>
                  <a:gd name="T77" fmla="*/ 1869 h 2240"/>
                  <a:gd name="T78" fmla="*/ 747 w 1429"/>
                  <a:gd name="T79" fmla="*/ 1866 h 2240"/>
                  <a:gd name="T80" fmla="*/ 808 w 1429"/>
                  <a:gd name="T81" fmla="*/ 1881 h 2240"/>
                  <a:gd name="T82" fmla="*/ 841 w 1429"/>
                  <a:gd name="T83" fmla="*/ 1920 h 2240"/>
                  <a:gd name="T84" fmla="*/ 888 w 1429"/>
                  <a:gd name="T85" fmla="*/ 2012 h 2240"/>
                  <a:gd name="T86" fmla="*/ 953 w 1429"/>
                  <a:gd name="T87" fmla="*/ 2111 h 2240"/>
                  <a:gd name="T88" fmla="*/ 1046 w 1429"/>
                  <a:gd name="T89" fmla="*/ 2218 h 2240"/>
                  <a:gd name="T90" fmla="*/ 1117 w 1429"/>
                  <a:gd name="T91" fmla="*/ 2240 h 2240"/>
                  <a:gd name="T92" fmla="*/ 1138 w 1429"/>
                  <a:gd name="T93" fmla="*/ 2223 h 2240"/>
                  <a:gd name="T94" fmla="*/ 1115 w 1429"/>
                  <a:gd name="T95" fmla="*/ 2116 h 2240"/>
                  <a:gd name="T96" fmla="*/ 1126 w 1429"/>
                  <a:gd name="T97" fmla="*/ 2075 h 2240"/>
                  <a:gd name="T98" fmla="*/ 1146 w 1429"/>
                  <a:gd name="T99" fmla="*/ 2036 h 2240"/>
                  <a:gd name="T100" fmla="*/ 1172 w 1429"/>
                  <a:gd name="T101" fmla="*/ 2010 h 2240"/>
                  <a:gd name="T102" fmla="*/ 1198 w 1429"/>
                  <a:gd name="T103" fmla="*/ 1991 h 2240"/>
                  <a:gd name="T104" fmla="*/ 1298 w 1429"/>
                  <a:gd name="T105" fmla="*/ 1951 h 2240"/>
                  <a:gd name="T106" fmla="*/ 1316 w 1429"/>
                  <a:gd name="T107" fmla="*/ 1922 h 2240"/>
                  <a:gd name="T108" fmla="*/ 1330 w 1429"/>
                  <a:gd name="T109" fmla="*/ 1890 h 2240"/>
                  <a:gd name="T110" fmla="*/ 1348 w 1429"/>
                  <a:gd name="T111" fmla="*/ 1902 h 2240"/>
                  <a:gd name="T112" fmla="*/ 1403 w 1429"/>
                  <a:gd name="T113" fmla="*/ 1867 h 2240"/>
                  <a:gd name="T114" fmla="*/ 1414 w 1429"/>
                  <a:gd name="T115" fmla="*/ 1809 h 2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9" h="2240">
                    <a:moveTo>
                      <a:pt x="1414" y="1809"/>
                    </a:moveTo>
                    <a:lnTo>
                      <a:pt x="1414" y="1809"/>
                    </a:lnTo>
                    <a:lnTo>
                      <a:pt x="1420" y="1800"/>
                    </a:lnTo>
                    <a:cubicBezTo>
                      <a:pt x="1429" y="1765"/>
                      <a:pt x="1416" y="1741"/>
                      <a:pt x="1416" y="1741"/>
                    </a:cubicBezTo>
                    <a:lnTo>
                      <a:pt x="1416" y="1738"/>
                    </a:lnTo>
                    <a:lnTo>
                      <a:pt x="1403" y="1715"/>
                    </a:lnTo>
                    <a:cubicBezTo>
                      <a:pt x="1406" y="1696"/>
                      <a:pt x="1384" y="1677"/>
                      <a:pt x="1384" y="1677"/>
                    </a:cubicBezTo>
                    <a:lnTo>
                      <a:pt x="1381" y="1637"/>
                    </a:lnTo>
                    <a:lnTo>
                      <a:pt x="1381" y="1539"/>
                    </a:lnTo>
                    <a:lnTo>
                      <a:pt x="1370" y="1533"/>
                    </a:lnTo>
                    <a:lnTo>
                      <a:pt x="1360" y="1538"/>
                    </a:lnTo>
                    <a:lnTo>
                      <a:pt x="1355" y="1538"/>
                    </a:lnTo>
                    <a:lnTo>
                      <a:pt x="1343" y="1527"/>
                    </a:lnTo>
                    <a:lnTo>
                      <a:pt x="1326" y="1520"/>
                    </a:lnTo>
                    <a:lnTo>
                      <a:pt x="1326" y="1519"/>
                    </a:lnTo>
                    <a:lnTo>
                      <a:pt x="1343" y="1527"/>
                    </a:lnTo>
                    <a:lnTo>
                      <a:pt x="1343" y="1510"/>
                    </a:lnTo>
                    <a:lnTo>
                      <a:pt x="1348" y="1510"/>
                    </a:lnTo>
                    <a:lnTo>
                      <a:pt x="1346" y="1351"/>
                    </a:lnTo>
                    <a:lnTo>
                      <a:pt x="1332" y="1223"/>
                    </a:lnTo>
                    <a:cubicBezTo>
                      <a:pt x="1332" y="1223"/>
                      <a:pt x="1330" y="1223"/>
                      <a:pt x="1326" y="1223"/>
                    </a:cubicBezTo>
                    <a:lnTo>
                      <a:pt x="1326" y="1223"/>
                    </a:lnTo>
                    <a:lnTo>
                      <a:pt x="1332" y="1223"/>
                    </a:lnTo>
                    <a:lnTo>
                      <a:pt x="1333" y="1030"/>
                    </a:lnTo>
                    <a:cubicBezTo>
                      <a:pt x="1333" y="1020"/>
                      <a:pt x="1313" y="1015"/>
                      <a:pt x="1313" y="1015"/>
                    </a:cubicBezTo>
                    <a:lnTo>
                      <a:pt x="1312" y="1001"/>
                    </a:lnTo>
                    <a:cubicBezTo>
                      <a:pt x="1296" y="999"/>
                      <a:pt x="1298" y="984"/>
                      <a:pt x="1298" y="984"/>
                    </a:cubicBezTo>
                    <a:lnTo>
                      <a:pt x="1301" y="978"/>
                    </a:lnTo>
                    <a:cubicBezTo>
                      <a:pt x="1310" y="972"/>
                      <a:pt x="1303" y="962"/>
                      <a:pt x="1303" y="962"/>
                    </a:cubicBezTo>
                    <a:lnTo>
                      <a:pt x="1278" y="944"/>
                    </a:lnTo>
                    <a:cubicBezTo>
                      <a:pt x="1281" y="933"/>
                      <a:pt x="1264" y="917"/>
                      <a:pt x="1264" y="917"/>
                    </a:cubicBezTo>
                    <a:lnTo>
                      <a:pt x="1263" y="904"/>
                    </a:lnTo>
                    <a:lnTo>
                      <a:pt x="1247" y="888"/>
                    </a:lnTo>
                    <a:lnTo>
                      <a:pt x="1246" y="867"/>
                    </a:lnTo>
                    <a:lnTo>
                      <a:pt x="1241" y="861"/>
                    </a:lnTo>
                    <a:lnTo>
                      <a:pt x="1243" y="851"/>
                    </a:lnTo>
                    <a:cubicBezTo>
                      <a:pt x="1248" y="839"/>
                      <a:pt x="1232" y="834"/>
                      <a:pt x="1232" y="834"/>
                    </a:cubicBezTo>
                    <a:lnTo>
                      <a:pt x="1237" y="820"/>
                    </a:lnTo>
                    <a:cubicBezTo>
                      <a:pt x="1242" y="818"/>
                      <a:pt x="1237" y="807"/>
                      <a:pt x="1237" y="807"/>
                    </a:cubicBezTo>
                    <a:lnTo>
                      <a:pt x="1225" y="797"/>
                    </a:lnTo>
                    <a:cubicBezTo>
                      <a:pt x="1227" y="785"/>
                      <a:pt x="1218" y="778"/>
                      <a:pt x="1218" y="778"/>
                    </a:cubicBezTo>
                    <a:lnTo>
                      <a:pt x="1217" y="770"/>
                    </a:lnTo>
                    <a:cubicBezTo>
                      <a:pt x="1215" y="764"/>
                      <a:pt x="1203" y="755"/>
                      <a:pt x="1203" y="755"/>
                    </a:cubicBezTo>
                    <a:cubicBezTo>
                      <a:pt x="1216" y="753"/>
                      <a:pt x="1210" y="735"/>
                      <a:pt x="1210" y="735"/>
                    </a:cubicBezTo>
                    <a:cubicBezTo>
                      <a:pt x="1200" y="733"/>
                      <a:pt x="1203" y="723"/>
                      <a:pt x="1203" y="723"/>
                    </a:cubicBezTo>
                    <a:lnTo>
                      <a:pt x="1197" y="720"/>
                    </a:lnTo>
                    <a:cubicBezTo>
                      <a:pt x="1197" y="719"/>
                      <a:pt x="1197" y="719"/>
                      <a:pt x="1197" y="719"/>
                    </a:cubicBezTo>
                    <a:cubicBezTo>
                      <a:pt x="1201" y="722"/>
                      <a:pt x="1203" y="723"/>
                      <a:pt x="1203" y="723"/>
                    </a:cubicBezTo>
                    <a:cubicBezTo>
                      <a:pt x="1204" y="708"/>
                      <a:pt x="1195" y="695"/>
                      <a:pt x="1195" y="695"/>
                    </a:cubicBezTo>
                    <a:lnTo>
                      <a:pt x="1199" y="678"/>
                    </a:lnTo>
                    <a:lnTo>
                      <a:pt x="1199" y="672"/>
                    </a:lnTo>
                    <a:lnTo>
                      <a:pt x="1203" y="662"/>
                    </a:lnTo>
                    <a:lnTo>
                      <a:pt x="1199" y="644"/>
                    </a:lnTo>
                    <a:cubicBezTo>
                      <a:pt x="1202" y="639"/>
                      <a:pt x="1195" y="624"/>
                      <a:pt x="1195" y="624"/>
                    </a:cubicBezTo>
                    <a:lnTo>
                      <a:pt x="1203" y="624"/>
                    </a:lnTo>
                    <a:lnTo>
                      <a:pt x="1203" y="464"/>
                    </a:lnTo>
                    <a:lnTo>
                      <a:pt x="1181" y="436"/>
                    </a:lnTo>
                    <a:lnTo>
                      <a:pt x="1182" y="426"/>
                    </a:lnTo>
                    <a:cubicBezTo>
                      <a:pt x="1199" y="420"/>
                      <a:pt x="1194" y="401"/>
                      <a:pt x="1194" y="401"/>
                    </a:cubicBezTo>
                    <a:cubicBezTo>
                      <a:pt x="1194" y="401"/>
                      <a:pt x="1199" y="362"/>
                      <a:pt x="1185" y="345"/>
                    </a:cubicBezTo>
                    <a:lnTo>
                      <a:pt x="1184" y="312"/>
                    </a:lnTo>
                    <a:lnTo>
                      <a:pt x="1182" y="307"/>
                    </a:lnTo>
                    <a:cubicBezTo>
                      <a:pt x="1182" y="307"/>
                      <a:pt x="1185" y="241"/>
                      <a:pt x="1167" y="229"/>
                    </a:cubicBezTo>
                    <a:lnTo>
                      <a:pt x="1166" y="220"/>
                    </a:lnTo>
                    <a:lnTo>
                      <a:pt x="1160" y="199"/>
                    </a:lnTo>
                    <a:lnTo>
                      <a:pt x="1161" y="162"/>
                    </a:lnTo>
                    <a:cubicBezTo>
                      <a:pt x="1161" y="162"/>
                      <a:pt x="1168" y="140"/>
                      <a:pt x="1157" y="125"/>
                    </a:cubicBezTo>
                    <a:cubicBezTo>
                      <a:pt x="1157" y="125"/>
                      <a:pt x="799" y="110"/>
                      <a:pt x="742" y="104"/>
                    </a:cubicBezTo>
                    <a:cubicBezTo>
                      <a:pt x="742" y="104"/>
                      <a:pt x="196" y="43"/>
                      <a:pt x="14" y="0"/>
                    </a:cubicBezTo>
                    <a:lnTo>
                      <a:pt x="0" y="89"/>
                    </a:lnTo>
                    <a:cubicBezTo>
                      <a:pt x="0" y="89"/>
                      <a:pt x="26" y="121"/>
                      <a:pt x="7" y="140"/>
                    </a:cubicBezTo>
                    <a:cubicBezTo>
                      <a:pt x="7" y="140"/>
                      <a:pt x="35" y="166"/>
                      <a:pt x="41" y="182"/>
                    </a:cubicBezTo>
                    <a:cubicBezTo>
                      <a:pt x="41" y="182"/>
                      <a:pt x="50" y="203"/>
                      <a:pt x="50" y="208"/>
                    </a:cubicBezTo>
                    <a:lnTo>
                      <a:pt x="63" y="218"/>
                    </a:lnTo>
                    <a:lnTo>
                      <a:pt x="63" y="225"/>
                    </a:lnTo>
                    <a:lnTo>
                      <a:pt x="81" y="225"/>
                    </a:lnTo>
                    <a:lnTo>
                      <a:pt x="81" y="236"/>
                    </a:lnTo>
                    <a:lnTo>
                      <a:pt x="69" y="253"/>
                    </a:lnTo>
                    <a:cubicBezTo>
                      <a:pt x="69" y="253"/>
                      <a:pt x="71" y="264"/>
                      <a:pt x="63" y="271"/>
                    </a:cubicBezTo>
                    <a:lnTo>
                      <a:pt x="64" y="294"/>
                    </a:lnTo>
                    <a:cubicBezTo>
                      <a:pt x="64" y="294"/>
                      <a:pt x="43" y="307"/>
                      <a:pt x="56" y="311"/>
                    </a:cubicBezTo>
                    <a:lnTo>
                      <a:pt x="51" y="324"/>
                    </a:lnTo>
                    <a:lnTo>
                      <a:pt x="63" y="336"/>
                    </a:lnTo>
                    <a:cubicBezTo>
                      <a:pt x="63" y="336"/>
                      <a:pt x="81" y="317"/>
                      <a:pt x="92" y="319"/>
                    </a:cubicBezTo>
                    <a:lnTo>
                      <a:pt x="101" y="329"/>
                    </a:lnTo>
                    <a:lnTo>
                      <a:pt x="96" y="336"/>
                    </a:lnTo>
                    <a:cubicBezTo>
                      <a:pt x="96" y="336"/>
                      <a:pt x="95" y="368"/>
                      <a:pt x="106" y="376"/>
                    </a:cubicBezTo>
                    <a:cubicBezTo>
                      <a:pt x="106" y="376"/>
                      <a:pt x="111" y="380"/>
                      <a:pt x="107" y="392"/>
                    </a:cubicBezTo>
                    <a:cubicBezTo>
                      <a:pt x="107" y="392"/>
                      <a:pt x="108" y="408"/>
                      <a:pt x="120" y="407"/>
                    </a:cubicBezTo>
                    <a:lnTo>
                      <a:pt x="131" y="420"/>
                    </a:lnTo>
                    <a:lnTo>
                      <a:pt x="124" y="426"/>
                    </a:lnTo>
                    <a:lnTo>
                      <a:pt x="126" y="441"/>
                    </a:lnTo>
                    <a:lnTo>
                      <a:pt x="139" y="450"/>
                    </a:lnTo>
                    <a:lnTo>
                      <a:pt x="147" y="438"/>
                    </a:lnTo>
                    <a:lnTo>
                      <a:pt x="168" y="446"/>
                    </a:lnTo>
                    <a:lnTo>
                      <a:pt x="177" y="436"/>
                    </a:lnTo>
                    <a:lnTo>
                      <a:pt x="183" y="444"/>
                    </a:lnTo>
                    <a:lnTo>
                      <a:pt x="229" y="446"/>
                    </a:lnTo>
                    <a:cubicBezTo>
                      <a:pt x="229" y="446"/>
                      <a:pt x="232" y="418"/>
                      <a:pt x="246" y="444"/>
                    </a:cubicBezTo>
                    <a:lnTo>
                      <a:pt x="253" y="460"/>
                    </a:lnTo>
                    <a:lnTo>
                      <a:pt x="207" y="773"/>
                    </a:lnTo>
                    <a:cubicBezTo>
                      <a:pt x="207" y="773"/>
                      <a:pt x="263" y="782"/>
                      <a:pt x="341" y="793"/>
                    </a:cubicBezTo>
                    <a:lnTo>
                      <a:pt x="341" y="793"/>
                    </a:lnTo>
                    <a:lnTo>
                      <a:pt x="292" y="1158"/>
                    </a:lnTo>
                    <a:lnTo>
                      <a:pt x="217" y="1672"/>
                    </a:lnTo>
                    <a:lnTo>
                      <a:pt x="285" y="1683"/>
                    </a:lnTo>
                    <a:lnTo>
                      <a:pt x="292" y="1641"/>
                    </a:lnTo>
                    <a:lnTo>
                      <a:pt x="415" y="1655"/>
                    </a:lnTo>
                    <a:lnTo>
                      <a:pt x="434" y="1672"/>
                    </a:lnTo>
                    <a:cubicBezTo>
                      <a:pt x="432" y="1680"/>
                      <a:pt x="447" y="1695"/>
                      <a:pt x="447" y="1695"/>
                    </a:cubicBezTo>
                    <a:lnTo>
                      <a:pt x="470" y="1722"/>
                    </a:lnTo>
                    <a:cubicBezTo>
                      <a:pt x="492" y="1749"/>
                      <a:pt x="521" y="1768"/>
                      <a:pt x="521" y="1768"/>
                    </a:cubicBezTo>
                    <a:cubicBezTo>
                      <a:pt x="531" y="1772"/>
                      <a:pt x="537" y="1790"/>
                      <a:pt x="537" y="1790"/>
                    </a:cubicBezTo>
                    <a:cubicBezTo>
                      <a:pt x="532" y="1801"/>
                      <a:pt x="545" y="1813"/>
                      <a:pt x="545" y="1813"/>
                    </a:cubicBezTo>
                    <a:lnTo>
                      <a:pt x="545" y="1850"/>
                    </a:lnTo>
                    <a:cubicBezTo>
                      <a:pt x="565" y="1892"/>
                      <a:pt x="661" y="1937"/>
                      <a:pt x="661" y="1937"/>
                    </a:cubicBezTo>
                    <a:cubicBezTo>
                      <a:pt x="675" y="1937"/>
                      <a:pt x="707" y="1869"/>
                      <a:pt x="707" y="1869"/>
                    </a:cubicBezTo>
                    <a:lnTo>
                      <a:pt x="716" y="1868"/>
                    </a:lnTo>
                    <a:cubicBezTo>
                      <a:pt x="724" y="1873"/>
                      <a:pt x="730" y="1866"/>
                      <a:pt x="730" y="1866"/>
                    </a:cubicBezTo>
                    <a:cubicBezTo>
                      <a:pt x="730" y="1854"/>
                      <a:pt x="747" y="1866"/>
                      <a:pt x="747" y="1866"/>
                    </a:cubicBezTo>
                    <a:lnTo>
                      <a:pt x="790" y="1876"/>
                    </a:lnTo>
                    <a:lnTo>
                      <a:pt x="790" y="1873"/>
                    </a:lnTo>
                    <a:lnTo>
                      <a:pt x="808" y="1881"/>
                    </a:lnTo>
                    <a:cubicBezTo>
                      <a:pt x="807" y="1891"/>
                      <a:pt x="817" y="1895"/>
                      <a:pt x="817" y="1895"/>
                    </a:cubicBezTo>
                    <a:lnTo>
                      <a:pt x="831" y="1907"/>
                    </a:lnTo>
                    <a:lnTo>
                      <a:pt x="841" y="1920"/>
                    </a:lnTo>
                    <a:lnTo>
                      <a:pt x="860" y="1943"/>
                    </a:lnTo>
                    <a:lnTo>
                      <a:pt x="860" y="1952"/>
                    </a:lnTo>
                    <a:lnTo>
                      <a:pt x="888" y="2012"/>
                    </a:lnTo>
                    <a:cubicBezTo>
                      <a:pt x="896" y="2034"/>
                      <a:pt x="946" y="2079"/>
                      <a:pt x="946" y="2079"/>
                    </a:cubicBezTo>
                    <a:lnTo>
                      <a:pt x="946" y="2105"/>
                    </a:lnTo>
                    <a:lnTo>
                      <a:pt x="953" y="2111"/>
                    </a:lnTo>
                    <a:lnTo>
                      <a:pt x="953" y="2133"/>
                    </a:lnTo>
                    <a:cubicBezTo>
                      <a:pt x="969" y="2146"/>
                      <a:pt x="979" y="2187"/>
                      <a:pt x="979" y="2187"/>
                    </a:cubicBezTo>
                    <a:cubicBezTo>
                      <a:pt x="1004" y="2191"/>
                      <a:pt x="1046" y="2218"/>
                      <a:pt x="1046" y="2218"/>
                    </a:cubicBezTo>
                    <a:lnTo>
                      <a:pt x="1059" y="2223"/>
                    </a:lnTo>
                    <a:lnTo>
                      <a:pt x="1088" y="2221"/>
                    </a:lnTo>
                    <a:lnTo>
                      <a:pt x="1117" y="2240"/>
                    </a:lnTo>
                    <a:lnTo>
                      <a:pt x="1127" y="2232"/>
                    </a:lnTo>
                    <a:lnTo>
                      <a:pt x="1137" y="2232"/>
                    </a:lnTo>
                    <a:lnTo>
                      <a:pt x="1138" y="2223"/>
                    </a:lnTo>
                    <a:lnTo>
                      <a:pt x="1127" y="2211"/>
                    </a:lnTo>
                    <a:lnTo>
                      <a:pt x="1110" y="2149"/>
                    </a:lnTo>
                    <a:cubicBezTo>
                      <a:pt x="1115" y="2136"/>
                      <a:pt x="1115" y="2116"/>
                      <a:pt x="1115" y="2116"/>
                    </a:cubicBezTo>
                    <a:cubicBezTo>
                      <a:pt x="1104" y="2112"/>
                      <a:pt x="1115" y="2104"/>
                      <a:pt x="1115" y="2104"/>
                    </a:cubicBezTo>
                    <a:cubicBezTo>
                      <a:pt x="1129" y="2099"/>
                      <a:pt x="1122" y="2090"/>
                      <a:pt x="1122" y="2090"/>
                    </a:cubicBezTo>
                    <a:cubicBezTo>
                      <a:pt x="1129" y="2088"/>
                      <a:pt x="1126" y="2075"/>
                      <a:pt x="1126" y="2075"/>
                    </a:cubicBezTo>
                    <a:cubicBezTo>
                      <a:pt x="1116" y="2071"/>
                      <a:pt x="1126" y="2057"/>
                      <a:pt x="1126" y="2057"/>
                    </a:cubicBezTo>
                    <a:cubicBezTo>
                      <a:pt x="1133" y="2066"/>
                      <a:pt x="1142" y="2057"/>
                      <a:pt x="1142" y="2057"/>
                    </a:cubicBezTo>
                    <a:cubicBezTo>
                      <a:pt x="1156" y="2053"/>
                      <a:pt x="1146" y="2036"/>
                      <a:pt x="1146" y="2036"/>
                    </a:cubicBezTo>
                    <a:lnTo>
                      <a:pt x="1146" y="2030"/>
                    </a:lnTo>
                    <a:lnTo>
                      <a:pt x="1172" y="2030"/>
                    </a:lnTo>
                    <a:lnTo>
                      <a:pt x="1172" y="2010"/>
                    </a:lnTo>
                    <a:cubicBezTo>
                      <a:pt x="1187" y="2018"/>
                      <a:pt x="1191" y="2010"/>
                      <a:pt x="1191" y="2010"/>
                    </a:cubicBezTo>
                    <a:cubicBezTo>
                      <a:pt x="1211" y="2010"/>
                      <a:pt x="1198" y="1999"/>
                      <a:pt x="1198" y="1999"/>
                    </a:cubicBezTo>
                    <a:cubicBezTo>
                      <a:pt x="1182" y="1993"/>
                      <a:pt x="1198" y="1991"/>
                      <a:pt x="1198" y="1991"/>
                    </a:cubicBezTo>
                    <a:cubicBezTo>
                      <a:pt x="1207" y="1991"/>
                      <a:pt x="1214" y="1981"/>
                      <a:pt x="1214" y="1981"/>
                    </a:cubicBezTo>
                    <a:cubicBezTo>
                      <a:pt x="1211" y="1986"/>
                      <a:pt x="1219" y="1991"/>
                      <a:pt x="1219" y="1991"/>
                    </a:cubicBezTo>
                    <a:cubicBezTo>
                      <a:pt x="1256" y="1987"/>
                      <a:pt x="1298" y="1951"/>
                      <a:pt x="1298" y="1951"/>
                    </a:cubicBezTo>
                    <a:lnTo>
                      <a:pt x="1303" y="1936"/>
                    </a:lnTo>
                    <a:lnTo>
                      <a:pt x="1316" y="1926"/>
                    </a:lnTo>
                    <a:lnTo>
                      <a:pt x="1316" y="1922"/>
                    </a:lnTo>
                    <a:cubicBezTo>
                      <a:pt x="1325" y="1918"/>
                      <a:pt x="1316" y="1904"/>
                      <a:pt x="1316" y="1904"/>
                    </a:cubicBezTo>
                    <a:cubicBezTo>
                      <a:pt x="1314" y="1890"/>
                      <a:pt x="1322" y="1890"/>
                      <a:pt x="1322" y="1890"/>
                    </a:cubicBezTo>
                    <a:lnTo>
                      <a:pt x="1330" y="1890"/>
                    </a:lnTo>
                    <a:lnTo>
                      <a:pt x="1336" y="1897"/>
                    </a:lnTo>
                    <a:cubicBezTo>
                      <a:pt x="1323" y="1904"/>
                      <a:pt x="1336" y="1904"/>
                      <a:pt x="1336" y="1904"/>
                    </a:cubicBezTo>
                    <a:lnTo>
                      <a:pt x="1348" y="1902"/>
                    </a:lnTo>
                    <a:cubicBezTo>
                      <a:pt x="1360" y="1909"/>
                      <a:pt x="1383" y="1890"/>
                      <a:pt x="1383" y="1890"/>
                    </a:cubicBezTo>
                    <a:lnTo>
                      <a:pt x="1403" y="1890"/>
                    </a:lnTo>
                    <a:cubicBezTo>
                      <a:pt x="1395" y="1888"/>
                      <a:pt x="1403" y="1867"/>
                      <a:pt x="1403" y="1867"/>
                    </a:cubicBezTo>
                    <a:cubicBezTo>
                      <a:pt x="1412" y="1861"/>
                      <a:pt x="1415" y="1837"/>
                      <a:pt x="1415" y="1837"/>
                    </a:cubicBezTo>
                    <a:cubicBezTo>
                      <a:pt x="1407" y="1833"/>
                      <a:pt x="1412" y="1817"/>
                      <a:pt x="1412" y="1817"/>
                    </a:cubicBezTo>
                    <a:lnTo>
                      <a:pt x="1414" y="1809"/>
                    </a:lnTo>
                    <a:close/>
                  </a:path>
                </a:pathLst>
              </a:custGeom>
              <a:solidFill>
                <a:srgbClr val="F532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8">
                <a:extLst>
                  <a:ext uri="{FF2B5EF4-FFF2-40B4-BE49-F238E27FC236}">
                    <a16:creationId xmlns:a16="http://schemas.microsoft.com/office/drawing/2014/main" id="{41BE1B95-34B3-48CB-9D15-A165995EE12B}"/>
                  </a:ext>
                </a:extLst>
              </p:cNvPr>
              <p:cNvSpPr>
                <a:spLocks/>
              </p:cNvSpPr>
              <p:nvPr/>
            </p:nvSpPr>
            <p:spPr bwMode="auto">
              <a:xfrm>
                <a:off x="1340" y="956"/>
                <a:ext cx="1916" cy="3016"/>
              </a:xfrm>
              <a:custGeom>
                <a:avLst/>
                <a:gdLst>
                  <a:gd name="T0" fmla="*/ 1420 w 1429"/>
                  <a:gd name="T1" fmla="*/ 1800 h 2240"/>
                  <a:gd name="T2" fmla="*/ 1403 w 1429"/>
                  <a:gd name="T3" fmla="*/ 1715 h 2240"/>
                  <a:gd name="T4" fmla="*/ 1381 w 1429"/>
                  <a:gd name="T5" fmla="*/ 1539 h 2240"/>
                  <a:gd name="T6" fmla="*/ 1355 w 1429"/>
                  <a:gd name="T7" fmla="*/ 1538 h 2240"/>
                  <a:gd name="T8" fmla="*/ 1326 w 1429"/>
                  <a:gd name="T9" fmla="*/ 1519 h 2240"/>
                  <a:gd name="T10" fmla="*/ 1348 w 1429"/>
                  <a:gd name="T11" fmla="*/ 1510 h 2240"/>
                  <a:gd name="T12" fmla="*/ 1326 w 1429"/>
                  <a:gd name="T13" fmla="*/ 1223 h 2240"/>
                  <a:gd name="T14" fmla="*/ 1333 w 1429"/>
                  <a:gd name="T15" fmla="*/ 1030 h 2240"/>
                  <a:gd name="T16" fmla="*/ 1298 w 1429"/>
                  <a:gd name="T17" fmla="*/ 984 h 2240"/>
                  <a:gd name="T18" fmla="*/ 1278 w 1429"/>
                  <a:gd name="T19" fmla="*/ 944 h 2240"/>
                  <a:gd name="T20" fmla="*/ 1247 w 1429"/>
                  <a:gd name="T21" fmla="*/ 888 h 2240"/>
                  <a:gd name="T22" fmla="*/ 1243 w 1429"/>
                  <a:gd name="T23" fmla="*/ 851 h 2240"/>
                  <a:gd name="T24" fmla="*/ 1237 w 1429"/>
                  <a:gd name="T25" fmla="*/ 807 h 2240"/>
                  <a:gd name="T26" fmla="*/ 1217 w 1429"/>
                  <a:gd name="T27" fmla="*/ 770 h 2240"/>
                  <a:gd name="T28" fmla="*/ 1203 w 1429"/>
                  <a:gd name="T29" fmla="*/ 723 h 2240"/>
                  <a:gd name="T30" fmla="*/ 1203 w 1429"/>
                  <a:gd name="T31" fmla="*/ 723 h 2240"/>
                  <a:gd name="T32" fmla="*/ 1199 w 1429"/>
                  <a:gd name="T33" fmla="*/ 672 h 2240"/>
                  <a:gd name="T34" fmla="*/ 1195 w 1429"/>
                  <a:gd name="T35" fmla="*/ 624 h 2240"/>
                  <a:gd name="T36" fmla="*/ 1181 w 1429"/>
                  <a:gd name="T37" fmla="*/ 436 h 2240"/>
                  <a:gd name="T38" fmla="*/ 1185 w 1429"/>
                  <a:gd name="T39" fmla="*/ 345 h 2240"/>
                  <a:gd name="T40" fmla="*/ 1167 w 1429"/>
                  <a:gd name="T41" fmla="*/ 229 h 2240"/>
                  <a:gd name="T42" fmla="*/ 1161 w 1429"/>
                  <a:gd name="T43" fmla="*/ 162 h 2240"/>
                  <a:gd name="T44" fmla="*/ 14 w 1429"/>
                  <a:gd name="T45" fmla="*/ 0 h 2240"/>
                  <a:gd name="T46" fmla="*/ 41 w 1429"/>
                  <a:gd name="T47" fmla="*/ 182 h 2240"/>
                  <a:gd name="T48" fmla="*/ 63 w 1429"/>
                  <a:gd name="T49" fmla="*/ 225 h 2240"/>
                  <a:gd name="T50" fmla="*/ 69 w 1429"/>
                  <a:gd name="T51" fmla="*/ 253 h 2240"/>
                  <a:gd name="T52" fmla="*/ 56 w 1429"/>
                  <a:gd name="T53" fmla="*/ 311 h 2240"/>
                  <a:gd name="T54" fmla="*/ 92 w 1429"/>
                  <a:gd name="T55" fmla="*/ 319 h 2240"/>
                  <a:gd name="T56" fmla="*/ 106 w 1429"/>
                  <a:gd name="T57" fmla="*/ 376 h 2240"/>
                  <a:gd name="T58" fmla="*/ 131 w 1429"/>
                  <a:gd name="T59" fmla="*/ 420 h 2240"/>
                  <a:gd name="T60" fmla="*/ 139 w 1429"/>
                  <a:gd name="T61" fmla="*/ 450 h 2240"/>
                  <a:gd name="T62" fmla="*/ 177 w 1429"/>
                  <a:gd name="T63" fmla="*/ 436 h 2240"/>
                  <a:gd name="T64" fmla="*/ 246 w 1429"/>
                  <a:gd name="T65" fmla="*/ 444 h 2240"/>
                  <a:gd name="T66" fmla="*/ 341 w 1429"/>
                  <a:gd name="T67" fmla="*/ 793 h 2240"/>
                  <a:gd name="T68" fmla="*/ 217 w 1429"/>
                  <a:gd name="T69" fmla="*/ 1672 h 2240"/>
                  <a:gd name="T70" fmla="*/ 415 w 1429"/>
                  <a:gd name="T71" fmla="*/ 1655 h 2240"/>
                  <a:gd name="T72" fmla="*/ 470 w 1429"/>
                  <a:gd name="T73" fmla="*/ 1722 h 2240"/>
                  <a:gd name="T74" fmla="*/ 545 w 1429"/>
                  <a:gd name="T75" fmla="*/ 1813 h 2240"/>
                  <a:gd name="T76" fmla="*/ 707 w 1429"/>
                  <a:gd name="T77" fmla="*/ 1869 h 2240"/>
                  <a:gd name="T78" fmla="*/ 747 w 1429"/>
                  <a:gd name="T79" fmla="*/ 1866 h 2240"/>
                  <a:gd name="T80" fmla="*/ 808 w 1429"/>
                  <a:gd name="T81" fmla="*/ 1881 h 2240"/>
                  <a:gd name="T82" fmla="*/ 841 w 1429"/>
                  <a:gd name="T83" fmla="*/ 1920 h 2240"/>
                  <a:gd name="T84" fmla="*/ 888 w 1429"/>
                  <a:gd name="T85" fmla="*/ 2012 h 2240"/>
                  <a:gd name="T86" fmla="*/ 953 w 1429"/>
                  <a:gd name="T87" fmla="*/ 2111 h 2240"/>
                  <a:gd name="T88" fmla="*/ 1046 w 1429"/>
                  <a:gd name="T89" fmla="*/ 2218 h 2240"/>
                  <a:gd name="T90" fmla="*/ 1117 w 1429"/>
                  <a:gd name="T91" fmla="*/ 2240 h 2240"/>
                  <a:gd name="T92" fmla="*/ 1138 w 1429"/>
                  <a:gd name="T93" fmla="*/ 2223 h 2240"/>
                  <a:gd name="T94" fmla="*/ 1115 w 1429"/>
                  <a:gd name="T95" fmla="*/ 2116 h 2240"/>
                  <a:gd name="T96" fmla="*/ 1126 w 1429"/>
                  <a:gd name="T97" fmla="*/ 2075 h 2240"/>
                  <a:gd name="T98" fmla="*/ 1146 w 1429"/>
                  <a:gd name="T99" fmla="*/ 2036 h 2240"/>
                  <a:gd name="T100" fmla="*/ 1172 w 1429"/>
                  <a:gd name="T101" fmla="*/ 2010 h 2240"/>
                  <a:gd name="T102" fmla="*/ 1198 w 1429"/>
                  <a:gd name="T103" fmla="*/ 1991 h 2240"/>
                  <a:gd name="T104" fmla="*/ 1298 w 1429"/>
                  <a:gd name="T105" fmla="*/ 1951 h 2240"/>
                  <a:gd name="T106" fmla="*/ 1316 w 1429"/>
                  <a:gd name="T107" fmla="*/ 1922 h 2240"/>
                  <a:gd name="T108" fmla="*/ 1330 w 1429"/>
                  <a:gd name="T109" fmla="*/ 1890 h 2240"/>
                  <a:gd name="T110" fmla="*/ 1348 w 1429"/>
                  <a:gd name="T111" fmla="*/ 1902 h 2240"/>
                  <a:gd name="T112" fmla="*/ 1403 w 1429"/>
                  <a:gd name="T113" fmla="*/ 1867 h 2240"/>
                  <a:gd name="T114" fmla="*/ 1414 w 1429"/>
                  <a:gd name="T115" fmla="*/ 1809 h 2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9" h="2240">
                    <a:moveTo>
                      <a:pt x="1414" y="1809"/>
                    </a:moveTo>
                    <a:lnTo>
                      <a:pt x="1414" y="1809"/>
                    </a:lnTo>
                    <a:lnTo>
                      <a:pt x="1420" y="1800"/>
                    </a:lnTo>
                    <a:cubicBezTo>
                      <a:pt x="1429" y="1765"/>
                      <a:pt x="1416" y="1741"/>
                      <a:pt x="1416" y="1741"/>
                    </a:cubicBezTo>
                    <a:lnTo>
                      <a:pt x="1416" y="1738"/>
                    </a:lnTo>
                    <a:lnTo>
                      <a:pt x="1403" y="1715"/>
                    </a:lnTo>
                    <a:cubicBezTo>
                      <a:pt x="1406" y="1696"/>
                      <a:pt x="1384" y="1677"/>
                      <a:pt x="1384" y="1677"/>
                    </a:cubicBezTo>
                    <a:lnTo>
                      <a:pt x="1381" y="1637"/>
                    </a:lnTo>
                    <a:lnTo>
                      <a:pt x="1381" y="1539"/>
                    </a:lnTo>
                    <a:lnTo>
                      <a:pt x="1370" y="1533"/>
                    </a:lnTo>
                    <a:lnTo>
                      <a:pt x="1360" y="1538"/>
                    </a:lnTo>
                    <a:lnTo>
                      <a:pt x="1355" y="1538"/>
                    </a:lnTo>
                    <a:lnTo>
                      <a:pt x="1343" y="1527"/>
                    </a:lnTo>
                    <a:lnTo>
                      <a:pt x="1326" y="1520"/>
                    </a:lnTo>
                    <a:lnTo>
                      <a:pt x="1326" y="1519"/>
                    </a:lnTo>
                    <a:lnTo>
                      <a:pt x="1343" y="1527"/>
                    </a:lnTo>
                    <a:lnTo>
                      <a:pt x="1343" y="1510"/>
                    </a:lnTo>
                    <a:lnTo>
                      <a:pt x="1348" y="1510"/>
                    </a:lnTo>
                    <a:lnTo>
                      <a:pt x="1346" y="1351"/>
                    </a:lnTo>
                    <a:lnTo>
                      <a:pt x="1332" y="1223"/>
                    </a:lnTo>
                    <a:cubicBezTo>
                      <a:pt x="1332" y="1223"/>
                      <a:pt x="1330" y="1223"/>
                      <a:pt x="1326" y="1223"/>
                    </a:cubicBezTo>
                    <a:lnTo>
                      <a:pt x="1326" y="1223"/>
                    </a:lnTo>
                    <a:lnTo>
                      <a:pt x="1332" y="1223"/>
                    </a:lnTo>
                    <a:lnTo>
                      <a:pt x="1333" y="1030"/>
                    </a:lnTo>
                    <a:cubicBezTo>
                      <a:pt x="1333" y="1020"/>
                      <a:pt x="1313" y="1015"/>
                      <a:pt x="1313" y="1015"/>
                    </a:cubicBezTo>
                    <a:lnTo>
                      <a:pt x="1312" y="1001"/>
                    </a:lnTo>
                    <a:cubicBezTo>
                      <a:pt x="1296" y="999"/>
                      <a:pt x="1298" y="984"/>
                      <a:pt x="1298" y="984"/>
                    </a:cubicBezTo>
                    <a:lnTo>
                      <a:pt x="1301" y="978"/>
                    </a:lnTo>
                    <a:cubicBezTo>
                      <a:pt x="1310" y="972"/>
                      <a:pt x="1303" y="962"/>
                      <a:pt x="1303" y="962"/>
                    </a:cubicBezTo>
                    <a:lnTo>
                      <a:pt x="1278" y="944"/>
                    </a:lnTo>
                    <a:cubicBezTo>
                      <a:pt x="1281" y="933"/>
                      <a:pt x="1264" y="917"/>
                      <a:pt x="1264" y="917"/>
                    </a:cubicBezTo>
                    <a:lnTo>
                      <a:pt x="1263" y="904"/>
                    </a:lnTo>
                    <a:lnTo>
                      <a:pt x="1247" y="888"/>
                    </a:lnTo>
                    <a:lnTo>
                      <a:pt x="1246" y="867"/>
                    </a:lnTo>
                    <a:lnTo>
                      <a:pt x="1241" y="861"/>
                    </a:lnTo>
                    <a:lnTo>
                      <a:pt x="1243" y="851"/>
                    </a:lnTo>
                    <a:cubicBezTo>
                      <a:pt x="1248" y="839"/>
                      <a:pt x="1232" y="834"/>
                      <a:pt x="1232" y="834"/>
                    </a:cubicBezTo>
                    <a:lnTo>
                      <a:pt x="1237" y="820"/>
                    </a:lnTo>
                    <a:cubicBezTo>
                      <a:pt x="1242" y="818"/>
                      <a:pt x="1237" y="807"/>
                      <a:pt x="1237" y="807"/>
                    </a:cubicBezTo>
                    <a:lnTo>
                      <a:pt x="1225" y="797"/>
                    </a:lnTo>
                    <a:cubicBezTo>
                      <a:pt x="1227" y="785"/>
                      <a:pt x="1218" y="778"/>
                      <a:pt x="1218" y="778"/>
                    </a:cubicBezTo>
                    <a:lnTo>
                      <a:pt x="1217" y="770"/>
                    </a:lnTo>
                    <a:cubicBezTo>
                      <a:pt x="1215" y="764"/>
                      <a:pt x="1203" y="755"/>
                      <a:pt x="1203" y="755"/>
                    </a:cubicBezTo>
                    <a:cubicBezTo>
                      <a:pt x="1216" y="753"/>
                      <a:pt x="1210" y="735"/>
                      <a:pt x="1210" y="735"/>
                    </a:cubicBezTo>
                    <a:cubicBezTo>
                      <a:pt x="1200" y="733"/>
                      <a:pt x="1203" y="723"/>
                      <a:pt x="1203" y="723"/>
                    </a:cubicBezTo>
                    <a:lnTo>
                      <a:pt x="1197" y="720"/>
                    </a:lnTo>
                    <a:cubicBezTo>
                      <a:pt x="1197" y="719"/>
                      <a:pt x="1197" y="719"/>
                      <a:pt x="1197" y="719"/>
                    </a:cubicBezTo>
                    <a:cubicBezTo>
                      <a:pt x="1201" y="722"/>
                      <a:pt x="1203" y="723"/>
                      <a:pt x="1203" y="723"/>
                    </a:cubicBezTo>
                    <a:cubicBezTo>
                      <a:pt x="1204" y="708"/>
                      <a:pt x="1195" y="695"/>
                      <a:pt x="1195" y="695"/>
                    </a:cubicBezTo>
                    <a:lnTo>
                      <a:pt x="1199" y="678"/>
                    </a:lnTo>
                    <a:lnTo>
                      <a:pt x="1199" y="672"/>
                    </a:lnTo>
                    <a:lnTo>
                      <a:pt x="1203" y="662"/>
                    </a:lnTo>
                    <a:lnTo>
                      <a:pt x="1199" y="644"/>
                    </a:lnTo>
                    <a:cubicBezTo>
                      <a:pt x="1202" y="639"/>
                      <a:pt x="1195" y="624"/>
                      <a:pt x="1195" y="624"/>
                    </a:cubicBezTo>
                    <a:lnTo>
                      <a:pt x="1203" y="624"/>
                    </a:lnTo>
                    <a:lnTo>
                      <a:pt x="1203" y="464"/>
                    </a:lnTo>
                    <a:lnTo>
                      <a:pt x="1181" y="436"/>
                    </a:lnTo>
                    <a:lnTo>
                      <a:pt x="1182" y="426"/>
                    </a:lnTo>
                    <a:cubicBezTo>
                      <a:pt x="1199" y="420"/>
                      <a:pt x="1194" y="401"/>
                      <a:pt x="1194" y="401"/>
                    </a:cubicBezTo>
                    <a:cubicBezTo>
                      <a:pt x="1194" y="401"/>
                      <a:pt x="1199" y="362"/>
                      <a:pt x="1185" y="345"/>
                    </a:cubicBezTo>
                    <a:lnTo>
                      <a:pt x="1184" y="312"/>
                    </a:lnTo>
                    <a:lnTo>
                      <a:pt x="1182" y="307"/>
                    </a:lnTo>
                    <a:cubicBezTo>
                      <a:pt x="1182" y="307"/>
                      <a:pt x="1185" y="241"/>
                      <a:pt x="1167" y="229"/>
                    </a:cubicBezTo>
                    <a:lnTo>
                      <a:pt x="1166" y="220"/>
                    </a:lnTo>
                    <a:lnTo>
                      <a:pt x="1160" y="199"/>
                    </a:lnTo>
                    <a:lnTo>
                      <a:pt x="1161" y="162"/>
                    </a:lnTo>
                    <a:cubicBezTo>
                      <a:pt x="1161" y="162"/>
                      <a:pt x="1168" y="140"/>
                      <a:pt x="1157" y="125"/>
                    </a:cubicBezTo>
                    <a:cubicBezTo>
                      <a:pt x="1157" y="125"/>
                      <a:pt x="799" y="110"/>
                      <a:pt x="742" y="104"/>
                    </a:cubicBezTo>
                    <a:cubicBezTo>
                      <a:pt x="742" y="104"/>
                      <a:pt x="196" y="43"/>
                      <a:pt x="14" y="0"/>
                    </a:cubicBezTo>
                    <a:lnTo>
                      <a:pt x="0" y="89"/>
                    </a:lnTo>
                    <a:cubicBezTo>
                      <a:pt x="0" y="89"/>
                      <a:pt x="26" y="121"/>
                      <a:pt x="7" y="140"/>
                    </a:cubicBezTo>
                    <a:cubicBezTo>
                      <a:pt x="7" y="140"/>
                      <a:pt x="35" y="166"/>
                      <a:pt x="41" y="182"/>
                    </a:cubicBezTo>
                    <a:cubicBezTo>
                      <a:pt x="41" y="182"/>
                      <a:pt x="50" y="203"/>
                      <a:pt x="50" y="208"/>
                    </a:cubicBezTo>
                    <a:lnTo>
                      <a:pt x="63" y="218"/>
                    </a:lnTo>
                    <a:lnTo>
                      <a:pt x="63" y="225"/>
                    </a:lnTo>
                    <a:lnTo>
                      <a:pt x="81" y="225"/>
                    </a:lnTo>
                    <a:lnTo>
                      <a:pt x="81" y="236"/>
                    </a:lnTo>
                    <a:lnTo>
                      <a:pt x="69" y="253"/>
                    </a:lnTo>
                    <a:cubicBezTo>
                      <a:pt x="69" y="253"/>
                      <a:pt x="71" y="264"/>
                      <a:pt x="63" y="271"/>
                    </a:cubicBezTo>
                    <a:lnTo>
                      <a:pt x="64" y="294"/>
                    </a:lnTo>
                    <a:cubicBezTo>
                      <a:pt x="64" y="294"/>
                      <a:pt x="43" y="307"/>
                      <a:pt x="56" y="311"/>
                    </a:cubicBezTo>
                    <a:lnTo>
                      <a:pt x="51" y="324"/>
                    </a:lnTo>
                    <a:lnTo>
                      <a:pt x="63" y="336"/>
                    </a:lnTo>
                    <a:cubicBezTo>
                      <a:pt x="63" y="336"/>
                      <a:pt x="81" y="317"/>
                      <a:pt x="92" y="319"/>
                    </a:cubicBezTo>
                    <a:lnTo>
                      <a:pt x="101" y="329"/>
                    </a:lnTo>
                    <a:lnTo>
                      <a:pt x="96" y="336"/>
                    </a:lnTo>
                    <a:cubicBezTo>
                      <a:pt x="96" y="336"/>
                      <a:pt x="95" y="368"/>
                      <a:pt x="106" y="376"/>
                    </a:cubicBezTo>
                    <a:cubicBezTo>
                      <a:pt x="106" y="376"/>
                      <a:pt x="111" y="380"/>
                      <a:pt x="107" y="392"/>
                    </a:cubicBezTo>
                    <a:cubicBezTo>
                      <a:pt x="107" y="392"/>
                      <a:pt x="108" y="408"/>
                      <a:pt x="120" y="407"/>
                    </a:cubicBezTo>
                    <a:lnTo>
                      <a:pt x="131" y="420"/>
                    </a:lnTo>
                    <a:lnTo>
                      <a:pt x="124" y="426"/>
                    </a:lnTo>
                    <a:lnTo>
                      <a:pt x="126" y="441"/>
                    </a:lnTo>
                    <a:lnTo>
                      <a:pt x="139" y="450"/>
                    </a:lnTo>
                    <a:lnTo>
                      <a:pt x="147" y="438"/>
                    </a:lnTo>
                    <a:lnTo>
                      <a:pt x="168" y="446"/>
                    </a:lnTo>
                    <a:lnTo>
                      <a:pt x="177" y="436"/>
                    </a:lnTo>
                    <a:lnTo>
                      <a:pt x="183" y="444"/>
                    </a:lnTo>
                    <a:lnTo>
                      <a:pt x="229" y="446"/>
                    </a:lnTo>
                    <a:cubicBezTo>
                      <a:pt x="229" y="446"/>
                      <a:pt x="232" y="418"/>
                      <a:pt x="246" y="444"/>
                    </a:cubicBezTo>
                    <a:lnTo>
                      <a:pt x="253" y="460"/>
                    </a:lnTo>
                    <a:lnTo>
                      <a:pt x="207" y="773"/>
                    </a:lnTo>
                    <a:cubicBezTo>
                      <a:pt x="207" y="773"/>
                      <a:pt x="263" y="782"/>
                      <a:pt x="341" y="793"/>
                    </a:cubicBezTo>
                    <a:lnTo>
                      <a:pt x="341" y="793"/>
                    </a:lnTo>
                    <a:lnTo>
                      <a:pt x="292" y="1158"/>
                    </a:lnTo>
                    <a:lnTo>
                      <a:pt x="217" y="1672"/>
                    </a:lnTo>
                    <a:lnTo>
                      <a:pt x="285" y="1683"/>
                    </a:lnTo>
                    <a:lnTo>
                      <a:pt x="292" y="1641"/>
                    </a:lnTo>
                    <a:lnTo>
                      <a:pt x="415" y="1655"/>
                    </a:lnTo>
                    <a:lnTo>
                      <a:pt x="434" y="1672"/>
                    </a:lnTo>
                    <a:cubicBezTo>
                      <a:pt x="432" y="1680"/>
                      <a:pt x="447" y="1695"/>
                      <a:pt x="447" y="1695"/>
                    </a:cubicBezTo>
                    <a:lnTo>
                      <a:pt x="470" y="1722"/>
                    </a:lnTo>
                    <a:cubicBezTo>
                      <a:pt x="492" y="1749"/>
                      <a:pt x="521" y="1768"/>
                      <a:pt x="521" y="1768"/>
                    </a:cubicBezTo>
                    <a:cubicBezTo>
                      <a:pt x="531" y="1772"/>
                      <a:pt x="537" y="1790"/>
                      <a:pt x="537" y="1790"/>
                    </a:cubicBezTo>
                    <a:cubicBezTo>
                      <a:pt x="532" y="1801"/>
                      <a:pt x="545" y="1813"/>
                      <a:pt x="545" y="1813"/>
                    </a:cubicBezTo>
                    <a:lnTo>
                      <a:pt x="545" y="1850"/>
                    </a:lnTo>
                    <a:cubicBezTo>
                      <a:pt x="565" y="1892"/>
                      <a:pt x="661" y="1937"/>
                      <a:pt x="661" y="1937"/>
                    </a:cubicBezTo>
                    <a:cubicBezTo>
                      <a:pt x="675" y="1937"/>
                      <a:pt x="707" y="1869"/>
                      <a:pt x="707" y="1869"/>
                    </a:cubicBezTo>
                    <a:lnTo>
                      <a:pt x="716" y="1868"/>
                    </a:lnTo>
                    <a:cubicBezTo>
                      <a:pt x="724" y="1873"/>
                      <a:pt x="730" y="1866"/>
                      <a:pt x="730" y="1866"/>
                    </a:cubicBezTo>
                    <a:cubicBezTo>
                      <a:pt x="730" y="1854"/>
                      <a:pt x="747" y="1866"/>
                      <a:pt x="747" y="1866"/>
                    </a:cubicBezTo>
                    <a:lnTo>
                      <a:pt x="790" y="1876"/>
                    </a:lnTo>
                    <a:lnTo>
                      <a:pt x="790" y="1873"/>
                    </a:lnTo>
                    <a:lnTo>
                      <a:pt x="808" y="1881"/>
                    </a:lnTo>
                    <a:cubicBezTo>
                      <a:pt x="807" y="1891"/>
                      <a:pt x="817" y="1895"/>
                      <a:pt x="817" y="1895"/>
                    </a:cubicBezTo>
                    <a:lnTo>
                      <a:pt x="831" y="1907"/>
                    </a:lnTo>
                    <a:lnTo>
                      <a:pt x="841" y="1920"/>
                    </a:lnTo>
                    <a:lnTo>
                      <a:pt x="860" y="1943"/>
                    </a:lnTo>
                    <a:lnTo>
                      <a:pt x="860" y="1952"/>
                    </a:lnTo>
                    <a:lnTo>
                      <a:pt x="888" y="2012"/>
                    </a:lnTo>
                    <a:cubicBezTo>
                      <a:pt x="896" y="2034"/>
                      <a:pt x="946" y="2079"/>
                      <a:pt x="946" y="2079"/>
                    </a:cubicBezTo>
                    <a:lnTo>
                      <a:pt x="946" y="2105"/>
                    </a:lnTo>
                    <a:lnTo>
                      <a:pt x="953" y="2111"/>
                    </a:lnTo>
                    <a:lnTo>
                      <a:pt x="953" y="2133"/>
                    </a:lnTo>
                    <a:cubicBezTo>
                      <a:pt x="969" y="2146"/>
                      <a:pt x="979" y="2187"/>
                      <a:pt x="979" y="2187"/>
                    </a:cubicBezTo>
                    <a:cubicBezTo>
                      <a:pt x="1004" y="2191"/>
                      <a:pt x="1046" y="2218"/>
                      <a:pt x="1046" y="2218"/>
                    </a:cubicBezTo>
                    <a:lnTo>
                      <a:pt x="1059" y="2223"/>
                    </a:lnTo>
                    <a:lnTo>
                      <a:pt x="1088" y="2221"/>
                    </a:lnTo>
                    <a:lnTo>
                      <a:pt x="1117" y="2240"/>
                    </a:lnTo>
                    <a:lnTo>
                      <a:pt x="1127" y="2232"/>
                    </a:lnTo>
                    <a:lnTo>
                      <a:pt x="1137" y="2232"/>
                    </a:lnTo>
                    <a:lnTo>
                      <a:pt x="1138" y="2223"/>
                    </a:lnTo>
                    <a:lnTo>
                      <a:pt x="1127" y="2211"/>
                    </a:lnTo>
                    <a:lnTo>
                      <a:pt x="1110" y="2149"/>
                    </a:lnTo>
                    <a:cubicBezTo>
                      <a:pt x="1115" y="2136"/>
                      <a:pt x="1115" y="2116"/>
                      <a:pt x="1115" y="2116"/>
                    </a:cubicBezTo>
                    <a:cubicBezTo>
                      <a:pt x="1104" y="2112"/>
                      <a:pt x="1115" y="2104"/>
                      <a:pt x="1115" y="2104"/>
                    </a:cubicBezTo>
                    <a:cubicBezTo>
                      <a:pt x="1129" y="2099"/>
                      <a:pt x="1122" y="2090"/>
                      <a:pt x="1122" y="2090"/>
                    </a:cubicBezTo>
                    <a:cubicBezTo>
                      <a:pt x="1129" y="2088"/>
                      <a:pt x="1126" y="2075"/>
                      <a:pt x="1126" y="2075"/>
                    </a:cubicBezTo>
                    <a:cubicBezTo>
                      <a:pt x="1116" y="2071"/>
                      <a:pt x="1126" y="2057"/>
                      <a:pt x="1126" y="2057"/>
                    </a:cubicBezTo>
                    <a:cubicBezTo>
                      <a:pt x="1133" y="2066"/>
                      <a:pt x="1142" y="2057"/>
                      <a:pt x="1142" y="2057"/>
                    </a:cubicBezTo>
                    <a:cubicBezTo>
                      <a:pt x="1156" y="2053"/>
                      <a:pt x="1146" y="2036"/>
                      <a:pt x="1146" y="2036"/>
                    </a:cubicBezTo>
                    <a:lnTo>
                      <a:pt x="1146" y="2030"/>
                    </a:lnTo>
                    <a:lnTo>
                      <a:pt x="1172" y="2030"/>
                    </a:lnTo>
                    <a:lnTo>
                      <a:pt x="1172" y="2010"/>
                    </a:lnTo>
                    <a:cubicBezTo>
                      <a:pt x="1187" y="2018"/>
                      <a:pt x="1191" y="2010"/>
                      <a:pt x="1191" y="2010"/>
                    </a:cubicBezTo>
                    <a:cubicBezTo>
                      <a:pt x="1211" y="2010"/>
                      <a:pt x="1198" y="1999"/>
                      <a:pt x="1198" y="1999"/>
                    </a:cubicBezTo>
                    <a:cubicBezTo>
                      <a:pt x="1182" y="1993"/>
                      <a:pt x="1198" y="1991"/>
                      <a:pt x="1198" y="1991"/>
                    </a:cubicBezTo>
                    <a:cubicBezTo>
                      <a:pt x="1207" y="1991"/>
                      <a:pt x="1214" y="1981"/>
                      <a:pt x="1214" y="1981"/>
                    </a:cubicBezTo>
                    <a:cubicBezTo>
                      <a:pt x="1211" y="1986"/>
                      <a:pt x="1219" y="1991"/>
                      <a:pt x="1219" y="1991"/>
                    </a:cubicBezTo>
                    <a:cubicBezTo>
                      <a:pt x="1256" y="1987"/>
                      <a:pt x="1298" y="1951"/>
                      <a:pt x="1298" y="1951"/>
                    </a:cubicBezTo>
                    <a:lnTo>
                      <a:pt x="1303" y="1936"/>
                    </a:lnTo>
                    <a:lnTo>
                      <a:pt x="1316" y="1926"/>
                    </a:lnTo>
                    <a:lnTo>
                      <a:pt x="1316" y="1922"/>
                    </a:lnTo>
                    <a:cubicBezTo>
                      <a:pt x="1325" y="1918"/>
                      <a:pt x="1316" y="1904"/>
                      <a:pt x="1316" y="1904"/>
                    </a:cubicBezTo>
                    <a:cubicBezTo>
                      <a:pt x="1314" y="1890"/>
                      <a:pt x="1322" y="1890"/>
                      <a:pt x="1322" y="1890"/>
                    </a:cubicBezTo>
                    <a:lnTo>
                      <a:pt x="1330" y="1890"/>
                    </a:lnTo>
                    <a:lnTo>
                      <a:pt x="1336" y="1897"/>
                    </a:lnTo>
                    <a:cubicBezTo>
                      <a:pt x="1323" y="1904"/>
                      <a:pt x="1336" y="1904"/>
                      <a:pt x="1336" y="1904"/>
                    </a:cubicBezTo>
                    <a:lnTo>
                      <a:pt x="1348" y="1902"/>
                    </a:lnTo>
                    <a:cubicBezTo>
                      <a:pt x="1360" y="1909"/>
                      <a:pt x="1383" y="1890"/>
                      <a:pt x="1383" y="1890"/>
                    </a:cubicBezTo>
                    <a:lnTo>
                      <a:pt x="1403" y="1890"/>
                    </a:lnTo>
                    <a:cubicBezTo>
                      <a:pt x="1395" y="1888"/>
                      <a:pt x="1403" y="1867"/>
                      <a:pt x="1403" y="1867"/>
                    </a:cubicBezTo>
                    <a:cubicBezTo>
                      <a:pt x="1412" y="1861"/>
                      <a:pt x="1415" y="1837"/>
                      <a:pt x="1415" y="1837"/>
                    </a:cubicBezTo>
                    <a:cubicBezTo>
                      <a:pt x="1407" y="1833"/>
                      <a:pt x="1412" y="1817"/>
                      <a:pt x="1412" y="1817"/>
                    </a:cubicBezTo>
                    <a:lnTo>
                      <a:pt x="1414" y="1809"/>
                    </a:lnTo>
                    <a:lnTo>
                      <a:pt x="1414" y="1809"/>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a:extLst>
                  <a:ext uri="{FF2B5EF4-FFF2-40B4-BE49-F238E27FC236}">
                    <a16:creationId xmlns:a16="http://schemas.microsoft.com/office/drawing/2014/main" id="{F0F6D58F-1BFF-4794-8106-D0FC1829E999}"/>
                  </a:ext>
                </a:extLst>
              </p:cNvPr>
              <p:cNvSpPr>
                <a:spLocks noEditPoints="1"/>
              </p:cNvSpPr>
              <p:nvPr/>
            </p:nvSpPr>
            <p:spPr bwMode="auto">
              <a:xfrm>
                <a:off x="2892" y="1074"/>
                <a:ext cx="1529" cy="1638"/>
              </a:xfrm>
              <a:custGeom>
                <a:avLst/>
                <a:gdLst>
                  <a:gd name="T0" fmla="*/ 607 w 1141"/>
                  <a:gd name="T1" fmla="*/ 355 h 1216"/>
                  <a:gd name="T2" fmla="*/ 1133 w 1141"/>
                  <a:gd name="T3" fmla="*/ 717 h 1216"/>
                  <a:gd name="T4" fmla="*/ 1013 w 1141"/>
                  <a:gd name="T5" fmla="*/ 653 h 1216"/>
                  <a:gd name="T6" fmla="*/ 968 w 1141"/>
                  <a:gd name="T7" fmla="*/ 653 h 1216"/>
                  <a:gd name="T8" fmla="*/ 952 w 1141"/>
                  <a:gd name="T9" fmla="*/ 579 h 1216"/>
                  <a:gd name="T10" fmla="*/ 975 w 1141"/>
                  <a:gd name="T11" fmla="*/ 547 h 1216"/>
                  <a:gd name="T12" fmla="*/ 932 w 1141"/>
                  <a:gd name="T13" fmla="*/ 430 h 1216"/>
                  <a:gd name="T14" fmla="*/ 889 w 1141"/>
                  <a:gd name="T15" fmla="*/ 414 h 1216"/>
                  <a:gd name="T16" fmla="*/ 880 w 1141"/>
                  <a:gd name="T17" fmla="*/ 317 h 1216"/>
                  <a:gd name="T18" fmla="*/ 812 w 1141"/>
                  <a:gd name="T19" fmla="*/ 295 h 1216"/>
                  <a:gd name="T20" fmla="*/ 773 w 1141"/>
                  <a:gd name="T21" fmla="*/ 327 h 1216"/>
                  <a:gd name="T22" fmla="*/ 744 w 1141"/>
                  <a:gd name="T23" fmla="*/ 350 h 1216"/>
                  <a:gd name="T24" fmla="*/ 704 w 1141"/>
                  <a:gd name="T25" fmla="*/ 477 h 1216"/>
                  <a:gd name="T26" fmla="*/ 655 w 1141"/>
                  <a:gd name="T27" fmla="*/ 681 h 1216"/>
                  <a:gd name="T28" fmla="*/ 623 w 1141"/>
                  <a:gd name="T29" fmla="*/ 605 h 1216"/>
                  <a:gd name="T30" fmla="*/ 619 w 1141"/>
                  <a:gd name="T31" fmla="*/ 458 h 1216"/>
                  <a:gd name="T32" fmla="*/ 653 w 1141"/>
                  <a:gd name="T33" fmla="*/ 367 h 1216"/>
                  <a:gd name="T34" fmla="*/ 632 w 1141"/>
                  <a:gd name="T35" fmla="*/ 384 h 1216"/>
                  <a:gd name="T36" fmla="*/ 624 w 1141"/>
                  <a:gd name="T37" fmla="*/ 347 h 1216"/>
                  <a:gd name="T38" fmla="*/ 663 w 1141"/>
                  <a:gd name="T39" fmla="*/ 295 h 1216"/>
                  <a:gd name="T40" fmla="*/ 673 w 1141"/>
                  <a:gd name="T41" fmla="*/ 313 h 1216"/>
                  <a:gd name="T42" fmla="*/ 730 w 1141"/>
                  <a:gd name="T43" fmla="*/ 274 h 1216"/>
                  <a:gd name="T44" fmla="*/ 797 w 1141"/>
                  <a:gd name="T45" fmla="*/ 274 h 1216"/>
                  <a:gd name="T46" fmla="*/ 868 w 1141"/>
                  <a:gd name="T47" fmla="*/ 252 h 1216"/>
                  <a:gd name="T48" fmla="*/ 772 w 1141"/>
                  <a:gd name="T49" fmla="*/ 225 h 1216"/>
                  <a:gd name="T50" fmla="*/ 657 w 1141"/>
                  <a:gd name="T51" fmla="*/ 239 h 1216"/>
                  <a:gd name="T52" fmla="*/ 560 w 1141"/>
                  <a:gd name="T53" fmla="*/ 209 h 1216"/>
                  <a:gd name="T54" fmla="*/ 569 w 1141"/>
                  <a:gd name="T55" fmla="*/ 174 h 1216"/>
                  <a:gd name="T56" fmla="*/ 509 w 1141"/>
                  <a:gd name="T57" fmla="*/ 207 h 1216"/>
                  <a:gd name="T58" fmla="*/ 430 w 1141"/>
                  <a:gd name="T59" fmla="*/ 244 h 1216"/>
                  <a:gd name="T60" fmla="*/ 419 w 1141"/>
                  <a:gd name="T61" fmla="*/ 245 h 1216"/>
                  <a:gd name="T62" fmla="*/ 345 w 1141"/>
                  <a:gd name="T63" fmla="*/ 240 h 1216"/>
                  <a:gd name="T64" fmla="*/ 417 w 1141"/>
                  <a:gd name="T65" fmla="*/ 146 h 1216"/>
                  <a:gd name="T66" fmla="*/ 435 w 1141"/>
                  <a:gd name="T67" fmla="*/ 104 h 1216"/>
                  <a:gd name="T68" fmla="*/ 343 w 1141"/>
                  <a:gd name="T69" fmla="*/ 112 h 1216"/>
                  <a:gd name="T70" fmla="*/ 305 w 1141"/>
                  <a:gd name="T71" fmla="*/ 96 h 1216"/>
                  <a:gd name="T72" fmla="*/ 228 w 1141"/>
                  <a:gd name="T73" fmla="*/ 76 h 1216"/>
                  <a:gd name="T74" fmla="*/ 153 w 1141"/>
                  <a:gd name="T75" fmla="*/ 53 h 1216"/>
                  <a:gd name="T76" fmla="*/ 121 w 1141"/>
                  <a:gd name="T77" fmla="*/ 8 h 1216"/>
                  <a:gd name="T78" fmla="*/ 3 w 1141"/>
                  <a:gd name="T79" fmla="*/ 111 h 1216"/>
                  <a:gd name="T80" fmla="*/ 37 w 1141"/>
                  <a:gd name="T81" fmla="*/ 313 h 1216"/>
                  <a:gd name="T82" fmla="*/ 46 w 1141"/>
                  <a:gd name="T83" fmla="*/ 536 h 1216"/>
                  <a:gd name="T84" fmla="*/ 40 w 1141"/>
                  <a:gd name="T85" fmla="*/ 541 h 1216"/>
                  <a:gd name="T86" fmla="*/ 38 w 1141"/>
                  <a:gd name="T87" fmla="*/ 607 h 1216"/>
                  <a:gd name="T88" fmla="*/ 68 w 1141"/>
                  <a:gd name="T89" fmla="*/ 709 h 1216"/>
                  <a:gd name="T90" fmla="*/ 93 w 1141"/>
                  <a:gd name="T91" fmla="*/ 803 h 1216"/>
                  <a:gd name="T92" fmla="*/ 144 w 1141"/>
                  <a:gd name="T93" fmla="*/ 890 h 1216"/>
                  <a:gd name="T94" fmla="*/ 180 w 1141"/>
                  <a:gd name="T95" fmla="*/ 1179 h 1216"/>
                  <a:gd name="T96" fmla="*/ 504 w 1141"/>
                  <a:gd name="T97" fmla="*/ 1194 h 1216"/>
                  <a:gd name="T98" fmla="*/ 571 w 1141"/>
                  <a:gd name="T99" fmla="*/ 1155 h 1216"/>
                  <a:gd name="T100" fmla="*/ 622 w 1141"/>
                  <a:gd name="T101" fmla="*/ 1104 h 1216"/>
                  <a:gd name="T102" fmla="*/ 645 w 1141"/>
                  <a:gd name="T103" fmla="*/ 1063 h 1216"/>
                  <a:gd name="T104" fmla="*/ 655 w 1141"/>
                  <a:gd name="T105" fmla="*/ 1026 h 1216"/>
                  <a:gd name="T106" fmla="*/ 737 w 1141"/>
                  <a:gd name="T107" fmla="*/ 1016 h 1216"/>
                  <a:gd name="T108" fmla="*/ 791 w 1141"/>
                  <a:gd name="T109" fmla="*/ 1004 h 1216"/>
                  <a:gd name="T110" fmla="*/ 844 w 1141"/>
                  <a:gd name="T111" fmla="*/ 936 h 1216"/>
                  <a:gd name="T112" fmla="*/ 861 w 1141"/>
                  <a:gd name="T113" fmla="*/ 905 h 1216"/>
                  <a:gd name="T114" fmla="*/ 922 w 1141"/>
                  <a:gd name="T115" fmla="*/ 919 h 1216"/>
                  <a:gd name="T116" fmla="*/ 990 w 1141"/>
                  <a:gd name="T117" fmla="*/ 913 h 1216"/>
                  <a:gd name="T118" fmla="*/ 1055 w 1141"/>
                  <a:gd name="T119" fmla="*/ 877 h 1216"/>
                  <a:gd name="T120" fmla="*/ 1073 w 1141"/>
                  <a:gd name="T121" fmla="*/ 865 h 1216"/>
                  <a:gd name="T122" fmla="*/ 1120 w 1141"/>
                  <a:gd name="T123" fmla="*/ 816 h 1216"/>
                  <a:gd name="T124" fmla="*/ 1136 w 1141"/>
                  <a:gd name="T125" fmla="*/ 745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1" h="1216">
                    <a:moveTo>
                      <a:pt x="608" y="353"/>
                    </a:moveTo>
                    <a:lnTo>
                      <a:pt x="608" y="353"/>
                    </a:lnTo>
                    <a:lnTo>
                      <a:pt x="608" y="353"/>
                    </a:lnTo>
                    <a:cubicBezTo>
                      <a:pt x="608" y="354"/>
                      <a:pt x="608" y="355"/>
                      <a:pt x="607" y="355"/>
                    </a:cubicBezTo>
                    <a:cubicBezTo>
                      <a:pt x="608" y="355"/>
                      <a:pt x="608" y="354"/>
                      <a:pt x="608" y="353"/>
                    </a:cubicBezTo>
                    <a:close/>
                    <a:moveTo>
                      <a:pt x="1136" y="726"/>
                    </a:moveTo>
                    <a:lnTo>
                      <a:pt x="1136" y="726"/>
                    </a:lnTo>
                    <a:lnTo>
                      <a:pt x="1133" y="717"/>
                    </a:lnTo>
                    <a:lnTo>
                      <a:pt x="1136" y="709"/>
                    </a:lnTo>
                    <a:lnTo>
                      <a:pt x="1116" y="598"/>
                    </a:lnTo>
                    <a:cubicBezTo>
                      <a:pt x="1069" y="610"/>
                      <a:pt x="1041" y="653"/>
                      <a:pt x="1041" y="653"/>
                    </a:cubicBezTo>
                    <a:lnTo>
                      <a:pt x="1013" y="653"/>
                    </a:lnTo>
                    <a:lnTo>
                      <a:pt x="1000" y="664"/>
                    </a:lnTo>
                    <a:lnTo>
                      <a:pt x="993" y="665"/>
                    </a:lnTo>
                    <a:lnTo>
                      <a:pt x="970" y="662"/>
                    </a:lnTo>
                    <a:lnTo>
                      <a:pt x="968" y="653"/>
                    </a:lnTo>
                    <a:lnTo>
                      <a:pt x="922" y="644"/>
                    </a:lnTo>
                    <a:lnTo>
                      <a:pt x="939" y="610"/>
                    </a:lnTo>
                    <a:lnTo>
                      <a:pt x="939" y="589"/>
                    </a:lnTo>
                    <a:lnTo>
                      <a:pt x="952" y="579"/>
                    </a:lnTo>
                    <a:lnTo>
                      <a:pt x="952" y="566"/>
                    </a:lnTo>
                    <a:lnTo>
                      <a:pt x="956" y="554"/>
                    </a:lnTo>
                    <a:cubicBezTo>
                      <a:pt x="956" y="554"/>
                      <a:pt x="960" y="550"/>
                      <a:pt x="964" y="554"/>
                    </a:cubicBezTo>
                    <a:cubicBezTo>
                      <a:pt x="964" y="554"/>
                      <a:pt x="972" y="561"/>
                      <a:pt x="975" y="547"/>
                    </a:cubicBezTo>
                    <a:lnTo>
                      <a:pt x="972" y="536"/>
                    </a:lnTo>
                    <a:lnTo>
                      <a:pt x="975" y="524"/>
                    </a:lnTo>
                    <a:cubicBezTo>
                      <a:pt x="975" y="524"/>
                      <a:pt x="981" y="518"/>
                      <a:pt x="970" y="506"/>
                    </a:cubicBezTo>
                    <a:cubicBezTo>
                      <a:pt x="970" y="506"/>
                      <a:pt x="963" y="427"/>
                      <a:pt x="932" y="430"/>
                    </a:cubicBezTo>
                    <a:cubicBezTo>
                      <a:pt x="932" y="430"/>
                      <a:pt x="919" y="427"/>
                      <a:pt x="887" y="475"/>
                    </a:cubicBezTo>
                    <a:cubicBezTo>
                      <a:pt x="887" y="475"/>
                      <a:pt x="873" y="476"/>
                      <a:pt x="868" y="465"/>
                    </a:cubicBezTo>
                    <a:cubicBezTo>
                      <a:pt x="868" y="465"/>
                      <a:pt x="860" y="448"/>
                      <a:pt x="873" y="439"/>
                    </a:cubicBezTo>
                    <a:cubicBezTo>
                      <a:pt x="873" y="439"/>
                      <a:pt x="892" y="428"/>
                      <a:pt x="889" y="414"/>
                    </a:cubicBezTo>
                    <a:cubicBezTo>
                      <a:pt x="889" y="414"/>
                      <a:pt x="896" y="419"/>
                      <a:pt x="899" y="400"/>
                    </a:cubicBezTo>
                    <a:cubicBezTo>
                      <a:pt x="899" y="400"/>
                      <a:pt x="905" y="369"/>
                      <a:pt x="887" y="352"/>
                    </a:cubicBezTo>
                    <a:cubicBezTo>
                      <a:pt x="887" y="352"/>
                      <a:pt x="875" y="345"/>
                      <a:pt x="891" y="338"/>
                    </a:cubicBezTo>
                    <a:cubicBezTo>
                      <a:pt x="891" y="338"/>
                      <a:pt x="897" y="327"/>
                      <a:pt x="880" y="317"/>
                    </a:cubicBezTo>
                    <a:cubicBezTo>
                      <a:pt x="880" y="317"/>
                      <a:pt x="857" y="307"/>
                      <a:pt x="841" y="306"/>
                    </a:cubicBezTo>
                    <a:lnTo>
                      <a:pt x="837" y="306"/>
                    </a:lnTo>
                    <a:lnTo>
                      <a:pt x="832" y="295"/>
                    </a:lnTo>
                    <a:lnTo>
                      <a:pt x="812" y="295"/>
                    </a:lnTo>
                    <a:lnTo>
                      <a:pt x="804" y="290"/>
                    </a:lnTo>
                    <a:cubicBezTo>
                      <a:pt x="804" y="290"/>
                      <a:pt x="796" y="275"/>
                      <a:pt x="781" y="295"/>
                    </a:cubicBezTo>
                    <a:cubicBezTo>
                      <a:pt x="781" y="295"/>
                      <a:pt x="769" y="317"/>
                      <a:pt x="782" y="317"/>
                    </a:cubicBezTo>
                    <a:cubicBezTo>
                      <a:pt x="782" y="317"/>
                      <a:pt x="786" y="324"/>
                      <a:pt x="773" y="327"/>
                    </a:cubicBezTo>
                    <a:cubicBezTo>
                      <a:pt x="773" y="327"/>
                      <a:pt x="760" y="339"/>
                      <a:pt x="760" y="348"/>
                    </a:cubicBezTo>
                    <a:cubicBezTo>
                      <a:pt x="760" y="348"/>
                      <a:pt x="768" y="378"/>
                      <a:pt x="751" y="379"/>
                    </a:cubicBezTo>
                    <a:cubicBezTo>
                      <a:pt x="751" y="379"/>
                      <a:pt x="740" y="378"/>
                      <a:pt x="747" y="367"/>
                    </a:cubicBezTo>
                    <a:cubicBezTo>
                      <a:pt x="747" y="367"/>
                      <a:pt x="751" y="350"/>
                      <a:pt x="744" y="350"/>
                    </a:cubicBezTo>
                    <a:cubicBezTo>
                      <a:pt x="744" y="350"/>
                      <a:pt x="737" y="359"/>
                      <a:pt x="737" y="367"/>
                    </a:cubicBezTo>
                    <a:cubicBezTo>
                      <a:pt x="737" y="367"/>
                      <a:pt x="716" y="377"/>
                      <a:pt x="711" y="396"/>
                    </a:cubicBezTo>
                    <a:cubicBezTo>
                      <a:pt x="711" y="396"/>
                      <a:pt x="716" y="436"/>
                      <a:pt x="696" y="451"/>
                    </a:cubicBezTo>
                    <a:cubicBezTo>
                      <a:pt x="696" y="451"/>
                      <a:pt x="698" y="469"/>
                      <a:pt x="704" y="477"/>
                    </a:cubicBezTo>
                    <a:cubicBezTo>
                      <a:pt x="704" y="477"/>
                      <a:pt x="710" y="482"/>
                      <a:pt x="704" y="488"/>
                    </a:cubicBezTo>
                    <a:cubicBezTo>
                      <a:pt x="704" y="488"/>
                      <a:pt x="703" y="496"/>
                      <a:pt x="709" y="507"/>
                    </a:cubicBezTo>
                    <a:cubicBezTo>
                      <a:pt x="709" y="507"/>
                      <a:pt x="762" y="580"/>
                      <a:pt x="696" y="669"/>
                    </a:cubicBezTo>
                    <a:cubicBezTo>
                      <a:pt x="696" y="669"/>
                      <a:pt x="667" y="688"/>
                      <a:pt x="655" y="681"/>
                    </a:cubicBezTo>
                    <a:lnTo>
                      <a:pt x="649" y="673"/>
                    </a:lnTo>
                    <a:lnTo>
                      <a:pt x="644" y="664"/>
                    </a:lnTo>
                    <a:cubicBezTo>
                      <a:pt x="647" y="650"/>
                      <a:pt x="625" y="622"/>
                      <a:pt x="625" y="622"/>
                    </a:cubicBezTo>
                    <a:lnTo>
                      <a:pt x="623" y="605"/>
                    </a:lnTo>
                    <a:cubicBezTo>
                      <a:pt x="625" y="595"/>
                      <a:pt x="615" y="553"/>
                      <a:pt x="615" y="553"/>
                    </a:cubicBezTo>
                    <a:cubicBezTo>
                      <a:pt x="609" y="542"/>
                      <a:pt x="614" y="513"/>
                      <a:pt x="614" y="513"/>
                    </a:cubicBezTo>
                    <a:cubicBezTo>
                      <a:pt x="626" y="497"/>
                      <a:pt x="619" y="465"/>
                      <a:pt x="619" y="465"/>
                    </a:cubicBezTo>
                    <a:lnTo>
                      <a:pt x="619" y="458"/>
                    </a:lnTo>
                    <a:cubicBezTo>
                      <a:pt x="632" y="453"/>
                      <a:pt x="630" y="421"/>
                      <a:pt x="630" y="421"/>
                    </a:cubicBezTo>
                    <a:cubicBezTo>
                      <a:pt x="635" y="416"/>
                      <a:pt x="639" y="390"/>
                      <a:pt x="639" y="390"/>
                    </a:cubicBezTo>
                    <a:lnTo>
                      <a:pt x="649" y="371"/>
                    </a:lnTo>
                    <a:lnTo>
                      <a:pt x="653" y="367"/>
                    </a:lnTo>
                    <a:cubicBezTo>
                      <a:pt x="658" y="344"/>
                      <a:pt x="649" y="347"/>
                      <a:pt x="649" y="347"/>
                    </a:cubicBezTo>
                    <a:cubicBezTo>
                      <a:pt x="643" y="351"/>
                      <a:pt x="641" y="367"/>
                      <a:pt x="641" y="367"/>
                    </a:cubicBezTo>
                    <a:lnTo>
                      <a:pt x="641" y="371"/>
                    </a:lnTo>
                    <a:lnTo>
                      <a:pt x="632" y="384"/>
                    </a:lnTo>
                    <a:cubicBezTo>
                      <a:pt x="618" y="387"/>
                      <a:pt x="603" y="419"/>
                      <a:pt x="603" y="419"/>
                    </a:cubicBezTo>
                    <a:cubicBezTo>
                      <a:pt x="584" y="427"/>
                      <a:pt x="592" y="407"/>
                      <a:pt x="592" y="407"/>
                    </a:cubicBezTo>
                    <a:cubicBezTo>
                      <a:pt x="595" y="393"/>
                      <a:pt x="619" y="367"/>
                      <a:pt x="619" y="367"/>
                    </a:cubicBezTo>
                    <a:cubicBezTo>
                      <a:pt x="617" y="363"/>
                      <a:pt x="624" y="347"/>
                      <a:pt x="624" y="347"/>
                    </a:cubicBezTo>
                    <a:cubicBezTo>
                      <a:pt x="640" y="329"/>
                      <a:pt x="645" y="295"/>
                      <a:pt x="645" y="295"/>
                    </a:cubicBezTo>
                    <a:lnTo>
                      <a:pt x="649" y="295"/>
                    </a:lnTo>
                    <a:lnTo>
                      <a:pt x="653" y="299"/>
                    </a:lnTo>
                    <a:cubicBezTo>
                      <a:pt x="657" y="312"/>
                      <a:pt x="663" y="295"/>
                      <a:pt x="663" y="295"/>
                    </a:cubicBezTo>
                    <a:lnTo>
                      <a:pt x="676" y="295"/>
                    </a:lnTo>
                    <a:lnTo>
                      <a:pt x="675" y="301"/>
                    </a:lnTo>
                    <a:lnTo>
                      <a:pt x="670" y="313"/>
                    </a:lnTo>
                    <a:lnTo>
                      <a:pt x="673" y="313"/>
                    </a:lnTo>
                    <a:lnTo>
                      <a:pt x="692" y="295"/>
                    </a:lnTo>
                    <a:lnTo>
                      <a:pt x="695" y="281"/>
                    </a:lnTo>
                    <a:lnTo>
                      <a:pt x="716" y="281"/>
                    </a:lnTo>
                    <a:lnTo>
                      <a:pt x="730" y="274"/>
                    </a:lnTo>
                    <a:lnTo>
                      <a:pt x="744" y="268"/>
                    </a:lnTo>
                    <a:lnTo>
                      <a:pt x="758" y="263"/>
                    </a:lnTo>
                    <a:cubicBezTo>
                      <a:pt x="776" y="263"/>
                      <a:pt x="790" y="274"/>
                      <a:pt x="790" y="274"/>
                    </a:cubicBezTo>
                    <a:lnTo>
                      <a:pt x="797" y="274"/>
                    </a:lnTo>
                    <a:lnTo>
                      <a:pt x="793" y="268"/>
                    </a:lnTo>
                    <a:lnTo>
                      <a:pt x="822" y="263"/>
                    </a:lnTo>
                    <a:lnTo>
                      <a:pt x="855" y="263"/>
                    </a:lnTo>
                    <a:cubicBezTo>
                      <a:pt x="870" y="263"/>
                      <a:pt x="868" y="252"/>
                      <a:pt x="868" y="252"/>
                    </a:cubicBezTo>
                    <a:lnTo>
                      <a:pt x="847" y="252"/>
                    </a:lnTo>
                    <a:cubicBezTo>
                      <a:pt x="831" y="252"/>
                      <a:pt x="820" y="229"/>
                      <a:pt x="820" y="229"/>
                    </a:cubicBezTo>
                    <a:cubicBezTo>
                      <a:pt x="808" y="220"/>
                      <a:pt x="791" y="226"/>
                      <a:pt x="791" y="226"/>
                    </a:cubicBezTo>
                    <a:lnTo>
                      <a:pt x="772" y="225"/>
                    </a:lnTo>
                    <a:cubicBezTo>
                      <a:pt x="761" y="216"/>
                      <a:pt x="769" y="198"/>
                      <a:pt x="769" y="198"/>
                    </a:cubicBezTo>
                    <a:cubicBezTo>
                      <a:pt x="756" y="205"/>
                      <a:pt x="715" y="214"/>
                      <a:pt x="715" y="214"/>
                    </a:cubicBezTo>
                    <a:cubicBezTo>
                      <a:pt x="685" y="214"/>
                      <a:pt x="665" y="244"/>
                      <a:pt x="665" y="244"/>
                    </a:cubicBezTo>
                    <a:lnTo>
                      <a:pt x="657" y="239"/>
                    </a:lnTo>
                    <a:lnTo>
                      <a:pt x="650" y="244"/>
                    </a:lnTo>
                    <a:cubicBezTo>
                      <a:pt x="635" y="235"/>
                      <a:pt x="630" y="236"/>
                      <a:pt x="630" y="236"/>
                    </a:cubicBezTo>
                    <a:cubicBezTo>
                      <a:pt x="618" y="238"/>
                      <a:pt x="614" y="229"/>
                      <a:pt x="614" y="229"/>
                    </a:cubicBezTo>
                    <a:cubicBezTo>
                      <a:pt x="590" y="198"/>
                      <a:pt x="560" y="209"/>
                      <a:pt x="560" y="209"/>
                    </a:cubicBezTo>
                    <a:lnTo>
                      <a:pt x="549" y="219"/>
                    </a:lnTo>
                    <a:cubicBezTo>
                      <a:pt x="547" y="213"/>
                      <a:pt x="552" y="190"/>
                      <a:pt x="552" y="190"/>
                    </a:cubicBezTo>
                    <a:lnTo>
                      <a:pt x="562" y="186"/>
                    </a:lnTo>
                    <a:lnTo>
                      <a:pt x="569" y="174"/>
                    </a:lnTo>
                    <a:lnTo>
                      <a:pt x="579" y="164"/>
                    </a:lnTo>
                    <a:cubicBezTo>
                      <a:pt x="601" y="150"/>
                      <a:pt x="579" y="152"/>
                      <a:pt x="579" y="152"/>
                    </a:cubicBezTo>
                    <a:cubicBezTo>
                      <a:pt x="552" y="158"/>
                      <a:pt x="542" y="179"/>
                      <a:pt x="542" y="179"/>
                    </a:cubicBezTo>
                    <a:cubicBezTo>
                      <a:pt x="526" y="185"/>
                      <a:pt x="509" y="207"/>
                      <a:pt x="509" y="207"/>
                    </a:cubicBezTo>
                    <a:lnTo>
                      <a:pt x="503" y="207"/>
                    </a:lnTo>
                    <a:lnTo>
                      <a:pt x="466" y="221"/>
                    </a:lnTo>
                    <a:lnTo>
                      <a:pt x="461" y="229"/>
                    </a:lnTo>
                    <a:lnTo>
                      <a:pt x="430" y="244"/>
                    </a:lnTo>
                    <a:cubicBezTo>
                      <a:pt x="433" y="245"/>
                      <a:pt x="436" y="247"/>
                      <a:pt x="438" y="248"/>
                    </a:cubicBezTo>
                    <a:lnTo>
                      <a:pt x="436" y="248"/>
                    </a:lnTo>
                    <a:cubicBezTo>
                      <a:pt x="433" y="246"/>
                      <a:pt x="430" y="244"/>
                      <a:pt x="430" y="244"/>
                    </a:cubicBezTo>
                    <a:lnTo>
                      <a:pt x="419" y="245"/>
                    </a:lnTo>
                    <a:cubicBezTo>
                      <a:pt x="405" y="233"/>
                      <a:pt x="394" y="245"/>
                      <a:pt x="394" y="245"/>
                    </a:cubicBezTo>
                    <a:lnTo>
                      <a:pt x="400" y="223"/>
                    </a:lnTo>
                    <a:cubicBezTo>
                      <a:pt x="406" y="201"/>
                      <a:pt x="385" y="217"/>
                      <a:pt x="385" y="217"/>
                    </a:cubicBezTo>
                    <a:lnTo>
                      <a:pt x="345" y="240"/>
                    </a:lnTo>
                    <a:cubicBezTo>
                      <a:pt x="322" y="244"/>
                      <a:pt x="320" y="230"/>
                      <a:pt x="320" y="230"/>
                    </a:cubicBezTo>
                    <a:cubicBezTo>
                      <a:pt x="320" y="230"/>
                      <a:pt x="374" y="190"/>
                      <a:pt x="384" y="164"/>
                    </a:cubicBezTo>
                    <a:lnTo>
                      <a:pt x="407" y="150"/>
                    </a:lnTo>
                    <a:lnTo>
                      <a:pt x="417" y="146"/>
                    </a:lnTo>
                    <a:cubicBezTo>
                      <a:pt x="417" y="146"/>
                      <a:pt x="429" y="135"/>
                      <a:pt x="445" y="135"/>
                    </a:cubicBezTo>
                    <a:lnTo>
                      <a:pt x="483" y="108"/>
                    </a:lnTo>
                    <a:lnTo>
                      <a:pt x="453" y="113"/>
                    </a:lnTo>
                    <a:lnTo>
                      <a:pt x="435" y="104"/>
                    </a:lnTo>
                    <a:lnTo>
                      <a:pt x="399" y="104"/>
                    </a:lnTo>
                    <a:cubicBezTo>
                      <a:pt x="399" y="104"/>
                      <a:pt x="395" y="87"/>
                      <a:pt x="378" y="103"/>
                    </a:cubicBezTo>
                    <a:lnTo>
                      <a:pt x="367" y="112"/>
                    </a:lnTo>
                    <a:lnTo>
                      <a:pt x="343" y="112"/>
                    </a:lnTo>
                    <a:lnTo>
                      <a:pt x="339" y="107"/>
                    </a:lnTo>
                    <a:cubicBezTo>
                      <a:pt x="339" y="107"/>
                      <a:pt x="337" y="100"/>
                      <a:pt x="325" y="100"/>
                    </a:cubicBezTo>
                    <a:cubicBezTo>
                      <a:pt x="325" y="100"/>
                      <a:pt x="322" y="91"/>
                      <a:pt x="310" y="91"/>
                    </a:cubicBezTo>
                    <a:lnTo>
                      <a:pt x="305" y="96"/>
                    </a:lnTo>
                    <a:lnTo>
                      <a:pt x="294" y="97"/>
                    </a:lnTo>
                    <a:cubicBezTo>
                      <a:pt x="294" y="97"/>
                      <a:pt x="290" y="78"/>
                      <a:pt x="283" y="79"/>
                    </a:cubicBezTo>
                    <a:cubicBezTo>
                      <a:pt x="283" y="79"/>
                      <a:pt x="269" y="64"/>
                      <a:pt x="247" y="69"/>
                    </a:cubicBezTo>
                    <a:cubicBezTo>
                      <a:pt x="247" y="69"/>
                      <a:pt x="229" y="71"/>
                      <a:pt x="228" y="76"/>
                    </a:cubicBezTo>
                    <a:lnTo>
                      <a:pt x="211" y="75"/>
                    </a:lnTo>
                    <a:cubicBezTo>
                      <a:pt x="211" y="75"/>
                      <a:pt x="199" y="65"/>
                      <a:pt x="184" y="65"/>
                    </a:cubicBezTo>
                    <a:lnTo>
                      <a:pt x="167" y="64"/>
                    </a:lnTo>
                    <a:lnTo>
                      <a:pt x="153" y="53"/>
                    </a:lnTo>
                    <a:lnTo>
                      <a:pt x="149" y="8"/>
                    </a:lnTo>
                    <a:lnTo>
                      <a:pt x="128" y="0"/>
                    </a:lnTo>
                    <a:lnTo>
                      <a:pt x="128" y="8"/>
                    </a:lnTo>
                    <a:lnTo>
                      <a:pt x="121" y="8"/>
                    </a:lnTo>
                    <a:lnTo>
                      <a:pt x="121" y="36"/>
                    </a:lnTo>
                    <a:lnTo>
                      <a:pt x="0" y="37"/>
                    </a:lnTo>
                    <a:cubicBezTo>
                      <a:pt x="0" y="37"/>
                      <a:pt x="9" y="57"/>
                      <a:pt x="4" y="74"/>
                    </a:cubicBezTo>
                    <a:lnTo>
                      <a:pt x="3" y="111"/>
                    </a:lnTo>
                    <a:cubicBezTo>
                      <a:pt x="3" y="111"/>
                      <a:pt x="13" y="136"/>
                      <a:pt x="10" y="141"/>
                    </a:cubicBezTo>
                    <a:cubicBezTo>
                      <a:pt x="10" y="141"/>
                      <a:pt x="28" y="162"/>
                      <a:pt x="25" y="219"/>
                    </a:cubicBezTo>
                    <a:lnTo>
                      <a:pt x="28" y="257"/>
                    </a:lnTo>
                    <a:cubicBezTo>
                      <a:pt x="28" y="257"/>
                      <a:pt x="41" y="276"/>
                      <a:pt x="37" y="313"/>
                    </a:cubicBezTo>
                    <a:cubicBezTo>
                      <a:pt x="37" y="313"/>
                      <a:pt x="41" y="334"/>
                      <a:pt x="25" y="338"/>
                    </a:cubicBezTo>
                    <a:lnTo>
                      <a:pt x="24" y="348"/>
                    </a:lnTo>
                    <a:lnTo>
                      <a:pt x="46" y="376"/>
                    </a:lnTo>
                    <a:lnTo>
                      <a:pt x="46" y="536"/>
                    </a:lnTo>
                    <a:lnTo>
                      <a:pt x="48" y="536"/>
                    </a:lnTo>
                    <a:cubicBezTo>
                      <a:pt x="48" y="537"/>
                      <a:pt x="47" y="538"/>
                      <a:pt x="47" y="539"/>
                    </a:cubicBezTo>
                    <a:cubicBezTo>
                      <a:pt x="47" y="539"/>
                      <a:pt x="48" y="540"/>
                      <a:pt x="48" y="541"/>
                    </a:cubicBezTo>
                    <a:lnTo>
                      <a:pt x="40" y="541"/>
                    </a:lnTo>
                    <a:lnTo>
                      <a:pt x="43" y="551"/>
                    </a:lnTo>
                    <a:lnTo>
                      <a:pt x="46" y="574"/>
                    </a:lnTo>
                    <a:lnTo>
                      <a:pt x="42" y="584"/>
                    </a:lnTo>
                    <a:lnTo>
                      <a:pt x="38" y="607"/>
                    </a:lnTo>
                    <a:cubicBezTo>
                      <a:pt x="42" y="613"/>
                      <a:pt x="46" y="641"/>
                      <a:pt x="46" y="641"/>
                    </a:cubicBezTo>
                    <a:cubicBezTo>
                      <a:pt x="67" y="652"/>
                      <a:pt x="46" y="667"/>
                      <a:pt x="46" y="667"/>
                    </a:cubicBezTo>
                    <a:cubicBezTo>
                      <a:pt x="64" y="673"/>
                      <a:pt x="61" y="690"/>
                      <a:pt x="61" y="690"/>
                    </a:cubicBezTo>
                    <a:cubicBezTo>
                      <a:pt x="70" y="695"/>
                      <a:pt x="68" y="709"/>
                      <a:pt x="68" y="709"/>
                    </a:cubicBezTo>
                    <a:cubicBezTo>
                      <a:pt x="93" y="722"/>
                      <a:pt x="75" y="746"/>
                      <a:pt x="75" y="746"/>
                    </a:cubicBezTo>
                    <a:cubicBezTo>
                      <a:pt x="98" y="753"/>
                      <a:pt x="84" y="773"/>
                      <a:pt x="84" y="773"/>
                    </a:cubicBezTo>
                    <a:lnTo>
                      <a:pt x="89" y="779"/>
                    </a:lnTo>
                    <a:lnTo>
                      <a:pt x="93" y="803"/>
                    </a:lnTo>
                    <a:cubicBezTo>
                      <a:pt x="93" y="803"/>
                      <a:pt x="108" y="813"/>
                      <a:pt x="107" y="829"/>
                    </a:cubicBezTo>
                    <a:cubicBezTo>
                      <a:pt x="107" y="829"/>
                      <a:pt x="123" y="842"/>
                      <a:pt x="121" y="856"/>
                    </a:cubicBezTo>
                    <a:cubicBezTo>
                      <a:pt x="121" y="856"/>
                      <a:pt x="149" y="875"/>
                      <a:pt x="148" y="880"/>
                    </a:cubicBezTo>
                    <a:lnTo>
                      <a:pt x="144" y="890"/>
                    </a:lnTo>
                    <a:cubicBezTo>
                      <a:pt x="144" y="890"/>
                      <a:pt x="137" y="906"/>
                      <a:pt x="155" y="913"/>
                    </a:cubicBezTo>
                    <a:lnTo>
                      <a:pt x="155" y="927"/>
                    </a:lnTo>
                    <a:cubicBezTo>
                      <a:pt x="155" y="927"/>
                      <a:pt x="176" y="935"/>
                      <a:pt x="176" y="942"/>
                    </a:cubicBezTo>
                    <a:cubicBezTo>
                      <a:pt x="176" y="942"/>
                      <a:pt x="172" y="1159"/>
                      <a:pt x="180" y="1179"/>
                    </a:cubicBezTo>
                    <a:cubicBezTo>
                      <a:pt x="180" y="1179"/>
                      <a:pt x="472" y="1175"/>
                      <a:pt x="483" y="1167"/>
                    </a:cubicBezTo>
                    <a:cubicBezTo>
                      <a:pt x="483" y="1167"/>
                      <a:pt x="502" y="1162"/>
                      <a:pt x="502" y="1171"/>
                    </a:cubicBezTo>
                    <a:lnTo>
                      <a:pt x="510" y="1178"/>
                    </a:lnTo>
                    <a:cubicBezTo>
                      <a:pt x="510" y="1178"/>
                      <a:pt x="512" y="1188"/>
                      <a:pt x="504" y="1194"/>
                    </a:cubicBezTo>
                    <a:cubicBezTo>
                      <a:pt x="504" y="1194"/>
                      <a:pt x="488" y="1207"/>
                      <a:pt x="489" y="1212"/>
                    </a:cubicBezTo>
                    <a:cubicBezTo>
                      <a:pt x="490" y="1216"/>
                      <a:pt x="513" y="1212"/>
                      <a:pt x="513" y="1212"/>
                    </a:cubicBezTo>
                    <a:lnTo>
                      <a:pt x="538" y="1212"/>
                    </a:lnTo>
                    <a:cubicBezTo>
                      <a:pt x="538" y="1212"/>
                      <a:pt x="540" y="1149"/>
                      <a:pt x="571" y="1155"/>
                    </a:cubicBezTo>
                    <a:cubicBezTo>
                      <a:pt x="571" y="1155"/>
                      <a:pt x="590" y="1119"/>
                      <a:pt x="571" y="1115"/>
                    </a:cubicBezTo>
                    <a:cubicBezTo>
                      <a:pt x="572" y="1104"/>
                      <a:pt x="579" y="1097"/>
                      <a:pt x="579" y="1097"/>
                    </a:cubicBezTo>
                    <a:cubicBezTo>
                      <a:pt x="597" y="1091"/>
                      <a:pt x="611" y="1104"/>
                      <a:pt x="611" y="1104"/>
                    </a:cubicBezTo>
                    <a:lnTo>
                      <a:pt x="622" y="1104"/>
                    </a:lnTo>
                    <a:lnTo>
                      <a:pt x="621" y="1094"/>
                    </a:lnTo>
                    <a:lnTo>
                      <a:pt x="617" y="1075"/>
                    </a:lnTo>
                    <a:lnTo>
                      <a:pt x="639" y="1063"/>
                    </a:lnTo>
                    <a:lnTo>
                      <a:pt x="645" y="1063"/>
                    </a:lnTo>
                    <a:lnTo>
                      <a:pt x="639" y="1051"/>
                    </a:lnTo>
                    <a:cubicBezTo>
                      <a:pt x="645" y="1048"/>
                      <a:pt x="644" y="1037"/>
                      <a:pt x="644" y="1037"/>
                    </a:cubicBezTo>
                    <a:lnTo>
                      <a:pt x="655" y="1037"/>
                    </a:lnTo>
                    <a:lnTo>
                      <a:pt x="655" y="1026"/>
                    </a:lnTo>
                    <a:lnTo>
                      <a:pt x="676" y="1027"/>
                    </a:lnTo>
                    <a:cubicBezTo>
                      <a:pt x="676" y="1027"/>
                      <a:pt x="685" y="1020"/>
                      <a:pt x="691" y="1022"/>
                    </a:cubicBezTo>
                    <a:cubicBezTo>
                      <a:pt x="691" y="1022"/>
                      <a:pt x="714" y="1038"/>
                      <a:pt x="718" y="1028"/>
                    </a:cubicBezTo>
                    <a:cubicBezTo>
                      <a:pt x="718" y="1028"/>
                      <a:pt x="724" y="1002"/>
                      <a:pt x="737" y="1016"/>
                    </a:cubicBezTo>
                    <a:cubicBezTo>
                      <a:pt x="737" y="1016"/>
                      <a:pt x="743" y="1030"/>
                      <a:pt x="752" y="1016"/>
                    </a:cubicBezTo>
                    <a:lnTo>
                      <a:pt x="752" y="1000"/>
                    </a:lnTo>
                    <a:cubicBezTo>
                      <a:pt x="752" y="1000"/>
                      <a:pt x="757" y="987"/>
                      <a:pt x="768" y="998"/>
                    </a:cubicBezTo>
                    <a:cubicBezTo>
                      <a:pt x="768" y="998"/>
                      <a:pt x="775" y="1011"/>
                      <a:pt x="791" y="1004"/>
                    </a:cubicBezTo>
                    <a:lnTo>
                      <a:pt x="795" y="992"/>
                    </a:lnTo>
                    <a:lnTo>
                      <a:pt x="823" y="955"/>
                    </a:lnTo>
                    <a:lnTo>
                      <a:pt x="825" y="936"/>
                    </a:lnTo>
                    <a:lnTo>
                      <a:pt x="844" y="936"/>
                    </a:lnTo>
                    <a:lnTo>
                      <a:pt x="849" y="928"/>
                    </a:lnTo>
                    <a:cubicBezTo>
                      <a:pt x="849" y="928"/>
                      <a:pt x="862" y="927"/>
                      <a:pt x="866" y="920"/>
                    </a:cubicBezTo>
                    <a:lnTo>
                      <a:pt x="862" y="915"/>
                    </a:lnTo>
                    <a:lnTo>
                      <a:pt x="861" y="905"/>
                    </a:lnTo>
                    <a:cubicBezTo>
                      <a:pt x="861" y="905"/>
                      <a:pt x="856" y="901"/>
                      <a:pt x="861" y="895"/>
                    </a:cubicBezTo>
                    <a:cubicBezTo>
                      <a:pt x="865" y="890"/>
                      <a:pt x="879" y="896"/>
                      <a:pt x="879" y="896"/>
                    </a:cubicBezTo>
                    <a:cubicBezTo>
                      <a:pt x="887" y="887"/>
                      <a:pt x="902" y="905"/>
                      <a:pt x="902" y="905"/>
                    </a:cubicBezTo>
                    <a:cubicBezTo>
                      <a:pt x="906" y="919"/>
                      <a:pt x="922" y="919"/>
                      <a:pt x="922" y="919"/>
                    </a:cubicBezTo>
                    <a:lnTo>
                      <a:pt x="932" y="916"/>
                    </a:lnTo>
                    <a:lnTo>
                      <a:pt x="947" y="927"/>
                    </a:lnTo>
                    <a:cubicBezTo>
                      <a:pt x="947" y="912"/>
                      <a:pt x="969" y="924"/>
                      <a:pt x="969" y="924"/>
                    </a:cubicBezTo>
                    <a:cubicBezTo>
                      <a:pt x="982" y="924"/>
                      <a:pt x="990" y="913"/>
                      <a:pt x="990" y="913"/>
                    </a:cubicBezTo>
                    <a:cubicBezTo>
                      <a:pt x="998" y="904"/>
                      <a:pt x="1009" y="924"/>
                      <a:pt x="1009" y="924"/>
                    </a:cubicBezTo>
                    <a:lnTo>
                      <a:pt x="1027" y="932"/>
                    </a:lnTo>
                    <a:cubicBezTo>
                      <a:pt x="1045" y="939"/>
                      <a:pt x="1050" y="916"/>
                      <a:pt x="1050" y="916"/>
                    </a:cubicBezTo>
                    <a:lnTo>
                      <a:pt x="1055" y="877"/>
                    </a:lnTo>
                    <a:lnTo>
                      <a:pt x="1063" y="876"/>
                    </a:lnTo>
                    <a:cubicBezTo>
                      <a:pt x="1063" y="885"/>
                      <a:pt x="1073" y="885"/>
                      <a:pt x="1073" y="885"/>
                    </a:cubicBezTo>
                    <a:cubicBezTo>
                      <a:pt x="1079" y="884"/>
                      <a:pt x="1076" y="872"/>
                      <a:pt x="1076" y="872"/>
                    </a:cubicBezTo>
                    <a:lnTo>
                      <a:pt x="1073" y="865"/>
                    </a:lnTo>
                    <a:lnTo>
                      <a:pt x="1078" y="856"/>
                    </a:lnTo>
                    <a:lnTo>
                      <a:pt x="1091" y="836"/>
                    </a:lnTo>
                    <a:lnTo>
                      <a:pt x="1101" y="836"/>
                    </a:lnTo>
                    <a:cubicBezTo>
                      <a:pt x="1109" y="835"/>
                      <a:pt x="1120" y="816"/>
                      <a:pt x="1120" y="816"/>
                    </a:cubicBezTo>
                    <a:lnTo>
                      <a:pt x="1126" y="816"/>
                    </a:lnTo>
                    <a:cubicBezTo>
                      <a:pt x="1141" y="803"/>
                      <a:pt x="1133" y="795"/>
                      <a:pt x="1133" y="795"/>
                    </a:cubicBezTo>
                    <a:cubicBezTo>
                      <a:pt x="1130" y="792"/>
                      <a:pt x="1132" y="777"/>
                      <a:pt x="1132" y="777"/>
                    </a:cubicBezTo>
                    <a:lnTo>
                      <a:pt x="1136" y="745"/>
                    </a:lnTo>
                    <a:lnTo>
                      <a:pt x="1126" y="735"/>
                    </a:lnTo>
                    <a:lnTo>
                      <a:pt x="1132" y="731"/>
                    </a:lnTo>
                    <a:lnTo>
                      <a:pt x="1136" y="726"/>
                    </a:lnTo>
                    <a:close/>
                  </a:path>
                </a:pathLst>
              </a:custGeom>
              <a:solidFill>
                <a:srgbClr val="FDD6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0">
                <a:extLst>
                  <a:ext uri="{FF2B5EF4-FFF2-40B4-BE49-F238E27FC236}">
                    <a16:creationId xmlns:a16="http://schemas.microsoft.com/office/drawing/2014/main" id="{77886F02-CC0C-440D-B8D8-8067D416539D}"/>
                  </a:ext>
                </a:extLst>
              </p:cNvPr>
              <p:cNvSpPr>
                <a:spLocks noEditPoints="1"/>
              </p:cNvSpPr>
              <p:nvPr/>
            </p:nvSpPr>
            <p:spPr bwMode="auto">
              <a:xfrm>
                <a:off x="2892" y="1074"/>
                <a:ext cx="1529" cy="1638"/>
              </a:xfrm>
              <a:custGeom>
                <a:avLst/>
                <a:gdLst>
                  <a:gd name="T0" fmla="*/ 608 w 1141"/>
                  <a:gd name="T1" fmla="*/ 353 h 1216"/>
                  <a:gd name="T2" fmla="*/ 1136 w 1141"/>
                  <a:gd name="T3" fmla="*/ 709 h 1216"/>
                  <a:gd name="T4" fmla="*/ 993 w 1141"/>
                  <a:gd name="T5" fmla="*/ 665 h 1216"/>
                  <a:gd name="T6" fmla="*/ 939 w 1141"/>
                  <a:gd name="T7" fmla="*/ 589 h 1216"/>
                  <a:gd name="T8" fmla="*/ 975 w 1141"/>
                  <a:gd name="T9" fmla="*/ 547 h 1216"/>
                  <a:gd name="T10" fmla="*/ 887 w 1141"/>
                  <a:gd name="T11" fmla="*/ 475 h 1216"/>
                  <a:gd name="T12" fmla="*/ 887 w 1141"/>
                  <a:gd name="T13" fmla="*/ 352 h 1216"/>
                  <a:gd name="T14" fmla="*/ 832 w 1141"/>
                  <a:gd name="T15" fmla="*/ 295 h 1216"/>
                  <a:gd name="T16" fmla="*/ 773 w 1141"/>
                  <a:gd name="T17" fmla="*/ 327 h 1216"/>
                  <a:gd name="T18" fmla="*/ 737 w 1141"/>
                  <a:gd name="T19" fmla="*/ 367 h 1216"/>
                  <a:gd name="T20" fmla="*/ 709 w 1141"/>
                  <a:gd name="T21" fmla="*/ 507 h 1216"/>
                  <a:gd name="T22" fmla="*/ 625 w 1141"/>
                  <a:gd name="T23" fmla="*/ 622 h 1216"/>
                  <a:gd name="T24" fmla="*/ 619 w 1141"/>
                  <a:gd name="T25" fmla="*/ 458 h 1216"/>
                  <a:gd name="T26" fmla="*/ 649 w 1141"/>
                  <a:gd name="T27" fmla="*/ 347 h 1216"/>
                  <a:gd name="T28" fmla="*/ 592 w 1141"/>
                  <a:gd name="T29" fmla="*/ 407 h 1216"/>
                  <a:gd name="T30" fmla="*/ 653 w 1141"/>
                  <a:gd name="T31" fmla="*/ 299 h 1216"/>
                  <a:gd name="T32" fmla="*/ 673 w 1141"/>
                  <a:gd name="T33" fmla="*/ 313 h 1216"/>
                  <a:gd name="T34" fmla="*/ 744 w 1141"/>
                  <a:gd name="T35" fmla="*/ 268 h 1216"/>
                  <a:gd name="T36" fmla="*/ 822 w 1141"/>
                  <a:gd name="T37" fmla="*/ 263 h 1216"/>
                  <a:gd name="T38" fmla="*/ 791 w 1141"/>
                  <a:gd name="T39" fmla="*/ 226 h 1216"/>
                  <a:gd name="T40" fmla="*/ 657 w 1141"/>
                  <a:gd name="T41" fmla="*/ 239 h 1216"/>
                  <a:gd name="T42" fmla="*/ 549 w 1141"/>
                  <a:gd name="T43" fmla="*/ 219 h 1216"/>
                  <a:gd name="T44" fmla="*/ 579 w 1141"/>
                  <a:gd name="T45" fmla="*/ 152 h 1216"/>
                  <a:gd name="T46" fmla="*/ 461 w 1141"/>
                  <a:gd name="T47" fmla="*/ 229 h 1216"/>
                  <a:gd name="T48" fmla="*/ 419 w 1141"/>
                  <a:gd name="T49" fmla="*/ 245 h 1216"/>
                  <a:gd name="T50" fmla="*/ 320 w 1141"/>
                  <a:gd name="T51" fmla="*/ 230 h 1216"/>
                  <a:gd name="T52" fmla="*/ 483 w 1141"/>
                  <a:gd name="T53" fmla="*/ 108 h 1216"/>
                  <a:gd name="T54" fmla="*/ 367 w 1141"/>
                  <a:gd name="T55" fmla="*/ 112 h 1216"/>
                  <a:gd name="T56" fmla="*/ 305 w 1141"/>
                  <a:gd name="T57" fmla="*/ 96 h 1216"/>
                  <a:gd name="T58" fmla="*/ 211 w 1141"/>
                  <a:gd name="T59" fmla="*/ 75 h 1216"/>
                  <a:gd name="T60" fmla="*/ 128 w 1141"/>
                  <a:gd name="T61" fmla="*/ 0 h 1216"/>
                  <a:gd name="T62" fmla="*/ 4 w 1141"/>
                  <a:gd name="T63" fmla="*/ 74 h 1216"/>
                  <a:gd name="T64" fmla="*/ 37 w 1141"/>
                  <a:gd name="T65" fmla="*/ 313 h 1216"/>
                  <a:gd name="T66" fmla="*/ 48 w 1141"/>
                  <a:gd name="T67" fmla="*/ 536 h 1216"/>
                  <a:gd name="T68" fmla="*/ 46 w 1141"/>
                  <a:gd name="T69" fmla="*/ 574 h 1216"/>
                  <a:gd name="T70" fmla="*/ 61 w 1141"/>
                  <a:gd name="T71" fmla="*/ 690 h 1216"/>
                  <a:gd name="T72" fmla="*/ 93 w 1141"/>
                  <a:gd name="T73" fmla="*/ 803 h 1216"/>
                  <a:gd name="T74" fmla="*/ 155 w 1141"/>
                  <a:gd name="T75" fmla="*/ 913 h 1216"/>
                  <a:gd name="T76" fmla="*/ 502 w 1141"/>
                  <a:gd name="T77" fmla="*/ 1171 h 1216"/>
                  <a:gd name="T78" fmla="*/ 538 w 1141"/>
                  <a:gd name="T79" fmla="*/ 1212 h 1216"/>
                  <a:gd name="T80" fmla="*/ 622 w 1141"/>
                  <a:gd name="T81" fmla="*/ 1104 h 1216"/>
                  <a:gd name="T82" fmla="*/ 639 w 1141"/>
                  <a:gd name="T83" fmla="*/ 1051 h 1216"/>
                  <a:gd name="T84" fmla="*/ 691 w 1141"/>
                  <a:gd name="T85" fmla="*/ 1022 h 1216"/>
                  <a:gd name="T86" fmla="*/ 768 w 1141"/>
                  <a:gd name="T87" fmla="*/ 998 h 1216"/>
                  <a:gd name="T88" fmla="*/ 844 w 1141"/>
                  <a:gd name="T89" fmla="*/ 936 h 1216"/>
                  <a:gd name="T90" fmla="*/ 861 w 1141"/>
                  <a:gd name="T91" fmla="*/ 895 h 1216"/>
                  <a:gd name="T92" fmla="*/ 947 w 1141"/>
                  <a:gd name="T93" fmla="*/ 927 h 1216"/>
                  <a:gd name="T94" fmla="*/ 1050 w 1141"/>
                  <a:gd name="T95" fmla="*/ 916 h 1216"/>
                  <a:gd name="T96" fmla="*/ 1073 w 1141"/>
                  <a:gd name="T97" fmla="*/ 865 h 1216"/>
                  <a:gd name="T98" fmla="*/ 1126 w 1141"/>
                  <a:gd name="T99" fmla="*/ 816 h 1216"/>
                  <a:gd name="T100" fmla="*/ 1132 w 1141"/>
                  <a:gd name="T101" fmla="*/ 73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1" h="1216">
                    <a:moveTo>
                      <a:pt x="608" y="353"/>
                    </a:moveTo>
                    <a:lnTo>
                      <a:pt x="608" y="353"/>
                    </a:lnTo>
                    <a:lnTo>
                      <a:pt x="608" y="353"/>
                    </a:lnTo>
                    <a:cubicBezTo>
                      <a:pt x="608" y="354"/>
                      <a:pt x="608" y="355"/>
                      <a:pt x="607" y="355"/>
                    </a:cubicBezTo>
                    <a:cubicBezTo>
                      <a:pt x="608" y="355"/>
                      <a:pt x="608" y="354"/>
                      <a:pt x="608" y="353"/>
                    </a:cubicBezTo>
                    <a:lnTo>
                      <a:pt x="608" y="353"/>
                    </a:lnTo>
                    <a:close/>
                    <a:moveTo>
                      <a:pt x="1136" y="726"/>
                    </a:moveTo>
                    <a:lnTo>
                      <a:pt x="1136" y="726"/>
                    </a:lnTo>
                    <a:lnTo>
                      <a:pt x="1133" y="717"/>
                    </a:lnTo>
                    <a:lnTo>
                      <a:pt x="1136" y="709"/>
                    </a:lnTo>
                    <a:lnTo>
                      <a:pt x="1116" y="598"/>
                    </a:lnTo>
                    <a:cubicBezTo>
                      <a:pt x="1069" y="610"/>
                      <a:pt x="1041" y="653"/>
                      <a:pt x="1041" y="653"/>
                    </a:cubicBezTo>
                    <a:lnTo>
                      <a:pt x="1013" y="653"/>
                    </a:lnTo>
                    <a:lnTo>
                      <a:pt x="1000" y="664"/>
                    </a:lnTo>
                    <a:lnTo>
                      <a:pt x="993" y="665"/>
                    </a:lnTo>
                    <a:lnTo>
                      <a:pt x="970" y="662"/>
                    </a:lnTo>
                    <a:lnTo>
                      <a:pt x="968" y="653"/>
                    </a:lnTo>
                    <a:lnTo>
                      <a:pt x="922" y="644"/>
                    </a:lnTo>
                    <a:lnTo>
                      <a:pt x="939" y="610"/>
                    </a:lnTo>
                    <a:lnTo>
                      <a:pt x="939" y="589"/>
                    </a:lnTo>
                    <a:lnTo>
                      <a:pt x="952" y="579"/>
                    </a:lnTo>
                    <a:lnTo>
                      <a:pt x="952" y="566"/>
                    </a:lnTo>
                    <a:lnTo>
                      <a:pt x="956" y="554"/>
                    </a:lnTo>
                    <a:cubicBezTo>
                      <a:pt x="956" y="554"/>
                      <a:pt x="960" y="550"/>
                      <a:pt x="964" y="554"/>
                    </a:cubicBezTo>
                    <a:cubicBezTo>
                      <a:pt x="964" y="554"/>
                      <a:pt x="972" y="561"/>
                      <a:pt x="975" y="547"/>
                    </a:cubicBezTo>
                    <a:lnTo>
                      <a:pt x="972" y="536"/>
                    </a:lnTo>
                    <a:lnTo>
                      <a:pt x="975" y="524"/>
                    </a:lnTo>
                    <a:cubicBezTo>
                      <a:pt x="975" y="524"/>
                      <a:pt x="981" y="518"/>
                      <a:pt x="970" y="506"/>
                    </a:cubicBezTo>
                    <a:cubicBezTo>
                      <a:pt x="970" y="506"/>
                      <a:pt x="963" y="427"/>
                      <a:pt x="932" y="430"/>
                    </a:cubicBezTo>
                    <a:cubicBezTo>
                      <a:pt x="932" y="430"/>
                      <a:pt x="919" y="427"/>
                      <a:pt x="887" y="475"/>
                    </a:cubicBezTo>
                    <a:cubicBezTo>
                      <a:pt x="887" y="475"/>
                      <a:pt x="873" y="476"/>
                      <a:pt x="868" y="465"/>
                    </a:cubicBezTo>
                    <a:cubicBezTo>
                      <a:pt x="868" y="465"/>
                      <a:pt x="860" y="448"/>
                      <a:pt x="873" y="439"/>
                    </a:cubicBezTo>
                    <a:cubicBezTo>
                      <a:pt x="873" y="439"/>
                      <a:pt x="892" y="428"/>
                      <a:pt x="889" y="414"/>
                    </a:cubicBezTo>
                    <a:cubicBezTo>
                      <a:pt x="889" y="414"/>
                      <a:pt x="896" y="419"/>
                      <a:pt x="899" y="400"/>
                    </a:cubicBezTo>
                    <a:cubicBezTo>
                      <a:pt x="899" y="400"/>
                      <a:pt x="905" y="369"/>
                      <a:pt x="887" y="352"/>
                    </a:cubicBezTo>
                    <a:cubicBezTo>
                      <a:pt x="887" y="352"/>
                      <a:pt x="875" y="345"/>
                      <a:pt x="891" y="338"/>
                    </a:cubicBezTo>
                    <a:cubicBezTo>
                      <a:pt x="891" y="338"/>
                      <a:pt x="897" y="327"/>
                      <a:pt x="880" y="317"/>
                    </a:cubicBezTo>
                    <a:cubicBezTo>
                      <a:pt x="880" y="317"/>
                      <a:pt x="857" y="307"/>
                      <a:pt x="841" y="306"/>
                    </a:cubicBezTo>
                    <a:lnTo>
                      <a:pt x="837" y="306"/>
                    </a:lnTo>
                    <a:lnTo>
                      <a:pt x="832" y="295"/>
                    </a:lnTo>
                    <a:lnTo>
                      <a:pt x="812" y="295"/>
                    </a:lnTo>
                    <a:lnTo>
                      <a:pt x="804" y="290"/>
                    </a:lnTo>
                    <a:cubicBezTo>
                      <a:pt x="804" y="290"/>
                      <a:pt x="796" y="275"/>
                      <a:pt x="781" y="295"/>
                    </a:cubicBezTo>
                    <a:cubicBezTo>
                      <a:pt x="781" y="295"/>
                      <a:pt x="769" y="317"/>
                      <a:pt x="782" y="317"/>
                    </a:cubicBezTo>
                    <a:cubicBezTo>
                      <a:pt x="782" y="317"/>
                      <a:pt x="786" y="324"/>
                      <a:pt x="773" y="327"/>
                    </a:cubicBezTo>
                    <a:cubicBezTo>
                      <a:pt x="773" y="327"/>
                      <a:pt x="760" y="339"/>
                      <a:pt x="760" y="348"/>
                    </a:cubicBezTo>
                    <a:cubicBezTo>
                      <a:pt x="760" y="348"/>
                      <a:pt x="768" y="378"/>
                      <a:pt x="751" y="379"/>
                    </a:cubicBezTo>
                    <a:cubicBezTo>
                      <a:pt x="751" y="379"/>
                      <a:pt x="740" y="378"/>
                      <a:pt x="747" y="367"/>
                    </a:cubicBezTo>
                    <a:cubicBezTo>
                      <a:pt x="747" y="367"/>
                      <a:pt x="751" y="350"/>
                      <a:pt x="744" y="350"/>
                    </a:cubicBezTo>
                    <a:cubicBezTo>
                      <a:pt x="744" y="350"/>
                      <a:pt x="737" y="359"/>
                      <a:pt x="737" y="367"/>
                    </a:cubicBezTo>
                    <a:cubicBezTo>
                      <a:pt x="737" y="367"/>
                      <a:pt x="716" y="377"/>
                      <a:pt x="711" y="396"/>
                    </a:cubicBezTo>
                    <a:cubicBezTo>
                      <a:pt x="711" y="396"/>
                      <a:pt x="716" y="436"/>
                      <a:pt x="696" y="451"/>
                    </a:cubicBezTo>
                    <a:cubicBezTo>
                      <a:pt x="696" y="451"/>
                      <a:pt x="698" y="469"/>
                      <a:pt x="704" y="477"/>
                    </a:cubicBezTo>
                    <a:cubicBezTo>
                      <a:pt x="704" y="477"/>
                      <a:pt x="710" y="482"/>
                      <a:pt x="704" y="488"/>
                    </a:cubicBezTo>
                    <a:cubicBezTo>
                      <a:pt x="704" y="488"/>
                      <a:pt x="703" y="496"/>
                      <a:pt x="709" y="507"/>
                    </a:cubicBezTo>
                    <a:cubicBezTo>
                      <a:pt x="709" y="507"/>
                      <a:pt x="762" y="580"/>
                      <a:pt x="696" y="669"/>
                    </a:cubicBezTo>
                    <a:cubicBezTo>
                      <a:pt x="696" y="669"/>
                      <a:pt x="667" y="688"/>
                      <a:pt x="655" y="681"/>
                    </a:cubicBezTo>
                    <a:lnTo>
                      <a:pt x="649" y="673"/>
                    </a:lnTo>
                    <a:lnTo>
                      <a:pt x="644" y="664"/>
                    </a:lnTo>
                    <a:cubicBezTo>
                      <a:pt x="647" y="650"/>
                      <a:pt x="625" y="622"/>
                      <a:pt x="625" y="622"/>
                    </a:cubicBezTo>
                    <a:lnTo>
                      <a:pt x="623" y="605"/>
                    </a:lnTo>
                    <a:cubicBezTo>
                      <a:pt x="625" y="595"/>
                      <a:pt x="615" y="553"/>
                      <a:pt x="615" y="553"/>
                    </a:cubicBezTo>
                    <a:cubicBezTo>
                      <a:pt x="609" y="542"/>
                      <a:pt x="614" y="513"/>
                      <a:pt x="614" y="513"/>
                    </a:cubicBezTo>
                    <a:cubicBezTo>
                      <a:pt x="626" y="497"/>
                      <a:pt x="619" y="465"/>
                      <a:pt x="619" y="465"/>
                    </a:cubicBezTo>
                    <a:lnTo>
                      <a:pt x="619" y="458"/>
                    </a:lnTo>
                    <a:cubicBezTo>
                      <a:pt x="632" y="453"/>
                      <a:pt x="630" y="421"/>
                      <a:pt x="630" y="421"/>
                    </a:cubicBezTo>
                    <a:cubicBezTo>
                      <a:pt x="635" y="416"/>
                      <a:pt x="639" y="390"/>
                      <a:pt x="639" y="390"/>
                    </a:cubicBezTo>
                    <a:lnTo>
                      <a:pt x="649" y="371"/>
                    </a:lnTo>
                    <a:lnTo>
                      <a:pt x="653" y="367"/>
                    </a:lnTo>
                    <a:cubicBezTo>
                      <a:pt x="658" y="344"/>
                      <a:pt x="649" y="347"/>
                      <a:pt x="649" y="347"/>
                    </a:cubicBezTo>
                    <a:cubicBezTo>
                      <a:pt x="643" y="351"/>
                      <a:pt x="641" y="367"/>
                      <a:pt x="641" y="367"/>
                    </a:cubicBezTo>
                    <a:lnTo>
                      <a:pt x="641" y="371"/>
                    </a:lnTo>
                    <a:lnTo>
                      <a:pt x="632" y="384"/>
                    </a:lnTo>
                    <a:cubicBezTo>
                      <a:pt x="618" y="387"/>
                      <a:pt x="603" y="419"/>
                      <a:pt x="603" y="419"/>
                    </a:cubicBezTo>
                    <a:cubicBezTo>
                      <a:pt x="584" y="427"/>
                      <a:pt x="592" y="407"/>
                      <a:pt x="592" y="407"/>
                    </a:cubicBezTo>
                    <a:cubicBezTo>
                      <a:pt x="595" y="393"/>
                      <a:pt x="619" y="367"/>
                      <a:pt x="619" y="367"/>
                    </a:cubicBezTo>
                    <a:cubicBezTo>
                      <a:pt x="617" y="363"/>
                      <a:pt x="624" y="347"/>
                      <a:pt x="624" y="347"/>
                    </a:cubicBezTo>
                    <a:cubicBezTo>
                      <a:pt x="640" y="329"/>
                      <a:pt x="645" y="295"/>
                      <a:pt x="645" y="295"/>
                    </a:cubicBezTo>
                    <a:lnTo>
                      <a:pt x="649" y="295"/>
                    </a:lnTo>
                    <a:lnTo>
                      <a:pt x="653" y="299"/>
                    </a:lnTo>
                    <a:cubicBezTo>
                      <a:pt x="657" y="312"/>
                      <a:pt x="663" y="295"/>
                      <a:pt x="663" y="295"/>
                    </a:cubicBezTo>
                    <a:lnTo>
                      <a:pt x="676" y="295"/>
                    </a:lnTo>
                    <a:lnTo>
                      <a:pt x="675" y="301"/>
                    </a:lnTo>
                    <a:lnTo>
                      <a:pt x="670" y="313"/>
                    </a:lnTo>
                    <a:lnTo>
                      <a:pt x="673" y="313"/>
                    </a:lnTo>
                    <a:lnTo>
                      <a:pt x="692" y="295"/>
                    </a:lnTo>
                    <a:lnTo>
                      <a:pt x="695" y="281"/>
                    </a:lnTo>
                    <a:lnTo>
                      <a:pt x="716" y="281"/>
                    </a:lnTo>
                    <a:lnTo>
                      <a:pt x="730" y="274"/>
                    </a:lnTo>
                    <a:lnTo>
                      <a:pt x="744" y="268"/>
                    </a:lnTo>
                    <a:lnTo>
                      <a:pt x="758" y="263"/>
                    </a:lnTo>
                    <a:cubicBezTo>
                      <a:pt x="776" y="263"/>
                      <a:pt x="790" y="274"/>
                      <a:pt x="790" y="274"/>
                    </a:cubicBezTo>
                    <a:lnTo>
                      <a:pt x="797" y="274"/>
                    </a:lnTo>
                    <a:lnTo>
                      <a:pt x="793" y="268"/>
                    </a:lnTo>
                    <a:lnTo>
                      <a:pt x="822" y="263"/>
                    </a:lnTo>
                    <a:lnTo>
                      <a:pt x="855" y="263"/>
                    </a:lnTo>
                    <a:cubicBezTo>
                      <a:pt x="870" y="263"/>
                      <a:pt x="868" y="252"/>
                      <a:pt x="868" y="252"/>
                    </a:cubicBezTo>
                    <a:lnTo>
                      <a:pt x="847" y="252"/>
                    </a:lnTo>
                    <a:cubicBezTo>
                      <a:pt x="831" y="252"/>
                      <a:pt x="820" y="229"/>
                      <a:pt x="820" y="229"/>
                    </a:cubicBezTo>
                    <a:cubicBezTo>
                      <a:pt x="808" y="220"/>
                      <a:pt x="791" y="226"/>
                      <a:pt x="791" y="226"/>
                    </a:cubicBezTo>
                    <a:lnTo>
                      <a:pt x="772" y="225"/>
                    </a:lnTo>
                    <a:cubicBezTo>
                      <a:pt x="761" y="216"/>
                      <a:pt x="769" y="198"/>
                      <a:pt x="769" y="198"/>
                    </a:cubicBezTo>
                    <a:cubicBezTo>
                      <a:pt x="756" y="205"/>
                      <a:pt x="715" y="214"/>
                      <a:pt x="715" y="214"/>
                    </a:cubicBezTo>
                    <a:cubicBezTo>
                      <a:pt x="685" y="214"/>
                      <a:pt x="665" y="244"/>
                      <a:pt x="665" y="244"/>
                    </a:cubicBezTo>
                    <a:lnTo>
                      <a:pt x="657" y="239"/>
                    </a:lnTo>
                    <a:lnTo>
                      <a:pt x="650" y="244"/>
                    </a:lnTo>
                    <a:cubicBezTo>
                      <a:pt x="635" y="235"/>
                      <a:pt x="630" y="236"/>
                      <a:pt x="630" y="236"/>
                    </a:cubicBezTo>
                    <a:cubicBezTo>
                      <a:pt x="618" y="238"/>
                      <a:pt x="614" y="229"/>
                      <a:pt x="614" y="229"/>
                    </a:cubicBezTo>
                    <a:cubicBezTo>
                      <a:pt x="590" y="198"/>
                      <a:pt x="560" y="209"/>
                      <a:pt x="560" y="209"/>
                    </a:cubicBezTo>
                    <a:lnTo>
                      <a:pt x="549" y="219"/>
                    </a:lnTo>
                    <a:cubicBezTo>
                      <a:pt x="547" y="213"/>
                      <a:pt x="552" y="190"/>
                      <a:pt x="552" y="190"/>
                    </a:cubicBezTo>
                    <a:lnTo>
                      <a:pt x="562" y="186"/>
                    </a:lnTo>
                    <a:lnTo>
                      <a:pt x="569" y="174"/>
                    </a:lnTo>
                    <a:lnTo>
                      <a:pt x="579" y="164"/>
                    </a:lnTo>
                    <a:cubicBezTo>
                      <a:pt x="601" y="150"/>
                      <a:pt x="579" y="152"/>
                      <a:pt x="579" y="152"/>
                    </a:cubicBezTo>
                    <a:cubicBezTo>
                      <a:pt x="552" y="158"/>
                      <a:pt x="542" y="179"/>
                      <a:pt x="542" y="179"/>
                    </a:cubicBezTo>
                    <a:cubicBezTo>
                      <a:pt x="526" y="185"/>
                      <a:pt x="509" y="207"/>
                      <a:pt x="509" y="207"/>
                    </a:cubicBezTo>
                    <a:lnTo>
                      <a:pt x="503" y="207"/>
                    </a:lnTo>
                    <a:lnTo>
                      <a:pt x="466" y="221"/>
                    </a:lnTo>
                    <a:lnTo>
                      <a:pt x="461" y="229"/>
                    </a:lnTo>
                    <a:lnTo>
                      <a:pt x="430" y="244"/>
                    </a:lnTo>
                    <a:cubicBezTo>
                      <a:pt x="433" y="245"/>
                      <a:pt x="436" y="247"/>
                      <a:pt x="438" y="248"/>
                    </a:cubicBezTo>
                    <a:lnTo>
                      <a:pt x="436" y="248"/>
                    </a:lnTo>
                    <a:cubicBezTo>
                      <a:pt x="433" y="246"/>
                      <a:pt x="430" y="244"/>
                      <a:pt x="430" y="244"/>
                    </a:cubicBezTo>
                    <a:lnTo>
                      <a:pt x="419" y="245"/>
                    </a:lnTo>
                    <a:cubicBezTo>
                      <a:pt x="405" y="233"/>
                      <a:pt x="394" y="245"/>
                      <a:pt x="394" y="245"/>
                    </a:cubicBezTo>
                    <a:lnTo>
                      <a:pt x="400" y="223"/>
                    </a:lnTo>
                    <a:cubicBezTo>
                      <a:pt x="406" y="201"/>
                      <a:pt x="385" y="217"/>
                      <a:pt x="385" y="217"/>
                    </a:cubicBezTo>
                    <a:lnTo>
                      <a:pt x="345" y="240"/>
                    </a:lnTo>
                    <a:cubicBezTo>
                      <a:pt x="322" y="244"/>
                      <a:pt x="320" y="230"/>
                      <a:pt x="320" y="230"/>
                    </a:cubicBezTo>
                    <a:cubicBezTo>
                      <a:pt x="320" y="230"/>
                      <a:pt x="374" y="190"/>
                      <a:pt x="384" y="164"/>
                    </a:cubicBezTo>
                    <a:lnTo>
                      <a:pt x="407" y="150"/>
                    </a:lnTo>
                    <a:lnTo>
                      <a:pt x="417" y="146"/>
                    </a:lnTo>
                    <a:cubicBezTo>
                      <a:pt x="417" y="146"/>
                      <a:pt x="429" y="135"/>
                      <a:pt x="445" y="135"/>
                    </a:cubicBezTo>
                    <a:lnTo>
                      <a:pt x="483" y="108"/>
                    </a:lnTo>
                    <a:lnTo>
                      <a:pt x="453" y="113"/>
                    </a:lnTo>
                    <a:lnTo>
                      <a:pt x="435" y="104"/>
                    </a:lnTo>
                    <a:lnTo>
                      <a:pt x="399" y="104"/>
                    </a:lnTo>
                    <a:cubicBezTo>
                      <a:pt x="399" y="104"/>
                      <a:pt x="395" y="87"/>
                      <a:pt x="378" y="103"/>
                    </a:cubicBezTo>
                    <a:lnTo>
                      <a:pt x="367" y="112"/>
                    </a:lnTo>
                    <a:lnTo>
                      <a:pt x="343" y="112"/>
                    </a:lnTo>
                    <a:lnTo>
                      <a:pt x="339" y="107"/>
                    </a:lnTo>
                    <a:cubicBezTo>
                      <a:pt x="339" y="107"/>
                      <a:pt x="337" y="100"/>
                      <a:pt x="325" y="100"/>
                    </a:cubicBezTo>
                    <a:cubicBezTo>
                      <a:pt x="325" y="100"/>
                      <a:pt x="322" y="91"/>
                      <a:pt x="310" y="91"/>
                    </a:cubicBezTo>
                    <a:lnTo>
                      <a:pt x="305" y="96"/>
                    </a:lnTo>
                    <a:lnTo>
                      <a:pt x="294" y="97"/>
                    </a:lnTo>
                    <a:cubicBezTo>
                      <a:pt x="294" y="97"/>
                      <a:pt x="290" y="78"/>
                      <a:pt x="283" y="79"/>
                    </a:cubicBezTo>
                    <a:cubicBezTo>
                      <a:pt x="283" y="79"/>
                      <a:pt x="269" y="64"/>
                      <a:pt x="247" y="69"/>
                    </a:cubicBezTo>
                    <a:cubicBezTo>
                      <a:pt x="247" y="69"/>
                      <a:pt x="229" y="71"/>
                      <a:pt x="228" y="76"/>
                    </a:cubicBezTo>
                    <a:lnTo>
                      <a:pt x="211" y="75"/>
                    </a:lnTo>
                    <a:cubicBezTo>
                      <a:pt x="211" y="75"/>
                      <a:pt x="199" y="65"/>
                      <a:pt x="184" y="65"/>
                    </a:cubicBezTo>
                    <a:lnTo>
                      <a:pt x="167" y="64"/>
                    </a:lnTo>
                    <a:lnTo>
                      <a:pt x="153" y="53"/>
                    </a:lnTo>
                    <a:lnTo>
                      <a:pt x="149" y="8"/>
                    </a:lnTo>
                    <a:lnTo>
                      <a:pt x="128" y="0"/>
                    </a:lnTo>
                    <a:lnTo>
                      <a:pt x="128" y="8"/>
                    </a:lnTo>
                    <a:lnTo>
                      <a:pt x="121" y="8"/>
                    </a:lnTo>
                    <a:lnTo>
                      <a:pt x="121" y="36"/>
                    </a:lnTo>
                    <a:lnTo>
                      <a:pt x="0" y="37"/>
                    </a:lnTo>
                    <a:cubicBezTo>
                      <a:pt x="0" y="37"/>
                      <a:pt x="9" y="57"/>
                      <a:pt x="4" y="74"/>
                    </a:cubicBezTo>
                    <a:lnTo>
                      <a:pt x="3" y="111"/>
                    </a:lnTo>
                    <a:cubicBezTo>
                      <a:pt x="3" y="111"/>
                      <a:pt x="13" y="136"/>
                      <a:pt x="10" y="141"/>
                    </a:cubicBezTo>
                    <a:cubicBezTo>
                      <a:pt x="10" y="141"/>
                      <a:pt x="28" y="162"/>
                      <a:pt x="25" y="219"/>
                    </a:cubicBezTo>
                    <a:lnTo>
                      <a:pt x="28" y="257"/>
                    </a:lnTo>
                    <a:cubicBezTo>
                      <a:pt x="28" y="257"/>
                      <a:pt x="41" y="276"/>
                      <a:pt x="37" y="313"/>
                    </a:cubicBezTo>
                    <a:cubicBezTo>
                      <a:pt x="37" y="313"/>
                      <a:pt x="41" y="334"/>
                      <a:pt x="25" y="338"/>
                    </a:cubicBezTo>
                    <a:lnTo>
                      <a:pt x="24" y="348"/>
                    </a:lnTo>
                    <a:lnTo>
                      <a:pt x="46" y="376"/>
                    </a:lnTo>
                    <a:lnTo>
                      <a:pt x="46" y="536"/>
                    </a:lnTo>
                    <a:lnTo>
                      <a:pt x="48" y="536"/>
                    </a:lnTo>
                    <a:cubicBezTo>
                      <a:pt x="48" y="537"/>
                      <a:pt x="47" y="538"/>
                      <a:pt x="47" y="539"/>
                    </a:cubicBezTo>
                    <a:cubicBezTo>
                      <a:pt x="47" y="539"/>
                      <a:pt x="48" y="540"/>
                      <a:pt x="48" y="541"/>
                    </a:cubicBezTo>
                    <a:lnTo>
                      <a:pt x="40" y="541"/>
                    </a:lnTo>
                    <a:lnTo>
                      <a:pt x="43" y="551"/>
                    </a:lnTo>
                    <a:lnTo>
                      <a:pt x="46" y="574"/>
                    </a:lnTo>
                    <a:lnTo>
                      <a:pt x="42" y="584"/>
                    </a:lnTo>
                    <a:lnTo>
                      <a:pt x="38" y="607"/>
                    </a:lnTo>
                    <a:cubicBezTo>
                      <a:pt x="42" y="613"/>
                      <a:pt x="46" y="641"/>
                      <a:pt x="46" y="641"/>
                    </a:cubicBezTo>
                    <a:cubicBezTo>
                      <a:pt x="67" y="652"/>
                      <a:pt x="46" y="667"/>
                      <a:pt x="46" y="667"/>
                    </a:cubicBezTo>
                    <a:cubicBezTo>
                      <a:pt x="64" y="673"/>
                      <a:pt x="61" y="690"/>
                      <a:pt x="61" y="690"/>
                    </a:cubicBezTo>
                    <a:cubicBezTo>
                      <a:pt x="70" y="695"/>
                      <a:pt x="68" y="709"/>
                      <a:pt x="68" y="709"/>
                    </a:cubicBezTo>
                    <a:cubicBezTo>
                      <a:pt x="93" y="722"/>
                      <a:pt x="75" y="746"/>
                      <a:pt x="75" y="746"/>
                    </a:cubicBezTo>
                    <a:cubicBezTo>
                      <a:pt x="98" y="753"/>
                      <a:pt x="84" y="773"/>
                      <a:pt x="84" y="773"/>
                    </a:cubicBezTo>
                    <a:lnTo>
                      <a:pt x="89" y="779"/>
                    </a:lnTo>
                    <a:lnTo>
                      <a:pt x="93" y="803"/>
                    </a:lnTo>
                    <a:cubicBezTo>
                      <a:pt x="93" y="803"/>
                      <a:pt x="108" y="813"/>
                      <a:pt x="107" y="829"/>
                    </a:cubicBezTo>
                    <a:cubicBezTo>
                      <a:pt x="107" y="829"/>
                      <a:pt x="123" y="842"/>
                      <a:pt x="121" y="856"/>
                    </a:cubicBezTo>
                    <a:cubicBezTo>
                      <a:pt x="121" y="856"/>
                      <a:pt x="149" y="875"/>
                      <a:pt x="148" y="880"/>
                    </a:cubicBezTo>
                    <a:lnTo>
                      <a:pt x="144" y="890"/>
                    </a:lnTo>
                    <a:cubicBezTo>
                      <a:pt x="144" y="890"/>
                      <a:pt x="137" y="906"/>
                      <a:pt x="155" y="913"/>
                    </a:cubicBezTo>
                    <a:lnTo>
                      <a:pt x="155" y="927"/>
                    </a:lnTo>
                    <a:cubicBezTo>
                      <a:pt x="155" y="927"/>
                      <a:pt x="176" y="935"/>
                      <a:pt x="176" y="942"/>
                    </a:cubicBezTo>
                    <a:cubicBezTo>
                      <a:pt x="176" y="942"/>
                      <a:pt x="172" y="1159"/>
                      <a:pt x="180" y="1179"/>
                    </a:cubicBezTo>
                    <a:cubicBezTo>
                      <a:pt x="180" y="1179"/>
                      <a:pt x="472" y="1175"/>
                      <a:pt x="483" y="1167"/>
                    </a:cubicBezTo>
                    <a:cubicBezTo>
                      <a:pt x="483" y="1167"/>
                      <a:pt x="502" y="1162"/>
                      <a:pt x="502" y="1171"/>
                    </a:cubicBezTo>
                    <a:lnTo>
                      <a:pt x="510" y="1178"/>
                    </a:lnTo>
                    <a:cubicBezTo>
                      <a:pt x="510" y="1178"/>
                      <a:pt x="512" y="1188"/>
                      <a:pt x="504" y="1194"/>
                    </a:cubicBezTo>
                    <a:cubicBezTo>
                      <a:pt x="504" y="1194"/>
                      <a:pt x="488" y="1207"/>
                      <a:pt x="489" y="1212"/>
                    </a:cubicBezTo>
                    <a:cubicBezTo>
                      <a:pt x="490" y="1216"/>
                      <a:pt x="513" y="1212"/>
                      <a:pt x="513" y="1212"/>
                    </a:cubicBezTo>
                    <a:lnTo>
                      <a:pt x="538" y="1212"/>
                    </a:lnTo>
                    <a:cubicBezTo>
                      <a:pt x="538" y="1212"/>
                      <a:pt x="540" y="1149"/>
                      <a:pt x="571" y="1155"/>
                    </a:cubicBezTo>
                    <a:cubicBezTo>
                      <a:pt x="571" y="1155"/>
                      <a:pt x="590" y="1119"/>
                      <a:pt x="571" y="1115"/>
                    </a:cubicBezTo>
                    <a:cubicBezTo>
                      <a:pt x="572" y="1104"/>
                      <a:pt x="579" y="1097"/>
                      <a:pt x="579" y="1097"/>
                    </a:cubicBezTo>
                    <a:cubicBezTo>
                      <a:pt x="597" y="1091"/>
                      <a:pt x="611" y="1104"/>
                      <a:pt x="611" y="1104"/>
                    </a:cubicBezTo>
                    <a:lnTo>
                      <a:pt x="622" y="1104"/>
                    </a:lnTo>
                    <a:lnTo>
                      <a:pt x="621" y="1094"/>
                    </a:lnTo>
                    <a:lnTo>
                      <a:pt x="617" y="1075"/>
                    </a:lnTo>
                    <a:lnTo>
                      <a:pt x="639" y="1063"/>
                    </a:lnTo>
                    <a:lnTo>
                      <a:pt x="645" y="1063"/>
                    </a:lnTo>
                    <a:lnTo>
                      <a:pt x="639" y="1051"/>
                    </a:lnTo>
                    <a:cubicBezTo>
                      <a:pt x="645" y="1048"/>
                      <a:pt x="644" y="1037"/>
                      <a:pt x="644" y="1037"/>
                    </a:cubicBezTo>
                    <a:lnTo>
                      <a:pt x="655" y="1037"/>
                    </a:lnTo>
                    <a:lnTo>
                      <a:pt x="655" y="1026"/>
                    </a:lnTo>
                    <a:lnTo>
                      <a:pt x="676" y="1027"/>
                    </a:lnTo>
                    <a:cubicBezTo>
                      <a:pt x="676" y="1027"/>
                      <a:pt x="685" y="1020"/>
                      <a:pt x="691" y="1022"/>
                    </a:cubicBezTo>
                    <a:cubicBezTo>
                      <a:pt x="691" y="1022"/>
                      <a:pt x="714" y="1038"/>
                      <a:pt x="718" y="1028"/>
                    </a:cubicBezTo>
                    <a:cubicBezTo>
                      <a:pt x="718" y="1028"/>
                      <a:pt x="724" y="1002"/>
                      <a:pt x="737" y="1016"/>
                    </a:cubicBezTo>
                    <a:cubicBezTo>
                      <a:pt x="737" y="1016"/>
                      <a:pt x="743" y="1030"/>
                      <a:pt x="752" y="1016"/>
                    </a:cubicBezTo>
                    <a:lnTo>
                      <a:pt x="752" y="1000"/>
                    </a:lnTo>
                    <a:cubicBezTo>
                      <a:pt x="752" y="1000"/>
                      <a:pt x="757" y="987"/>
                      <a:pt x="768" y="998"/>
                    </a:cubicBezTo>
                    <a:cubicBezTo>
                      <a:pt x="768" y="998"/>
                      <a:pt x="775" y="1011"/>
                      <a:pt x="791" y="1004"/>
                    </a:cubicBezTo>
                    <a:lnTo>
                      <a:pt x="795" y="992"/>
                    </a:lnTo>
                    <a:lnTo>
                      <a:pt x="823" y="955"/>
                    </a:lnTo>
                    <a:lnTo>
                      <a:pt x="825" y="936"/>
                    </a:lnTo>
                    <a:lnTo>
                      <a:pt x="844" y="936"/>
                    </a:lnTo>
                    <a:lnTo>
                      <a:pt x="849" y="928"/>
                    </a:lnTo>
                    <a:cubicBezTo>
                      <a:pt x="849" y="928"/>
                      <a:pt x="862" y="927"/>
                      <a:pt x="866" y="920"/>
                    </a:cubicBezTo>
                    <a:lnTo>
                      <a:pt x="862" y="915"/>
                    </a:lnTo>
                    <a:lnTo>
                      <a:pt x="861" y="905"/>
                    </a:lnTo>
                    <a:cubicBezTo>
                      <a:pt x="861" y="905"/>
                      <a:pt x="856" y="901"/>
                      <a:pt x="861" y="895"/>
                    </a:cubicBezTo>
                    <a:cubicBezTo>
                      <a:pt x="865" y="890"/>
                      <a:pt x="879" y="896"/>
                      <a:pt x="879" y="896"/>
                    </a:cubicBezTo>
                    <a:cubicBezTo>
                      <a:pt x="887" y="887"/>
                      <a:pt x="902" y="905"/>
                      <a:pt x="902" y="905"/>
                    </a:cubicBezTo>
                    <a:cubicBezTo>
                      <a:pt x="906" y="919"/>
                      <a:pt x="922" y="919"/>
                      <a:pt x="922" y="919"/>
                    </a:cubicBezTo>
                    <a:lnTo>
                      <a:pt x="932" y="916"/>
                    </a:lnTo>
                    <a:lnTo>
                      <a:pt x="947" y="927"/>
                    </a:lnTo>
                    <a:cubicBezTo>
                      <a:pt x="947" y="912"/>
                      <a:pt x="969" y="924"/>
                      <a:pt x="969" y="924"/>
                    </a:cubicBezTo>
                    <a:cubicBezTo>
                      <a:pt x="982" y="924"/>
                      <a:pt x="990" y="913"/>
                      <a:pt x="990" y="913"/>
                    </a:cubicBezTo>
                    <a:cubicBezTo>
                      <a:pt x="998" y="904"/>
                      <a:pt x="1009" y="924"/>
                      <a:pt x="1009" y="924"/>
                    </a:cubicBezTo>
                    <a:lnTo>
                      <a:pt x="1027" y="932"/>
                    </a:lnTo>
                    <a:cubicBezTo>
                      <a:pt x="1045" y="939"/>
                      <a:pt x="1050" y="916"/>
                      <a:pt x="1050" y="916"/>
                    </a:cubicBezTo>
                    <a:lnTo>
                      <a:pt x="1055" y="877"/>
                    </a:lnTo>
                    <a:lnTo>
                      <a:pt x="1063" y="876"/>
                    </a:lnTo>
                    <a:cubicBezTo>
                      <a:pt x="1063" y="885"/>
                      <a:pt x="1073" y="885"/>
                      <a:pt x="1073" y="885"/>
                    </a:cubicBezTo>
                    <a:cubicBezTo>
                      <a:pt x="1079" y="884"/>
                      <a:pt x="1076" y="872"/>
                      <a:pt x="1076" y="872"/>
                    </a:cubicBezTo>
                    <a:lnTo>
                      <a:pt x="1073" y="865"/>
                    </a:lnTo>
                    <a:lnTo>
                      <a:pt x="1078" y="856"/>
                    </a:lnTo>
                    <a:lnTo>
                      <a:pt x="1091" y="836"/>
                    </a:lnTo>
                    <a:lnTo>
                      <a:pt x="1101" y="836"/>
                    </a:lnTo>
                    <a:cubicBezTo>
                      <a:pt x="1109" y="835"/>
                      <a:pt x="1120" y="816"/>
                      <a:pt x="1120" y="816"/>
                    </a:cubicBezTo>
                    <a:lnTo>
                      <a:pt x="1126" y="816"/>
                    </a:lnTo>
                    <a:cubicBezTo>
                      <a:pt x="1141" y="803"/>
                      <a:pt x="1133" y="795"/>
                      <a:pt x="1133" y="795"/>
                    </a:cubicBezTo>
                    <a:cubicBezTo>
                      <a:pt x="1130" y="792"/>
                      <a:pt x="1132" y="777"/>
                      <a:pt x="1132" y="777"/>
                    </a:cubicBezTo>
                    <a:lnTo>
                      <a:pt x="1136" y="745"/>
                    </a:lnTo>
                    <a:lnTo>
                      <a:pt x="1126" y="735"/>
                    </a:lnTo>
                    <a:lnTo>
                      <a:pt x="1132" y="731"/>
                    </a:lnTo>
                    <a:lnTo>
                      <a:pt x="1136" y="726"/>
                    </a:lnTo>
                    <a:lnTo>
                      <a:pt x="1136" y="726"/>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a:extLst>
                  <a:ext uri="{FF2B5EF4-FFF2-40B4-BE49-F238E27FC236}">
                    <a16:creationId xmlns:a16="http://schemas.microsoft.com/office/drawing/2014/main" id="{40324F90-E286-47EC-BAD2-CCDE1A40C697}"/>
                  </a:ext>
                </a:extLst>
              </p:cNvPr>
              <p:cNvSpPr>
                <a:spLocks noEditPoints="1"/>
              </p:cNvSpPr>
              <p:nvPr/>
            </p:nvSpPr>
            <p:spPr bwMode="auto">
              <a:xfrm>
                <a:off x="4259" y="986"/>
                <a:ext cx="1227" cy="1489"/>
              </a:xfrm>
              <a:custGeom>
                <a:avLst/>
                <a:gdLst>
                  <a:gd name="T0" fmla="*/ 560 w 915"/>
                  <a:gd name="T1" fmla="*/ 670 h 1106"/>
                  <a:gd name="T2" fmla="*/ 543 w 915"/>
                  <a:gd name="T3" fmla="*/ 705 h 1106"/>
                  <a:gd name="T4" fmla="*/ 865 w 915"/>
                  <a:gd name="T5" fmla="*/ 174 h 1106"/>
                  <a:gd name="T6" fmla="*/ 802 w 915"/>
                  <a:gd name="T7" fmla="*/ 26 h 1106"/>
                  <a:gd name="T8" fmla="*/ 716 w 915"/>
                  <a:gd name="T9" fmla="*/ 23 h 1106"/>
                  <a:gd name="T10" fmla="*/ 669 w 915"/>
                  <a:gd name="T11" fmla="*/ 138 h 1106"/>
                  <a:gd name="T12" fmla="*/ 664 w 915"/>
                  <a:gd name="T13" fmla="*/ 214 h 1106"/>
                  <a:gd name="T14" fmla="*/ 625 w 915"/>
                  <a:gd name="T15" fmla="*/ 239 h 1106"/>
                  <a:gd name="T16" fmla="*/ 507 w 915"/>
                  <a:gd name="T17" fmla="*/ 294 h 1106"/>
                  <a:gd name="T18" fmla="*/ 336 w 915"/>
                  <a:gd name="T19" fmla="*/ 416 h 1106"/>
                  <a:gd name="T20" fmla="*/ 345 w 915"/>
                  <a:gd name="T21" fmla="*/ 442 h 1106"/>
                  <a:gd name="T22" fmla="*/ 315 w 915"/>
                  <a:gd name="T23" fmla="*/ 497 h 1106"/>
                  <a:gd name="T24" fmla="*/ 188 w 915"/>
                  <a:gd name="T25" fmla="*/ 551 h 1106"/>
                  <a:gd name="T26" fmla="*/ 116 w 915"/>
                  <a:gd name="T27" fmla="*/ 639 h 1106"/>
                  <a:gd name="T28" fmla="*/ 116 w 915"/>
                  <a:gd name="T29" fmla="*/ 792 h 1106"/>
                  <a:gd name="T30" fmla="*/ 100 w 915"/>
                  <a:gd name="T31" fmla="*/ 882 h 1106"/>
                  <a:gd name="T32" fmla="*/ 35 w 915"/>
                  <a:gd name="T33" fmla="*/ 943 h 1106"/>
                  <a:gd name="T34" fmla="*/ 29 w 915"/>
                  <a:gd name="T35" fmla="*/ 1055 h 1106"/>
                  <a:gd name="T36" fmla="*/ 133 w 915"/>
                  <a:gd name="T37" fmla="*/ 1093 h 1106"/>
                  <a:gd name="T38" fmla="*/ 185 w 915"/>
                  <a:gd name="T39" fmla="*/ 1030 h 1106"/>
                  <a:gd name="T40" fmla="*/ 254 w 915"/>
                  <a:gd name="T41" fmla="*/ 921 h 1106"/>
                  <a:gd name="T42" fmla="*/ 288 w 915"/>
                  <a:gd name="T43" fmla="*/ 865 h 1106"/>
                  <a:gd name="T44" fmla="*/ 335 w 915"/>
                  <a:gd name="T45" fmla="*/ 865 h 1106"/>
                  <a:gd name="T46" fmla="*/ 377 w 915"/>
                  <a:gd name="T47" fmla="*/ 892 h 1106"/>
                  <a:gd name="T48" fmla="*/ 391 w 915"/>
                  <a:gd name="T49" fmla="*/ 943 h 1106"/>
                  <a:gd name="T50" fmla="*/ 454 w 915"/>
                  <a:gd name="T51" fmla="*/ 953 h 1106"/>
                  <a:gd name="T52" fmla="*/ 435 w 915"/>
                  <a:gd name="T53" fmla="*/ 926 h 1106"/>
                  <a:gd name="T54" fmla="*/ 437 w 915"/>
                  <a:gd name="T55" fmla="*/ 837 h 1106"/>
                  <a:gd name="T56" fmla="*/ 448 w 915"/>
                  <a:gd name="T57" fmla="*/ 870 h 1106"/>
                  <a:gd name="T58" fmla="*/ 454 w 915"/>
                  <a:gd name="T59" fmla="*/ 920 h 1106"/>
                  <a:gd name="T60" fmla="*/ 484 w 915"/>
                  <a:gd name="T61" fmla="*/ 950 h 1106"/>
                  <a:gd name="T62" fmla="*/ 534 w 915"/>
                  <a:gd name="T63" fmla="*/ 886 h 1106"/>
                  <a:gd name="T64" fmla="*/ 473 w 915"/>
                  <a:gd name="T65" fmla="*/ 809 h 1106"/>
                  <a:gd name="T66" fmla="*/ 543 w 915"/>
                  <a:gd name="T67" fmla="*/ 847 h 1106"/>
                  <a:gd name="T68" fmla="*/ 569 w 915"/>
                  <a:gd name="T69" fmla="*/ 790 h 1106"/>
                  <a:gd name="T70" fmla="*/ 552 w 915"/>
                  <a:gd name="T71" fmla="*/ 708 h 1106"/>
                  <a:gd name="T72" fmla="*/ 631 w 915"/>
                  <a:gd name="T73" fmla="*/ 668 h 1106"/>
                  <a:gd name="T74" fmla="*/ 690 w 915"/>
                  <a:gd name="T75" fmla="*/ 617 h 1106"/>
                  <a:gd name="T76" fmla="*/ 664 w 915"/>
                  <a:gd name="T77" fmla="*/ 617 h 1106"/>
                  <a:gd name="T78" fmla="*/ 569 w 915"/>
                  <a:gd name="T79" fmla="*/ 671 h 1106"/>
                  <a:gd name="T80" fmla="*/ 582 w 915"/>
                  <a:gd name="T81" fmla="*/ 652 h 1106"/>
                  <a:gd name="T82" fmla="*/ 707 w 915"/>
                  <a:gd name="T83" fmla="*/ 582 h 1106"/>
                  <a:gd name="T84" fmla="*/ 727 w 915"/>
                  <a:gd name="T85" fmla="*/ 566 h 1106"/>
                  <a:gd name="T86" fmla="*/ 757 w 915"/>
                  <a:gd name="T87" fmla="*/ 543 h 1106"/>
                  <a:gd name="T88" fmla="*/ 797 w 915"/>
                  <a:gd name="T89" fmla="*/ 536 h 1106"/>
                  <a:gd name="T90" fmla="*/ 782 w 915"/>
                  <a:gd name="T91" fmla="*/ 526 h 1106"/>
                  <a:gd name="T92" fmla="*/ 727 w 915"/>
                  <a:gd name="T93" fmla="*/ 467 h 1106"/>
                  <a:gd name="T94" fmla="*/ 715 w 915"/>
                  <a:gd name="T95" fmla="*/ 442 h 1106"/>
                  <a:gd name="T96" fmla="*/ 721 w 915"/>
                  <a:gd name="T97" fmla="*/ 405 h 1106"/>
                  <a:gd name="T98" fmla="*/ 755 w 915"/>
                  <a:gd name="T99" fmla="*/ 345 h 1106"/>
                  <a:gd name="T100" fmla="*/ 788 w 915"/>
                  <a:gd name="T101" fmla="*/ 320 h 1106"/>
                  <a:gd name="T102" fmla="*/ 828 w 915"/>
                  <a:gd name="T103" fmla="*/ 263 h 1106"/>
                  <a:gd name="T104" fmla="*/ 893 w 915"/>
                  <a:gd name="T105" fmla="*/ 21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5" h="1106">
                    <a:moveTo>
                      <a:pt x="560" y="670"/>
                    </a:moveTo>
                    <a:lnTo>
                      <a:pt x="560" y="670"/>
                    </a:lnTo>
                    <a:lnTo>
                      <a:pt x="562" y="668"/>
                    </a:lnTo>
                    <a:lnTo>
                      <a:pt x="563" y="668"/>
                    </a:lnTo>
                    <a:cubicBezTo>
                      <a:pt x="562" y="669"/>
                      <a:pt x="561" y="669"/>
                      <a:pt x="560" y="670"/>
                    </a:cubicBezTo>
                    <a:close/>
                    <a:moveTo>
                      <a:pt x="543" y="705"/>
                    </a:moveTo>
                    <a:lnTo>
                      <a:pt x="543" y="705"/>
                    </a:lnTo>
                    <a:cubicBezTo>
                      <a:pt x="543" y="705"/>
                      <a:pt x="543" y="705"/>
                      <a:pt x="543" y="705"/>
                    </a:cubicBezTo>
                    <a:cubicBezTo>
                      <a:pt x="543" y="706"/>
                      <a:pt x="543" y="706"/>
                      <a:pt x="543" y="706"/>
                    </a:cubicBezTo>
                    <a:lnTo>
                      <a:pt x="543" y="705"/>
                    </a:lnTo>
                    <a:close/>
                    <a:moveTo>
                      <a:pt x="898" y="195"/>
                    </a:moveTo>
                    <a:lnTo>
                      <a:pt x="898" y="195"/>
                    </a:lnTo>
                    <a:cubicBezTo>
                      <a:pt x="905" y="187"/>
                      <a:pt x="898" y="180"/>
                      <a:pt x="898" y="180"/>
                    </a:cubicBezTo>
                    <a:cubicBezTo>
                      <a:pt x="889" y="161"/>
                      <a:pt x="878" y="174"/>
                      <a:pt x="878" y="174"/>
                    </a:cubicBezTo>
                    <a:lnTo>
                      <a:pt x="865" y="174"/>
                    </a:lnTo>
                    <a:lnTo>
                      <a:pt x="865" y="147"/>
                    </a:lnTo>
                    <a:cubicBezTo>
                      <a:pt x="865" y="138"/>
                      <a:pt x="855" y="140"/>
                      <a:pt x="855" y="140"/>
                    </a:cubicBezTo>
                    <a:lnTo>
                      <a:pt x="849" y="139"/>
                    </a:lnTo>
                    <a:cubicBezTo>
                      <a:pt x="835" y="142"/>
                      <a:pt x="832" y="128"/>
                      <a:pt x="832" y="128"/>
                    </a:cubicBezTo>
                    <a:lnTo>
                      <a:pt x="802" y="26"/>
                    </a:lnTo>
                    <a:cubicBezTo>
                      <a:pt x="800" y="18"/>
                      <a:pt x="788" y="12"/>
                      <a:pt x="788" y="12"/>
                    </a:cubicBezTo>
                    <a:lnTo>
                      <a:pt x="774" y="2"/>
                    </a:lnTo>
                    <a:cubicBezTo>
                      <a:pt x="752" y="0"/>
                      <a:pt x="755" y="8"/>
                      <a:pt x="755" y="8"/>
                    </a:cubicBezTo>
                    <a:lnTo>
                      <a:pt x="733" y="21"/>
                    </a:lnTo>
                    <a:cubicBezTo>
                      <a:pt x="715" y="32"/>
                      <a:pt x="716" y="23"/>
                      <a:pt x="716" y="23"/>
                    </a:cubicBezTo>
                    <a:lnTo>
                      <a:pt x="717" y="12"/>
                    </a:lnTo>
                    <a:cubicBezTo>
                      <a:pt x="711" y="3"/>
                      <a:pt x="697" y="12"/>
                      <a:pt x="697" y="12"/>
                    </a:cubicBezTo>
                    <a:lnTo>
                      <a:pt x="673" y="98"/>
                    </a:lnTo>
                    <a:cubicBezTo>
                      <a:pt x="683" y="104"/>
                      <a:pt x="676" y="119"/>
                      <a:pt x="676" y="119"/>
                    </a:cubicBezTo>
                    <a:cubicBezTo>
                      <a:pt x="662" y="132"/>
                      <a:pt x="669" y="138"/>
                      <a:pt x="669" y="138"/>
                    </a:cubicBezTo>
                    <a:lnTo>
                      <a:pt x="679" y="163"/>
                    </a:lnTo>
                    <a:cubicBezTo>
                      <a:pt x="673" y="167"/>
                      <a:pt x="671" y="180"/>
                      <a:pt x="671" y="180"/>
                    </a:cubicBezTo>
                    <a:cubicBezTo>
                      <a:pt x="671" y="180"/>
                      <a:pt x="690" y="171"/>
                      <a:pt x="672" y="184"/>
                    </a:cubicBezTo>
                    <a:cubicBezTo>
                      <a:pt x="654" y="197"/>
                      <a:pt x="664" y="207"/>
                      <a:pt x="664" y="207"/>
                    </a:cubicBezTo>
                    <a:lnTo>
                      <a:pt x="664" y="214"/>
                    </a:lnTo>
                    <a:lnTo>
                      <a:pt x="659" y="219"/>
                    </a:lnTo>
                    <a:lnTo>
                      <a:pt x="655" y="224"/>
                    </a:lnTo>
                    <a:cubicBezTo>
                      <a:pt x="639" y="225"/>
                      <a:pt x="641" y="233"/>
                      <a:pt x="641" y="233"/>
                    </a:cubicBezTo>
                    <a:lnTo>
                      <a:pt x="629" y="233"/>
                    </a:lnTo>
                    <a:lnTo>
                      <a:pt x="625" y="239"/>
                    </a:lnTo>
                    <a:lnTo>
                      <a:pt x="620" y="239"/>
                    </a:lnTo>
                    <a:lnTo>
                      <a:pt x="622" y="247"/>
                    </a:lnTo>
                    <a:cubicBezTo>
                      <a:pt x="619" y="252"/>
                      <a:pt x="619" y="259"/>
                      <a:pt x="620" y="263"/>
                    </a:cubicBezTo>
                    <a:cubicBezTo>
                      <a:pt x="620" y="264"/>
                      <a:pt x="620" y="264"/>
                      <a:pt x="619" y="264"/>
                    </a:cubicBezTo>
                    <a:lnTo>
                      <a:pt x="507" y="294"/>
                    </a:lnTo>
                    <a:lnTo>
                      <a:pt x="429" y="314"/>
                    </a:lnTo>
                    <a:lnTo>
                      <a:pt x="411" y="313"/>
                    </a:lnTo>
                    <a:cubicBezTo>
                      <a:pt x="399" y="320"/>
                      <a:pt x="365" y="367"/>
                      <a:pt x="365" y="367"/>
                    </a:cubicBezTo>
                    <a:lnTo>
                      <a:pt x="366" y="383"/>
                    </a:lnTo>
                    <a:lnTo>
                      <a:pt x="336" y="416"/>
                    </a:lnTo>
                    <a:lnTo>
                      <a:pt x="336" y="425"/>
                    </a:lnTo>
                    <a:lnTo>
                      <a:pt x="347" y="425"/>
                    </a:lnTo>
                    <a:lnTo>
                      <a:pt x="349" y="433"/>
                    </a:lnTo>
                    <a:lnTo>
                      <a:pt x="346" y="437"/>
                    </a:lnTo>
                    <a:lnTo>
                      <a:pt x="345" y="442"/>
                    </a:lnTo>
                    <a:lnTo>
                      <a:pt x="355" y="455"/>
                    </a:lnTo>
                    <a:lnTo>
                      <a:pt x="353" y="459"/>
                    </a:lnTo>
                    <a:lnTo>
                      <a:pt x="352" y="467"/>
                    </a:lnTo>
                    <a:cubicBezTo>
                      <a:pt x="343" y="469"/>
                      <a:pt x="328" y="481"/>
                      <a:pt x="328" y="481"/>
                    </a:cubicBezTo>
                    <a:lnTo>
                      <a:pt x="315" y="497"/>
                    </a:lnTo>
                    <a:lnTo>
                      <a:pt x="305" y="500"/>
                    </a:lnTo>
                    <a:lnTo>
                      <a:pt x="290" y="501"/>
                    </a:lnTo>
                    <a:cubicBezTo>
                      <a:pt x="276" y="510"/>
                      <a:pt x="261" y="505"/>
                      <a:pt x="261" y="505"/>
                    </a:cubicBezTo>
                    <a:cubicBezTo>
                      <a:pt x="216" y="498"/>
                      <a:pt x="178" y="522"/>
                      <a:pt x="178" y="522"/>
                    </a:cubicBezTo>
                    <a:cubicBezTo>
                      <a:pt x="166" y="545"/>
                      <a:pt x="188" y="551"/>
                      <a:pt x="188" y="551"/>
                    </a:cubicBezTo>
                    <a:cubicBezTo>
                      <a:pt x="200" y="559"/>
                      <a:pt x="191" y="571"/>
                      <a:pt x="191" y="571"/>
                    </a:cubicBezTo>
                    <a:cubicBezTo>
                      <a:pt x="185" y="591"/>
                      <a:pt x="142" y="624"/>
                      <a:pt x="142" y="624"/>
                    </a:cubicBezTo>
                    <a:lnTo>
                      <a:pt x="128" y="638"/>
                    </a:lnTo>
                    <a:lnTo>
                      <a:pt x="122" y="638"/>
                    </a:lnTo>
                    <a:lnTo>
                      <a:pt x="116" y="639"/>
                    </a:lnTo>
                    <a:lnTo>
                      <a:pt x="96" y="664"/>
                    </a:lnTo>
                    <a:lnTo>
                      <a:pt x="118" y="782"/>
                    </a:lnTo>
                    <a:lnTo>
                      <a:pt x="116" y="776"/>
                    </a:lnTo>
                    <a:lnTo>
                      <a:pt x="113" y="783"/>
                    </a:lnTo>
                    <a:lnTo>
                      <a:pt x="116" y="792"/>
                    </a:lnTo>
                    <a:lnTo>
                      <a:pt x="106" y="801"/>
                    </a:lnTo>
                    <a:lnTo>
                      <a:pt x="116" y="811"/>
                    </a:lnTo>
                    <a:lnTo>
                      <a:pt x="111" y="857"/>
                    </a:lnTo>
                    <a:lnTo>
                      <a:pt x="115" y="866"/>
                    </a:lnTo>
                    <a:cubicBezTo>
                      <a:pt x="113" y="881"/>
                      <a:pt x="100" y="882"/>
                      <a:pt x="100" y="882"/>
                    </a:cubicBezTo>
                    <a:cubicBezTo>
                      <a:pt x="88" y="904"/>
                      <a:pt x="71" y="902"/>
                      <a:pt x="71" y="902"/>
                    </a:cubicBezTo>
                    <a:lnTo>
                      <a:pt x="53" y="931"/>
                    </a:lnTo>
                    <a:cubicBezTo>
                      <a:pt x="59" y="936"/>
                      <a:pt x="57" y="945"/>
                      <a:pt x="57" y="945"/>
                    </a:cubicBezTo>
                    <a:cubicBezTo>
                      <a:pt x="46" y="959"/>
                      <a:pt x="43" y="942"/>
                      <a:pt x="43" y="942"/>
                    </a:cubicBezTo>
                    <a:lnTo>
                      <a:pt x="35" y="943"/>
                    </a:lnTo>
                    <a:lnTo>
                      <a:pt x="32" y="966"/>
                    </a:lnTo>
                    <a:cubicBezTo>
                      <a:pt x="35" y="987"/>
                      <a:pt x="15" y="999"/>
                      <a:pt x="15" y="999"/>
                    </a:cubicBezTo>
                    <a:cubicBezTo>
                      <a:pt x="0" y="998"/>
                      <a:pt x="10" y="1009"/>
                      <a:pt x="10" y="1009"/>
                    </a:cubicBezTo>
                    <a:lnTo>
                      <a:pt x="10" y="1032"/>
                    </a:lnTo>
                    <a:lnTo>
                      <a:pt x="29" y="1055"/>
                    </a:lnTo>
                    <a:cubicBezTo>
                      <a:pt x="41" y="1071"/>
                      <a:pt x="63" y="1079"/>
                      <a:pt x="63" y="1079"/>
                    </a:cubicBezTo>
                    <a:cubicBezTo>
                      <a:pt x="63" y="1094"/>
                      <a:pt x="87" y="1102"/>
                      <a:pt x="87" y="1102"/>
                    </a:cubicBezTo>
                    <a:cubicBezTo>
                      <a:pt x="98" y="1106"/>
                      <a:pt x="107" y="1093"/>
                      <a:pt x="107" y="1093"/>
                    </a:cubicBezTo>
                    <a:lnTo>
                      <a:pt x="112" y="1088"/>
                    </a:lnTo>
                    <a:cubicBezTo>
                      <a:pt x="114" y="1097"/>
                      <a:pt x="133" y="1093"/>
                      <a:pt x="133" y="1093"/>
                    </a:cubicBezTo>
                    <a:cubicBezTo>
                      <a:pt x="146" y="1091"/>
                      <a:pt x="147" y="1075"/>
                      <a:pt x="147" y="1075"/>
                    </a:cubicBezTo>
                    <a:cubicBezTo>
                      <a:pt x="164" y="1081"/>
                      <a:pt x="167" y="1062"/>
                      <a:pt x="167" y="1062"/>
                    </a:cubicBezTo>
                    <a:lnTo>
                      <a:pt x="175" y="1062"/>
                    </a:lnTo>
                    <a:cubicBezTo>
                      <a:pt x="189" y="1058"/>
                      <a:pt x="185" y="1044"/>
                      <a:pt x="185" y="1044"/>
                    </a:cubicBezTo>
                    <a:cubicBezTo>
                      <a:pt x="181" y="1041"/>
                      <a:pt x="185" y="1030"/>
                      <a:pt x="185" y="1030"/>
                    </a:cubicBezTo>
                    <a:cubicBezTo>
                      <a:pt x="193" y="1027"/>
                      <a:pt x="208" y="971"/>
                      <a:pt x="208" y="971"/>
                    </a:cubicBezTo>
                    <a:cubicBezTo>
                      <a:pt x="213" y="949"/>
                      <a:pt x="218" y="958"/>
                      <a:pt x="218" y="958"/>
                    </a:cubicBezTo>
                    <a:cubicBezTo>
                      <a:pt x="229" y="970"/>
                      <a:pt x="233" y="965"/>
                      <a:pt x="233" y="965"/>
                    </a:cubicBezTo>
                    <a:cubicBezTo>
                      <a:pt x="247" y="964"/>
                      <a:pt x="249" y="935"/>
                      <a:pt x="249" y="935"/>
                    </a:cubicBezTo>
                    <a:lnTo>
                      <a:pt x="254" y="921"/>
                    </a:lnTo>
                    <a:cubicBezTo>
                      <a:pt x="263" y="930"/>
                      <a:pt x="264" y="921"/>
                      <a:pt x="264" y="921"/>
                    </a:cubicBezTo>
                    <a:cubicBezTo>
                      <a:pt x="266" y="919"/>
                      <a:pt x="275" y="907"/>
                      <a:pt x="275" y="907"/>
                    </a:cubicBezTo>
                    <a:cubicBezTo>
                      <a:pt x="282" y="904"/>
                      <a:pt x="289" y="882"/>
                      <a:pt x="289" y="882"/>
                    </a:cubicBezTo>
                    <a:cubicBezTo>
                      <a:pt x="282" y="881"/>
                      <a:pt x="285" y="877"/>
                      <a:pt x="285" y="877"/>
                    </a:cubicBezTo>
                    <a:cubicBezTo>
                      <a:pt x="287" y="874"/>
                      <a:pt x="288" y="865"/>
                      <a:pt x="288" y="865"/>
                    </a:cubicBezTo>
                    <a:cubicBezTo>
                      <a:pt x="290" y="855"/>
                      <a:pt x="295" y="861"/>
                      <a:pt x="295" y="861"/>
                    </a:cubicBezTo>
                    <a:cubicBezTo>
                      <a:pt x="303" y="868"/>
                      <a:pt x="324" y="882"/>
                      <a:pt x="324" y="882"/>
                    </a:cubicBezTo>
                    <a:lnTo>
                      <a:pt x="331" y="882"/>
                    </a:lnTo>
                    <a:lnTo>
                      <a:pt x="331" y="874"/>
                    </a:lnTo>
                    <a:lnTo>
                      <a:pt x="335" y="865"/>
                    </a:lnTo>
                    <a:lnTo>
                      <a:pt x="335" y="861"/>
                    </a:lnTo>
                    <a:lnTo>
                      <a:pt x="352" y="867"/>
                    </a:lnTo>
                    <a:lnTo>
                      <a:pt x="352" y="882"/>
                    </a:lnTo>
                    <a:lnTo>
                      <a:pt x="369" y="882"/>
                    </a:lnTo>
                    <a:lnTo>
                      <a:pt x="377" y="892"/>
                    </a:lnTo>
                    <a:lnTo>
                      <a:pt x="384" y="894"/>
                    </a:lnTo>
                    <a:cubicBezTo>
                      <a:pt x="392" y="896"/>
                      <a:pt x="390" y="911"/>
                      <a:pt x="390" y="911"/>
                    </a:cubicBezTo>
                    <a:lnTo>
                      <a:pt x="377" y="930"/>
                    </a:lnTo>
                    <a:lnTo>
                      <a:pt x="377" y="944"/>
                    </a:lnTo>
                    <a:lnTo>
                      <a:pt x="391" y="943"/>
                    </a:lnTo>
                    <a:cubicBezTo>
                      <a:pt x="397" y="939"/>
                      <a:pt x="402" y="947"/>
                      <a:pt x="402" y="947"/>
                    </a:cubicBezTo>
                    <a:lnTo>
                      <a:pt x="411" y="947"/>
                    </a:lnTo>
                    <a:lnTo>
                      <a:pt x="417" y="944"/>
                    </a:lnTo>
                    <a:cubicBezTo>
                      <a:pt x="425" y="944"/>
                      <a:pt x="449" y="958"/>
                      <a:pt x="449" y="958"/>
                    </a:cubicBezTo>
                    <a:lnTo>
                      <a:pt x="454" y="953"/>
                    </a:lnTo>
                    <a:lnTo>
                      <a:pt x="447" y="945"/>
                    </a:lnTo>
                    <a:lnTo>
                      <a:pt x="446" y="939"/>
                    </a:lnTo>
                    <a:lnTo>
                      <a:pt x="437" y="933"/>
                    </a:lnTo>
                    <a:lnTo>
                      <a:pt x="443" y="926"/>
                    </a:lnTo>
                    <a:lnTo>
                      <a:pt x="435" y="926"/>
                    </a:lnTo>
                    <a:lnTo>
                      <a:pt x="429" y="917"/>
                    </a:lnTo>
                    <a:lnTo>
                      <a:pt x="423" y="907"/>
                    </a:lnTo>
                    <a:lnTo>
                      <a:pt x="423" y="848"/>
                    </a:lnTo>
                    <a:lnTo>
                      <a:pt x="427" y="842"/>
                    </a:lnTo>
                    <a:lnTo>
                      <a:pt x="437" y="837"/>
                    </a:lnTo>
                    <a:cubicBezTo>
                      <a:pt x="445" y="833"/>
                      <a:pt x="441" y="820"/>
                      <a:pt x="441" y="820"/>
                    </a:cubicBezTo>
                    <a:lnTo>
                      <a:pt x="446" y="820"/>
                    </a:lnTo>
                    <a:cubicBezTo>
                      <a:pt x="456" y="820"/>
                      <a:pt x="454" y="832"/>
                      <a:pt x="454" y="832"/>
                    </a:cubicBezTo>
                    <a:lnTo>
                      <a:pt x="439" y="852"/>
                    </a:lnTo>
                    <a:cubicBezTo>
                      <a:pt x="433" y="864"/>
                      <a:pt x="448" y="870"/>
                      <a:pt x="448" y="870"/>
                    </a:cubicBezTo>
                    <a:lnTo>
                      <a:pt x="448" y="882"/>
                    </a:lnTo>
                    <a:cubicBezTo>
                      <a:pt x="435" y="884"/>
                      <a:pt x="439" y="898"/>
                      <a:pt x="439" y="898"/>
                    </a:cubicBezTo>
                    <a:cubicBezTo>
                      <a:pt x="449" y="897"/>
                      <a:pt x="449" y="906"/>
                      <a:pt x="449" y="906"/>
                    </a:cubicBezTo>
                    <a:lnTo>
                      <a:pt x="449" y="911"/>
                    </a:lnTo>
                    <a:lnTo>
                      <a:pt x="454" y="920"/>
                    </a:lnTo>
                    <a:cubicBezTo>
                      <a:pt x="457" y="937"/>
                      <a:pt x="471" y="934"/>
                      <a:pt x="471" y="934"/>
                    </a:cubicBezTo>
                    <a:cubicBezTo>
                      <a:pt x="474" y="930"/>
                      <a:pt x="478" y="934"/>
                      <a:pt x="478" y="934"/>
                    </a:cubicBezTo>
                    <a:lnTo>
                      <a:pt x="478" y="939"/>
                    </a:lnTo>
                    <a:lnTo>
                      <a:pt x="484" y="943"/>
                    </a:lnTo>
                    <a:lnTo>
                      <a:pt x="484" y="950"/>
                    </a:lnTo>
                    <a:cubicBezTo>
                      <a:pt x="485" y="962"/>
                      <a:pt x="498" y="958"/>
                      <a:pt x="498" y="958"/>
                    </a:cubicBezTo>
                    <a:cubicBezTo>
                      <a:pt x="501" y="951"/>
                      <a:pt x="522" y="949"/>
                      <a:pt x="522" y="949"/>
                    </a:cubicBezTo>
                    <a:cubicBezTo>
                      <a:pt x="529" y="947"/>
                      <a:pt x="534" y="926"/>
                      <a:pt x="534" y="926"/>
                    </a:cubicBezTo>
                    <a:lnTo>
                      <a:pt x="534" y="900"/>
                    </a:lnTo>
                    <a:lnTo>
                      <a:pt x="534" y="886"/>
                    </a:lnTo>
                    <a:cubicBezTo>
                      <a:pt x="533" y="879"/>
                      <a:pt x="505" y="861"/>
                      <a:pt x="505" y="861"/>
                    </a:cubicBezTo>
                    <a:cubicBezTo>
                      <a:pt x="502" y="856"/>
                      <a:pt x="489" y="832"/>
                      <a:pt x="489" y="832"/>
                    </a:cubicBezTo>
                    <a:lnTo>
                      <a:pt x="485" y="827"/>
                    </a:lnTo>
                    <a:lnTo>
                      <a:pt x="476" y="816"/>
                    </a:lnTo>
                    <a:cubicBezTo>
                      <a:pt x="474" y="814"/>
                      <a:pt x="474" y="812"/>
                      <a:pt x="473" y="809"/>
                    </a:cubicBezTo>
                    <a:lnTo>
                      <a:pt x="479" y="809"/>
                    </a:lnTo>
                    <a:cubicBezTo>
                      <a:pt x="487" y="818"/>
                      <a:pt x="506" y="838"/>
                      <a:pt x="522" y="838"/>
                    </a:cubicBezTo>
                    <a:cubicBezTo>
                      <a:pt x="522" y="838"/>
                      <a:pt x="530" y="835"/>
                      <a:pt x="530" y="843"/>
                    </a:cubicBezTo>
                    <a:lnTo>
                      <a:pt x="530" y="857"/>
                    </a:lnTo>
                    <a:cubicBezTo>
                      <a:pt x="530" y="857"/>
                      <a:pt x="540" y="858"/>
                      <a:pt x="543" y="847"/>
                    </a:cubicBezTo>
                    <a:lnTo>
                      <a:pt x="543" y="837"/>
                    </a:lnTo>
                    <a:lnTo>
                      <a:pt x="553" y="818"/>
                    </a:lnTo>
                    <a:lnTo>
                      <a:pt x="558" y="807"/>
                    </a:lnTo>
                    <a:lnTo>
                      <a:pt x="569" y="797"/>
                    </a:lnTo>
                    <a:lnTo>
                      <a:pt x="569" y="790"/>
                    </a:lnTo>
                    <a:lnTo>
                      <a:pt x="574" y="779"/>
                    </a:lnTo>
                    <a:lnTo>
                      <a:pt x="574" y="744"/>
                    </a:lnTo>
                    <a:lnTo>
                      <a:pt x="569" y="719"/>
                    </a:lnTo>
                    <a:lnTo>
                      <a:pt x="562" y="708"/>
                    </a:lnTo>
                    <a:cubicBezTo>
                      <a:pt x="562" y="708"/>
                      <a:pt x="557" y="702"/>
                      <a:pt x="552" y="708"/>
                    </a:cubicBezTo>
                    <a:lnTo>
                      <a:pt x="543" y="708"/>
                    </a:lnTo>
                    <a:lnTo>
                      <a:pt x="556" y="698"/>
                    </a:lnTo>
                    <a:cubicBezTo>
                      <a:pt x="599" y="697"/>
                      <a:pt x="616" y="671"/>
                      <a:pt x="616" y="671"/>
                    </a:cubicBezTo>
                    <a:lnTo>
                      <a:pt x="626" y="671"/>
                    </a:lnTo>
                    <a:lnTo>
                      <a:pt x="631" y="668"/>
                    </a:lnTo>
                    <a:lnTo>
                      <a:pt x="641" y="657"/>
                    </a:lnTo>
                    <a:lnTo>
                      <a:pt x="654" y="652"/>
                    </a:lnTo>
                    <a:lnTo>
                      <a:pt x="666" y="639"/>
                    </a:lnTo>
                    <a:lnTo>
                      <a:pt x="682" y="628"/>
                    </a:lnTo>
                    <a:lnTo>
                      <a:pt x="690" y="617"/>
                    </a:lnTo>
                    <a:lnTo>
                      <a:pt x="675" y="625"/>
                    </a:lnTo>
                    <a:lnTo>
                      <a:pt x="665" y="630"/>
                    </a:lnTo>
                    <a:lnTo>
                      <a:pt x="658" y="636"/>
                    </a:lnTo>
                    <a:cubicBezTo>
                      <a:pt x="646" y="643"/>
                      <a:pt x="652" y="632"/>
                      <a:pt x="652" y="632"/>
                    </a:cubicBezTo>
                    <a:lnTo>
                      <a:pt x="664" y="617"/>
                    </a:lnTo>
                    <a:lnTo>
                      <a:pt x="658" y="617"/>
                    </a:lnTo>
                    <a:lnTo>
                      <a:pt x="648" y="628"/>
                    </a:lnTo>
                    <a:lnTo>
                      <a:pt x="641" y="633"/>
                    </a:lnTo>
                    <a:lnTo>
                      <a:pt x="578" y="671"/>
                    </a:lnTo>
                    <a:cubicBezTo>
                      <a:pt x="568" y="679"/>
                      <a:pt x="569" y="671"/>
                      <a:pt x="569" y="671"/>
                    </a:cubicBezTo>
                    <a:cubicBezTo>
                      <a:pt x="569" y="670"/>
                      <a:pt x="569" y="669"/>
                      <a:pt x="568" y="668"/>
                    </a:cubicBezTo>
                    <a:lnTo>
                      <a:pt x="569" y="668"/>
                    </a:lnTo>
                    <a:lnTo>
                      <a:pt x="569" y="660"/>
                    </a:lnTo>
                    <a:lnTo>
                      <a:pt x="574" y="652"/>
                    </a:lnTo>
                    <a:lnTo>
                      <a:pt x="582" y="652"/>
                    </a:lnTo>
                    <a:lnTo>
                      <a:pt x="617" y="617"/>
                    </a:lnTo>
                    <a:lnTo>
                      <a:pt x="649" y="612"/>
                    </a:lnTo>
                    <a:cubicBezTo>
                      <a:pt x="649" y="612"/>
                      <a:pt x="651" y="601"/>
                      <a:pt x="658" y="605"/>
                    </a:cubicBezTo>
                    <a:lnTo>
                      <a:pt x="687" y="594"/>
                    </a:lnTo>
                    <a:cubicBezTo>
                      <a:pt x="687" y="594"/>
                      <a:pt x="698" y="595"/>
                      <a:pt x="707" y="582"/>
                    </a:cubicBezTo>
                    <a:cubicBezTo>
                      <a:pt x="707" y="582"/>
                      <a:pt x="713" y="569"/>
                      <a:pt x="709" y="561"/>
                    </a:cubicBezTo>
                    <a:cubicBezTo>
                      <a:pt x="709" y="560"/>
                      <a:pt x="710" y="559"/>
                      <a:pt x="710" y="559"/>
                    </a:cubicBezTo>
                    <a:cubicBezTo>
                      <a:pt x="711" y="556"/>
                      <a:pt x="713" y="553"/>
                      <a:pt x="715" y="560"/>
                    </a:cubicBezTo>
                    <a:cubicBezTo>
                      <a:pt x="715" y="560"/>
                      <a:pt x="716" y="579"/>
                      <a:pt x="721" y="577"/>
                    </a:cubicBezTo>
                    <a:cubicBezTo>
                      <a:pt x="721" y="577"/>
                      <a:pt x="727" y="568"/>
                      <a:pt x="727" y="566"/>
                    </a:cubicBezTo>
                    <a:cubicBezTo>
                      <a:pt x="727" y="566"/>
                      <a:pt x="740" y="569"/>
                      <a:pt x="740" y="560"/>
                    </a:cubicBezTo>
                    <a:lnTo>
                      <a:pt x="723" y="549"/>
                    </a:lnTo>
                    <a:lnTo>
                      <a:pt x="733" y="556"/>
                    </a:lnTo>
                    <a:lnTo>
                      <a:pt x="740" y="560"/>
                    </a:lnTo>
                    <a:cubicBezTo>
                      <a:pt x="742" y="560"/>
                      <a:pt x="757" y="543"/>
                      <a:pt x="757" y="543"/>
                    </a:cubicBezTo>
                    <a:lnTo>
                      <a:pt x="761" y="548"/>
                    </a:lnTo>
                    <a:lnTo>
                      <a:pt x="761" y="555"/>
                    </a:lnTo>
                    <a:cubicBezTo>
                      <a:pt x="766" y="557"/>
                      <a:pt x="774" y="543"/>
                      <a:pt x="774" y="543"/>
                    </a:cubicBezTo>
                    <a:lnTo>
                      <a:pt x="787" y="543"/>
                    </a:lnTo>
                    <a:lnTo>
                      <a:pt x="797" y="536"/>
                    </a:lnTo>
                    <a:lnTo>
                      <a:pt x="802" y="536"/>
                    </a:lnTo>
                    <a:cubicBezTo>
                      <a:pt x="804" y="526"/>
                      <a:pt x="793" y="505"/>
                      <a:pt x="793" y="505"/>
                    </a:cubicBezTo>
                    <a:cubicBezTo>
                      <a:pt x="776" y="492"/>
                      <a:pt x="774" y="502"/>
                      <a:pt x="774" y="502"/>
                    </a:cubicBezTo>
                    <a:cubicBezTo>
                      <a:pt x="780" y="503"/>
                      <a:pt x="792" y="515"/>
                      <a:pt x="792" y="515"/>
                    </a:cubicBezTo>
                    <a:cubicBezTo>
                      <a:pt x="797" y="522"/>
                      <a:pt x="782" y="526"/>
                      <a:pt x="782" y="526"/>
                    </a:cubicBezTo>
                    <a:lnTo>
                      <a:pt x="759" y="526"/>
                    </a:lnTo>
                    <a:cubicBezTo>
                      <a:pt x="748" y="499"/>
                      <a:pt x="719" y="490"/>
                      <a:pt x="719" y="490"/>
                    </a:cubicBezTo>
                    <a:lnTo>
                      <a:pt x="719" y="479"/>
                    </a:lnTo>
                    <a:lnTo>
                      <a:pt x="724" y="477"/>
                    </a:lnTo>
                    <a:lnTo>
                      <a:pt x="727" y="467"/>
                    </a:lnTo>
                    <a:cubicBezTo>
                      <a:pt x="737" y="458"/>
                      <a:pt x="719" y="451"/>
                      <a:pt x="719" y="451"/>
                    </a:cubicBezTo>
                    <a:cubicBezTo>
                      <a:pt x="715" y="441"/>
                      <a:pt x="711" y="442"/>
                      <a:pt x="707" y="446"/>
                    </a:cubicBezTo>
                    <a:cubicBezTo>
                      <a:pt x="707" y="446"/>
                      <a:pt x="707" y="445"/>
                      <a:pt x="707" y="445"/>
                    </a:cubicBezTo>
                    <a:lnTo>
                      <a:pt x="710" y="442"/>
                    </a:lnTo>
                    <a:lnTo>
                      <a:pt x="715" y="442"/>
                    </a:lnTo>
                    <a:lnTo>
                      <a:pt x="715" y="425"/>
                    </a:lnTo>
                    <a:cubicBezTo>
                      <a:pt x="708" y="427"/>
                      <a:pt x="712" y="406"/>
                      <a:pt x="712" y="406"/>
                    </a:cubicBezTo>
                    <a:lnTo>
                      <a:pt x="712" y="416"/>
                    </a:lnTo>
                    <a:cubicBezTo>
                      <a:pt x="713" y="431"/>
                      <a:pt x="721" y="422"/>
                      <a:pt x="721" y="422"/>
                    </a:cubicBezTo>
                    <a:lnTo>
                      <a:pt x="721" y="405"/>
                    </a:lnTo>
                    <a:lnTo>
                      <a:pt x="725" y="396"/>
                    </a:lnTo>
                    <a:lnTo>
                      <a:pt x="733" y="376"/>
                    </a:lnTo>
                    <a:cubicBezTo>
                      <a:pt x="744" y="373"/>
                      <a:pt x="737" y="361"/>
                      <a:pt x="737" y="361"/>
                    </a:cubicBezTo>
                    <a:cubicBezTo>
                      <a:pt x="726" y="350"/>
                      <a:pt x="741" y="345"/>
                      <a:pt x="741" y="345"/>
                    </a:cubicBezTo>
                    <a:cubicBezTo>
                      <a:pt x="750" y="335"/>
                      <a:pt x="755" y="345"/>
                      <a:pt x="755" y="345"/>
                    </a:cubicBezTo>
                    <a:lnTo>
                      <a:pt x="760" y="345"/>
                    </a:lnTo>
                    <a:lnTo>
                      <a:pt x="760" y="335"/>
                    </a:lnTo>
                    <a:lnTo>
                      <a:pt x="780" y="331"/>
                    </a:lnTo>
                    <a:lnTo>
                      <a:pt x="780" y="320"/>
                    </a:lnTo>
                    <a:lnTo>
                      <a:pt x="788" y="320"/>
                    </a:lnTo>
                    <a:cubicBezTo>
                      <a:pt x="798" y="318"/>
                      <a:pt x="798" y="299"/>
                      <a:pt x="798" y="299"/>
                    </a:cubicBezTo>
                    <a:lnTo>
                      <a:pt x="796" y="294"/>
                    </a:lnTo>
                    <a:cubicBezTo>
                      <a:pt x="800" y="292"/>
                      <a:pt x="804" y="278"/>
                      <a:pt x="804" y="278"/>
                    </a:cubicBezTo>
                    <a:lnTo>
                      <a:pt x="813" y="278"/>
                    </a:lnTo>
                    <a:cubicBezTo>
                      <a:pt x="824" y="278"/>
                      <a:pt x="828" y="263"/>
                      <a:pt x="828" y="263"/>
                    </a:cubicBezTo>
                    <a:lnTo>
                      <a:pt x="835" y="258"/>
                    </a:lnTo>
                    <a:cubicBezTo>
                      <a:pt x="838" y="249"/>
                      <a:pt x="847" y="258"/>
                      <a:pt x="847" y="258"/>
                    </a:cubicBezTo>
                    <a:lnTo>
                      <a:pt x="857" y="258"/>
                    </a:lnTo>
                    <a:lnTo>
                      <a:pt x="867" y="241"/>
                    </a:lnTo>
                    <a:cubicBezTo>
                      <a:pt x="881" y="238"/>
                      <a:pt x="893" y="218"/>
                      <a:pt x="893" y="218"/>
                    </a:cubicBezTo>
                    <a:lnTo>
                      <a:pt x="901" y="214"/>
                    </a:lnTo>
                    <a:cubicBezTo>
                      <a:pt x="915" y="204"/>
                      <a:pt x="898" y="195"/>
                      <a:pt x="898" y="195"/>
                    </a:cubicBezTo>
                    <a:close/>
                  </a:path>
                </a:pathLst>
              </a:custGeom>
              <a:solidFill>
                <a:srgbClr val="00A78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3">
                <a:extLst>
                  <a:ext uri="{FF2B5EF4-FFF2-40B4-BE49-F238E27FC236}">
                    <a16:creationId xmlns:a16="http://schemas.microsoft.com/office/drawing/2014/main" id="{93873562-F02B-44A3-9EF1-FC4746FE5BF8}"/>
                  </a:ext>
                </a:extLst>
              </p:cNvPr>
              <p:cNvSpPr>
                <a:spLocks/>
              </p:cNvSpPr>
              <p:nvPr/>
            </p:nvSpPr>
            <p:spPr bwMode="auto">
              <a:xfrm>
                <a:off x="1271" y="3241"/>
                <a:ext cx="79" cy="54"/>
              </a:xfrm>
              <a:custGeom>
                <a:avLst/>
                <a:gdLst>
                  <a:gd name="T0" fmla="*/ 33 w 59"/>
                  <a:gd name="T1" fmla="*/ 6 h 40"/>
                  <a:gd name="T2" fmla="*/ 33 w 59"/>
                  <a:gd name="T3" fmla="*/ 6 h 40"/>
                  <a:gd name="T4" fmla="*/ 20 w 59"/>
                  <a:gd name="T5" fmla="*/ 7 h 40"/>
                  <a:gd name="T6" fmla="*/ 0 w 59"/>
                  <a:gd name="T7" fmla="*/ 11 h 40"/>
                  <a:gd name="T8" fmla="*/ 14 w 59"/>
                  <a:gd name="T9" fmla="*/ 35 h 40"/>
                  <a:gd name="T10" fmla="*/ 27 w 59"/>
                  <a:gd name="T11" fmla="*/ 37 h 40"/>
                  <a:gd name="T12" fmla="*/ 42 w 59"/>
                  <a:gd name="T13" fmla="*/ 38 h 40"/>
                  <a:gd name="T14" fmla="*/ 49 w 59"/>
                  <a:gd name="T15" fmla="*/ 23 h 40"/>
                  <a:gd name="T16" fmla="*/ 32 w 59"/>
                  <a:gd name="T1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0">
                    <a:moveTo>
                      <a:pt x="33" y="6"/>
                    </a:moveTo>
                    <a:lnTo>
                      <a:pt x="33" y="6"/>
                    </a:lnTo>
                    <a:cubicBezTo>
                      <a:pt x="29" y="0"/>
                      <a:pt x="25" y="5"/>
                      <a:pt x="20" y="7"/>
                    </a:cubicBezTo>
                    <a:cubicBezTo>
                      <a:pt x="14" y="9"/>
                      <a:pt x="8" y="9"/>
                      <a:pt x="0" y="11"/>
                    </a:cubicBezTo>
                    <a:cubicBezTo>
                      <a:pt x="2" y="16"/>
                      <a:pt x="9" y="31"/>
                      <a:pt x="14" y="35"/>
                    </a:cubicBezTo>
                    <a:cubicBezTo>
                      <a:pt x="20" y="39"/>
                      <a:pt x="22" y="37"/>
                      <a:pt x="27" y="37"/>
                    </a:cubicBezTo>
                    <a:cubicBezTo>
                      <a:pt x="33" y="37"/>
                      <a:pt x="36" y="37"/>
                      <a:pt x="42" y="38"/>
                    </a:cubicBezTo>
                    <a:cubicBezTo>
                      <a:pt x="57" y="40"/>
                      <a:pt x="59" y="31"/>
                      <a:pt x="49" y="23"/>
                    </a:cubicBezTo>
                    <a:cubicBezTo>
                      <a:pt x="44" y="18"/>
                      <a:pt x="34" y="11"/>
                      <a:pt x="32" y="4"/>
                    </a:cubicBezTo>
                  </a:path>
                </a:pathLst>
              </a:custGeom>
              <a:solidFill>
                <a:srgbClr val="0081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4">
                <a:extLst>
                  <a:ext uri="{FF2B5EF4-FFF2-40B4-BE49-F238E27FC236}">
                    <a16:creationId xmlns:a16="http://schemas.microsoft.com/office/drawing/2014/main" id="{007DEE40-41C9-4903-9F7F-D96D81C2002D}"/>
                  </a:ext>
                </a:extLst>
              </p:cNvPr>
              <p:cNvSpPr>
                <a:spLocks/>
              </p:cNvSpPr>
              <p:nvPr/>
            </p:nvSpPr>
            <p:spPr bwMode="auto">
              <a:xfrm>
                <a:off x="1271" y="3241"/>
                <a:ext cx="79" cy="54"/>
              </a:xfrm>
              <a:custGeom>
                <a:avLst/>
                <a:gdLst>
                  <a:gd name="T0" fmla="*/ 33 w 59"/>
                  <a:gd name="T1" fmla="*/ 6 h 40"/>
                  <a:gd name="T2" fmla="*/ 33 w 59"/>
                  <a:gd name="T3" fmla="*/ 6 h 40"/>
                  <a:gd name="T4" fmla="*/ 20 w 59"/>
                  <a:gd name="T5" fmla="*/ 7 h 40"/>
                  <a:gd name="T6" fmla="*/ 0 w 59"/>
                  <a:gd name="T7" fmla="*/ 11 h 40"/>
                  <a:gd name="T8" fmla="*/ 14 w 59"/>
                  <a:gd name="T9" fmla="*/ 35 h 40"/>
                  <a:gd name="T10" fmla="*/ 27 w 59"/>
                  <a:gd name="T11" fmla="*/ 37 h 40"/>
                  <a:gd name="T12" fmla="*/ 42 w 59"/>
                  <a:gd name="T13" fmla="*/ 38 h 40"/>
                  <a:gd name="T14" fmla="*/ 49 w 59"/>
                  <a:gd name="T15" fmla="*/ 23 h 40"/>
                  <a:gd name="T16" fmla="*/ 32 w 59"/>
                  <a:gd name="T1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0">
                    <a:moveTo>
                      <a:pt x="33" y="6"/>
                    </a:moveTo>
                    <a:lnTo>
                      <a:pt x="33" y="6"/>
                    </a:lnTo>
                    <a:cubicBezTo>
                      <a:pt x="29" y="0"/>
                      <a:pt x="25" y="5"/>
                      <a:pt x="20" y="7"/>
                    </a:cubicBezTo>
                    <a:cubicBezTo>
                      <a:pt x="14" y="9"/>
                      <a:pt x="8" y="9"/>
                      <a:pt x="0" y="11"/>
                    </a:cubicBezTo>
                    <a:cubicBezTo>
                      <a:pt x="2" y="16"/>
                      <a:pt x="9" y="31"/>
                      <a:pt x="14" y="35"/>
                    </a:cubicBezTo>
                    <a:cubicBezTo>
                      <a:pt x="20" y="39"/>
                      <a:pt x="22" y="37"/>
                      <a:pt x="27" y="37"/>
                    </a:cubicBezTo>
                    <a:cubicBezTo>
                      <a:pt x="33" y="37"/>
                      <a:pt x="36" y="37"/>
                      <a:pt x="42" y="38"/>
                    </a:cubicBezTo>
                    <a:cubicBezTo>
                      <a:pt x="57" y="40"/>
                      <a:pt x="59" y="31"/>
                      <a:pt x="49" y="23"/>
                    </a:cubicBezTo>
                    <a:cubicBezTo>
                      <a:pt x="44" y="18"/>
                      <a:pt x="34" y="11"/>
                      <a:pt x="32" y="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a:extLst>
                  <a:ext uri="{FF2B5EF4-FFF2-40B4-BE49-F238E27FC236}">
                    <a16:creationId xmlns:a16="http://schemas.microsoft.com/office/drawing/2014/main" id="{D4A3A288-90F7-44E1-B248-7DDC4AFC6CAD}"/>
                  </a:ext>
                </a:extLst>
              </p:cNvPr>
              <p:cNvSpPr>
                <a:spLocks/>
              </p:cNvSpPr>
              <p:nvPr/>
            </p:nvSpPr>
            <p:spPr bwMode="auto">
              <a:xfrm>
                <a:off x="1383" y="3287"/>
                <a:ext cx="79" cy="40"/>
              </a:xfrm>
              <a:custGeom>
                <a:avLst/>
                <a:gdLst>
                  <a:gd name="T0" fmla="*/ 32 w 59"/>
                  <a:gd name="T1" fmla="*/ 10 h 30"/>
                  <a:gd name="T2" fmla="*/ 32 w 59"/>
                  <a:gd name="T3" fmla="*/ 10 h 30"/>
                  <a:gd name="T4" fmla="*/ 1 w 59"/>
                  <a:gd name="T5" fmla="*/ 22 h 30"/>
                  <a:gd name="T6" fmla="*/ 31 w 59"/>
                  <a:gd name="T7" fmla="*/ 22 h 30"/>
                  <a:gd name="T8" fmla="*/ 55 w 59"/>
                  <a:gd name="T9" fmla="*/ 14 h 30"/>
                  <a:gd name="T10" fmla="*/ 30 w 59"/>
                  <a:gd name="T11" fmla="*/ 9 h 30"/>
                </a:gdLst>
                <a:ahLst/>
                <a:cxnLst>
                  <a:cxn ang="0">
                    <a:pos x="T0" y="T1"/>
                  </a:cxn>
                  <a:cxn ang="0">
                    <a:pos x="T2" y="T3"/>
                  </a:cxn>
                  <a:cxn ang="0">
                    <a:pos x="T4" y="T5"/>
                  </a:cxn>
                  <a:cxn ang="0">
                    <a:pos x="T6" y="T7"/>
                  </a:cxn>
                  <a:cxn ang="0">
                    <a:pos x="T8" y="T9"/>
                  </a:cxn>
                  <a:cxn ang="0">
                    <a:pos x="T10" y="T11"/>
                  </a:cxn>
                </a:cxnLst>
                <a:rect l="0" t="0" r="r" b="b"/>
                <a:pathLst>
                  <a:path w="59" h="30">
                    <a:moveTo>
                      <a:pt x="32" y="10"/>
                    </a:moveTo>
                    <a:lnTo>
                      <a:pt x="32" y="10"/>
                    </a:lnTo>
                    <a:cubicBezTo>
                      <a:pt x="25" y="0"/>
                      <a:pt x="0" y="8"/>
                      <a:pt x="1" y="22"/>
                    </a:cubicBezTo>
                    <a:cubicBezTo>
                      <a:pt x="13" y="22"/>
                      <a:pt x="20" y="19"/>
                      <a:pt x="31" y="22"/>
                    </a:cubicBezTo>
                    <a:cubicBezTo>
                      <a:pt x="39" y="25"/>
                      <a:pt x="59" y="30"/>
                      <a:pt x="55" y="14"/>
                    </a:cubicBezTo>
                    <a:cubicBezTo>
                      <a:pt x="47" y="12"/>
                      <a:pt x="39" y="12"/>
                      <a:pt x="30" y="9"/>
                    </a:cubicBezTo>
                  </a:path>
                </a:pathLst>
              </a:custGeom>
              <a:solidFill>
                <a:srgbClr val="0081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6">
                <a:extLst>
                  <a:ext uri="{FF2B5EF4-FFF2-40B4-BE49-F238E27FC236}">
                    <a16:creationId xmlns:a16="http://schemas.microsoft.com/office/drawing/2014/main" id="{01F47433-50BF-49F2-9D5B-16AF31B64A47}"/>
                  </a:ext>
                </a:extLst>
              </p:cNvPr>
              <p:cNvSpPr>
                <a:spLocks/>
              </p:cNvSpPr>
              <p:nvPr/>
            </p:nvSpPr>
            <p:spPr bwMode="auto">
              <a:xfrm>
                <a:off x="1383" y="3287"/>
                <a:ext cx="79" cy="40"/>
              </a:xfrm>
              <a:custGeom>
                <a:avLst/>
                <a:gdLst>
                  <a:gd name="T0" fmla="*/ 32 w 59"/>
                  <a:gd name="T1" fmla="*/ 10 h 30"/>
                  <a:gd name="T2" fmla="*/ 32 w 59"/>
                  <a:gd name="T3" fmla="*/ 10 h 30"/>
                  <a:gd name="T4" fmla="*/ 1 w 59"/>
                  <a:gd name="T5" fmla="*/ 22 h 30"/>
                  <a:gd name="T6" fmla="*/ 31 w 59"/>
                  <a:gd name="T7" fmla="*/ 22 h 30"/>
                  <a:gd name="T8" fmla="*/ 55 w 59"/>
                  <a:gd name="T9" fmla="*/ 14 h 30"/>
                  <a:gd name="T10" fmla="*/ 30 w 59"/>
                  <a:gd name="T11" fmla="*/ 9 h 30"/>
                </a:gdLst>
                <a:ahLst/>
                <a:cxnLst>
                  <a:cxn ang="0">
                    <a:pos x="T0" y="T1"/>
                  </a:cxn>
                  <a:cxn ang="0">
                    <a:pos x="T2" y="T3"/>
                  </a:cxn>
                  <a:cxn ang="0">
                    <a:pos x="T4" y="T5"/>
                  </a:cxn>
                  <a:cxn ang="0">
                    <a:pos x="T6" y="T7"/>
                  </a:cxn>
                  <a:cxn ang="0">
                    <a:pos x="T8" y="T9"/>
                  </a:cxn>
                  <a:cxn ang="0">
                    <a:pos x="T10" y="T11"/>
                  </a:cxn>
                </a:cxnLst>
                <a:rect l="0" t="0" r="r" b="b"/>
                <a:pathLst>
                  <a:path w="59" h="30">
                    <a:moveTo>
                      <a:pt x="32" y="10"/>
                    </a:moveTo>
                    <a:lnTo>
                      <a:pt x="32" y="10"/>
                    </a:lnTo>
                    <a:cubicBezTo>
                      <a:pt x="25" y="0"/>
                      <a:pt x="0" y="8"/>
                      <a:pt x="1" y="22"/>
                    </a:cubicBezTo>
                    <a:cubicBezTo>
                      <a:pt x="13" y="22"/>
                      <a:pt x="20" y="19"/>
                      <a:pt x="31" y="22"/>
                    </a:cubicBezTo>
                    <a:cubicBezTo>
                      <a:pt x="39" y="25"/>
                      <a:pt x="59" y="30"/>
                      <a:pt x="55" y="14"/>
                    </a:cubicBezTo>
                    <a:cubicBezTo>
                      <a:pt x="47" y="12"/>
                      <a:pt x="39" y="12"/>
                      <a:pt x="30" y="9"/>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a:extLst>
                  <a:ext uri="{FF2B5EF4-FFF2-40B4-BE49-F238E27FC236}">
                    <a16:creationId xmlns:a16="http://schemas.microsoft.com/office/drawing/2014/main" id="{A0E0E6DE-6722-4F30-8E56-27D37C3A2315}"/>
                  </a:ext>
                </a:extLst>
              </p:cNvPr>
              <p:cNvSpPr>
                <a:spLocks/>
              </p:cNvSpPr>
              <p:nvPr/>
            </p:nvSpPr>
            <p:spPr bwMode="auto">
              <a:xfrm>
                <a:off x="1413" y="3330"/>
                <a:ext cx="41" cy="36"/>
              </a:xfrm>
              <a:custGeom>
                <a:avLst/>
                <a:gdLst>
                  <a:gd name="T0" fmla="*/ 14 w 31"/>
                  <a:gd name="T1" fmla="*/ 2 h 27"/>
                  <a:gd name="T2" fmla="*/ 14 w 31"/>
                  <a:gd name="T3" fmla="*/ 2 h 27"/>
                  <a:gd name="T4" fmla="*/ 1 w 31"/>
                  <a:gd name="T5" fmla="*/ 2 h 27"/>
                  <a:gd name="T6" fmla="*/ 0 w 31"/>
                  <a:gd name="T7" fmla="*/ 7 h 27"/>
                  <a:gd name="T8" fmla="*/ 22 w 31"/>
                  <a:gd name="T9" fmla="*/ 19 h 27"/>
                  <a:gd name="T10" fmla="*/ 12 w 31"/>
                  <a:gd name="T11" fmla="*/ 0 h 27"/>
                </a:gdLst>
                <a:ahLst/>
                <a:cxnLst>
                  <a:cxn ang="0">
                    <a:pos x="T0" y="T1"/>
                  </a:cxn>
                  <a:cxn ang="0">
                    <a:pos x="T2" y="T3"/>
                  </a:cxn>
                  <a:cxn ang="0">
                    <a:pos x="T4" y="T5"/>
                  </a:cxn>
                  <a:cxn ang="0">
                    <a:pos x="T6" y="T7"/>
                  </a:cxn>
                  <a:cxn ang="0">
                    <a:pos x="T8" y="T9"/>
                  </a:cxn>
                  <a:cxn ang="0">
                    <a:pos x="T10" y="T11"/>
                  </a:cxn>
                </a:cxnLst>
                <a:rect l="0" t="0" r="r" b="b"/>
                <a:pathLst>
                  <a:path w="31" h="27">
                    <a:moveTo>
                      <a:pt x="14" y="2"/>
                    </a:moveTo>
                    <a:lnTo>
                      <a:pt x="14" y="2"/>
                    </a:lnTo>
                    <a:cubicBezTo>
                      <a:pt x="10" y="2"/>
                      <a:pt x="5" y="2"/>
                      <a:pt x="1" y="2"/>
                    </a:cubicBezTo>
                    <a:cubicBezTo>
                      <a:pt x="1" y="3"/>
                      <a:pt x="0" y="6"/>
                      <a:pt x="0" y="7"/>
                    </a:cubicBezTo>
                    <a:cubicBezTo>
                      <a:pt x="7" y="9"/>
                      <a:pt x="11" y="27"/>
                      <a:pt x="22" y="19"/>
                    </a:cubicBezTo>
                    <a:cubicBezTo>
                      <a:pt x="31" y="12"/>
                      <a:pt x="18" y="3"/>
                      <a:pt x="12" y="0"/>
                    </a:cubicBezTo>
                  </a:path>
                </a:pathLst>
              </a:custGeom>
              <a:solidFill>
                <a:srgbClr val="0081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8">
                <a:extLst>
                  <a:ext uri="{FF2B5EF4-FFF2-40B4-BE49-F238E27FC236}">
                    <a16:creationId xmlns:a16="http://schemas.microsoft.com/office/drawing/2014/main" id="{390D6CC6-36DE-4247-880F-3A03771296B1}"/>
                  </a:ext>
                </a:extLst>
              </p:cNvPr>
              <p:cNvSpPr>
                <a:spLocks/>
              </p:cNvSpPr>
              <p:nvPr/>
            </p:nvSpPr>
            <p:spPr bwMode="auto">
              <a:xfrm>
                <a:off x="1413" y="3330"/>
                <a:ext cx="41" cy="36"/>
              </a:xfrm>
              <a:custGeom>
                <a:avLst/>
                <a:gdLst>
                  <a:gd name="T0" fmla="*/ 14 w 31"/>
                  <a:gd name="T1" fmla="*/ 2 h 27"/>
                  <a:gd name="T2" fmla="*/ 14 w 31"/>
                  <a:gd name="T3" fmla="*/ 2 h 27"/>
                  <a:gd name="T4" fmla="*/ 1 w 31"/>
                  <a:gd name="T5" fmla="*/ 2 h 27"/>
                  <a:gd name="T6" fmla="*/ 0 w 31"/>
                  <a:gd name="T7" fmla="*/ 7 h 27"/>
                  <a:gd name="T8" fmla="*/ 22 w 31"/>
                  <a:gd name="T9" fmla="*/ 19 h 27"/>
                  <a:gd name="T10" fmla="*/ 12 w 31"/>
                  <a:gd name="T11" fmla="*/ 0 h 27"/>
                </a:gdLst>
                <a:ahLst/>
                <a:cxnLst>
                  <a:cxn ang="0">
                    <a:pos x="T0" y="T1"/>
                  </a:cxn>
                  <a:cxn ang="0">
                    <a:pos x="T2" y="T3"/>
                  </a:cxn>
                  <a:cxn ang="0">
                    <a:pos x="T4" y="T5"/>
                  </a:cxn>
                  <a:cxn ang="0">
                    <a:pos x="T6" y="T7"/>
                  </a:cxn>
                  <a:cxn ang="0">
                    <a:pos x="T8" y="T9"/>
                  </a:cxn>
                  <a:cxn ang="0">
                    <a:pos x="T10" y="T11"/>
                  </a:cxn>
                </a:cxnLst>
                <a:rect l="0" t="0" r="r" b="b"/>
                <a:pathLst>
                  <a:path w="31" h="27">
                    <a:moveTo>
                      <a:pt x="14" y="2"/>
                    </a:moveTo>
                    <a:lnTo>
                      <a:pt x="14" y="2"/>
                    </a:lnTo>
                    <a:cubicBezTo>
                      <a:pt x="10" y="2"/>
                      <a:pt x="5" y="2"/>
                      <a:pt x="1" y="2"/>
                    </a:cubicBezTo>
                    <a:cubicBezTo>
                      <a:pt x="1" y="3"/>
                      <a:pt x="0" y="6"/>
                      <a:pt x="0" y="7"/>
                    </a:cubicBezTo>
                    <a:cubicBezTo>
                      <a:pt x="7" y="9"/>
                      <a:pt x="11" y="27"/>
                      <a:pt x="22" y="19"/>
                    </a:cubicBezTo>
                    <a:cubicBezTo>
                      <a:pt x="31" y="12"/>
                      <a:pt x="18" y="3"/>
                      <a:pt x="12"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9">
                <a:extLst>
                  <a:ext uri="{FF2B5EF4-FFF2-40B4-BE49-F238E27FC236}">
                    <a16:creationId xmlns:a16="http://schemas.microsoft.com/office/drawing/2014/main" id="{9E85120D-DE1F-4046-A6BA-7A242321A9E9}"/>
                  </a:ext>
                </a:extLst>
              </p:cNvPr>
              <p:cNvSpPr>
                <a:spLocks/>
              </p:cNvSpPr>
              <p:nvPr/>
            </p:nvSpPr>
            <p:spPr bwMode="auto">
              <a:xfrm>
                <a:off x="1456" y="3321"/>
                <a:ext cx="85" cy="59"/>
              </a:xfrm>
              <a:custGeom>
                <a:avLst/>
                <a:gdLst>
                  <a:gd name="T0" fmla="*/ 31 w 64"/>
                  <a:gd name="T1" fmla="*/ 9 h 44"/>
                  <a:gd name="T2" fmla="*/ 31 w 64"/>
                  <a:gd name="T3" fmla="*/ 9 h 44"/>
                  <a:gd name="T4" fmla="*/ 17 w 64"/>
                  <a:gd name="T5" fmla="*/ 4 h 44"/>
                  <a:gd name="T6" fmla="*/ 1 w 64"/>
                  <a:gd name="T7" fmla="*/ 9 h 44"/>
                  <a:gd name="T8" fmla="*/ 18 w 64"/>
                  <a:gd name="T9" fmla="*/ 21 h 44"/>
                  <a:gd name="T10" fmla="*/ 26 w 64"/>
                  <a:gd name="T11" fmla="*/ 37 h 44"/>
                  <a:gd name="T12" fmla="*/ 62 w 64"/>
                  <a:gd name="T13" fmla="*/ 23 h 44"/>
                  <a:gd name="T14" fmla="*/ 25 w 64"/>
                  <a:gd name="T15" fmla="*/ 1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4">
                    <a:moveTo>
                      <a:pt x="31" y="9"/>
                    </a:moveTo>
                    <a:lnTo>
                      <a:pt x="31" y="9"/>
                    </a:lnTo>
                    <a:cubicBezTo>
                      <a:pt x="22" y="14"/>
                      <a:pt x="22" y="8"/>
                      <a:pt x="17" y="4"/>
                    </a:cubicBezTo>
                    <a:cubicBezTo>
                      <a:pt x="12" y="0"/>
                      <a:pt x="2" y="0"/>
                      <a:pt x="1" y="9"/>
                    </a:cubicBezTo>
                    <a:cubicBezTo>
                      <a:pt x="0" y="21"/>
                      <a:pt x="11" y="16"/>
                      <a:pt x="18" y="21"/>
                    </a:cubicBezTo>
                    <a:cubicBezTo>
                      <a:pt x="23" y="25"/>
                      <a:pt x="20" y="33"/>
                      <a:pt x="26" y="37"/>
                    </a:cubicBezTo>
                    <a:cubicBezTo>
                      <a:pt x="34" y="44"/>
                      <a:pt x="64" y="38"/>
                      <a:pt x="62" y="23"/>
                    </a:cubicBezTo>
                    <a:cubicBezTo>
                      <a:pt x="61" y="12"/>
                      <a:pt x="34" y="5"/>
                      <a:pt x="25" y="11"/>
                    </a:cubicBezTo>
                  </a:path>
                </a:pathLst>
              </a:custGeom>
              <a:solidFill>
                <a:srgbClr val="0081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0">
                <a:extLst>
                  <a:ext uri="{FF2B5EF4-FFF2-40B4-BE49-F238E27FC236}">
                    <a16:creationId xmlns:a16="http://schemas.microsoft.com/office/drawing/2014/main" id="{F9712399-A77E-477D-A1A3-3D26C568D2EE}"/>
                  </a:ext>
                </a:extLst>
              </p:cNvPr>
              <p:cNvSpPr>
                <a:spLocks/>
              </p:cNvSpPr>
              <p:nvPr/>
            </p:nvSpPr>
            <p:spPr bwMode="auto">
              <a:xfrm>
                <a:off x="1456" y="3321"/>
                <a:ext cx="85" cy="59"/>
              </a:xfrm>
              <a:custGeom>
                <a:avLst/>
                <a:gdLst>
                  <a:gd name="T0" fmla="*/ 31 w 64"/>
                  <a:gd name="T1" fmla="*/ 9 h 44"/>
                  <a:gd name="T2" fmla="*/ 31 w 64"/>
                  <a:gd name="T3" fmla="*/ 9 h 44"/>
                  <a:gd name="T4" fmla="*/ 17 w 64"/>
                  <a:gd name="T5" fmla="*/ 4 h 44"/>
                  <a:gd name="T6" fmla="*/ 1 w 64"/>
                  <a:gd name="T7" fmla="*/ 9 h 44"/>
                  <a:gd name="T8" fmla="*/ 18 w 64"/>
                  <a:gd name="T9" fmla="*/ 21 h 44"/>
                  <a:gd name="T10" fmla="*/ 26 w 64"/>
                  <a:gd name="T11" fmla="*/ 37 h 44"/>
                  <a:gd name="T12" fmla="*/ 62 w 64"/>
                  <a:gd name="T13" fmla="*/ 23 h 44"/>
                  <a:gd name="T14" fmla="*/ 25 w 64"/>
                  <a:gd name="T15" fmla="*/ 1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4">
                    <a:moveTo>
                      <a:pt x="31" y="9"/>
                    </a:moveTo>
                    <a:lnTo>
                      <a:pt x="31" y="9"/>
                    </a:lnTo>
                    <a:cubicBezTo>
                      <a:pt x="22" y="14"/>
                      <a:pt x="22" y="8"/>
                      <a:pt x="17" y="4"/>
                    </a:cubicBezTo>
                    <a:cubicBezTo>
                      <a:pt x="12" y="0"/>
                      <a:pt x="2" y="0"/>
                      <a:pt x="1" y="9"/>
                    </a:cubicBezTo>
                    <a:cubicBezTo>
                      <a:pt x="0" y="21"/>
                      <a:pt x="11" y="16"/>
                      <a:pt x="18" y="21"/>
                    </a:cubicBezTo>
                    <a:cubicBezTo>
                      <a:pt x="23" y="25"/>
                      <a:pt x="20" y="33"/>
                      <a:pt x="26" y="37"/>
                    </a:cubicBezTo>
                    <a:cubicBezTo>
                      <a:pt x="34" y="44"/>
                      <a:pt x="64" y="38"/>
                      <a:pt x="62" y="23"/>
                    </a:cubicBezTo>
                    <a:cubicBezTo>
                      <a:pt x="61" y="12"/>
                      <a:pt x="34" y="5"/>
                      <a:pt x="25" y="1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1">
                <a:extLst>
                  <a:ext uri="{FF2B5EF4-FFF2-40B4-BE49-F238E27FC236}">
                    <a16:creationId xmlns:a16="http://schemas.microsoft.com/office/drawing/2014/main" id="{4BED4598-F523-4ABB-93F0-B0DB84894BBF}"/>
                  </a:ext>
                </a:extLst>
              </p:cNvPr>
              <p:cNvSpPr>
                <a:spLocks/>
              </p:cNvSpPr>
              <p:nvPr/>
            </p:nvSpPr>
            <p:spPr bwMode="auto">
              <a:xfrm>
                <a:off x="1461" y="3372"/>
                <a:ext cx="24" cy="15"/>
              </a:xfrm>
              <a:custGeom>
                <a:avLst/>
                <a:gdLst>
                  <a:gd name="T0" fmla="*/ 4 w 18"/>
                  <a:gd name="T1" fmla="*/ 0 h 11"/>
                  <a:gd name="T2" fmla="*/ 4 w 18"/>
                  <a:gd name="T3" fmla="*/ 0 h 11"/>
                  <a:gd name="T4" fmla="*/ 0 w 18"/>
                  <a:gd name="T5" fmla="*/ 8 h 11"/>
                  <a:gd name="T6" fmla="*/ 7 w 18"/>
                  <a:gd name="T7" fmla="*/ 0 h 11"/>
                </a:gdLst>
                <a:ahLst/>
                <a:cxnLst>
                  <a:cxn ang="0">
                    <a:pos x="T0" y="T1"/>
                  </a:cxn>
                  <a:cxn ang="0">
                    <a:pos x="T2" y="T3"/>
                  </a:cxn>
                  <a:cxn ang="0">
                    <a:pos x="T4" y="T5"/>
                  </a:cxn>
                  <a:cxn ang="0">
                    <a:pos x="T6" y="T7"/>
                  </a:cxn>
                </a:cxnLst>
                <a:rect l="0" t="0" r="r" b="b"/>
                <a:pathLst>
                  <a:path w="18" h="11">
                    <a:moveTo>
                      <a:pt x="4" y="0"/>
                    </a:moveTo>
                    <a:lnTo>
                      <a:pt x="4" y="0"/>
                    </a:lnTo>
                    <a:cubicBezTo>
                      <a:pt x="1" y="2"/>
                      <a:pt x="0" y="5"/>
                      <a:pt x="0" y="8"/>
                    </a:cubicBezTo>
                    <a:cubicBezTo>
                      <a:pt x="9" y="11"/>
                      <a:pt x="18" y="0"/>
                      <a:pt x="7" y="0"/>
                    </a:cubicBezTo>
                  </a:path>
                </a:pathLst>
              </a:custGeom>
              <a:solidFill>
                <a:srgbClr val="0081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2">
                <a:extLst>
                  <a:ext uri="{FF2B5EF4-FFF2-40B4-BE49-F238E27FC236}">
                    <a16:creationId xmlns:a16="http://schemas.microsoft.com/office/drawing/2014/main" id="{DB86174C-AB61-4217-B785-A5DA8B904A83}"/>
                  </a:ext>
                </a:extLst>
              </p:cNvPr>
              <p:cNvSpPr>
                <a:spLocks/>
              </p:cNvSpPr>
              <p:nvPr/>
            </p:nvSpPr>
            <p:spPr bwMode="auto">
              <a:xfrm>
                <a:off x="1461" y="3372"/>
                <a:ext cx="24" cy="15"/>
              </a:xfrm>
              <a:custGeom>
                <a:avLst/>
                <a:gdLst>
                  <a:gd name="T0" fmla="*/ 4 w 18"/>
                  <a:gd name="T1" fmla="*/ 0 h 11"/>
                  <a:gd name="T2" fmla="*/ 4 w 18"/>
                  <a:gd name="T3" fmla="*/ 0 h 11"/>
                  <a:gd name="T4" fmla="*/ 0 w 18"/>
                  <a:gd name="T5" fmla="*/ 8 h 11"/>
                  <a:gd name="T6" fmla="*/ 7 w 18"/>
                  <a:gd name="T7" fmla="*/ 0 h 11"/>
                </a:gdLst>
                <a:ahLst/>
                <a:cxnLst>
                  <a:cxn ang="0">
                    <a:pos x="T0" y="T1"/>
                  </a:cxn>
                  <a:cxn ang="0">
                    <a:pos x="T2" y="T3"/>
                  </a:cxn>
                  <a:cxn ang="0">
                    <a:pos x="T4" y="T5"/>
                  </a:cxn>
                  <a:cxn ang="0">
                    <a:pos x="T6" y="T7"/>
                  </a:cxn>
                </a:cxnLst>
                <a:rect l="0" t="0" r="r" b="b"/>
                <a:pathLst>
                  <a:path w="18" h="11">
                    <a:moveTo>
                      <a:pt x="4" y="0"/>
                    </a:moveTo>
                    <a:lnTo>
                      <a:pt x="4" y="0"/>
                    </a:lnTo>
                    <a:cubicBezTo>
                      <a:pt x="1" y="2"/>
                      <a:pt x="0" y="5"/>
                      <a:pt x="0" y="8"/>
                    </a:cubicBezTo>
                    <a:cubicBezTo>
                      <a:pt x="9" y="11"/>
                      <a:pt x="18" y="0"/>
                      <a:pt x="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3">
                <a:extLst>
                  <a:ext uri="{FF2B5EF4-FFF2-40B4-BE49-F238E27FC236}">
                    <a16:creationId xmlns:a16="http://schemas.microsoft.com/office/drawing/2014/main" id="{D6E1152A-1506-4880-83F6-65D60E9BAE84}"/>
                  </a:ext>
                </a:extLst>
              </p:cNvPr>
              <p:cNvSpPr>
                <a:spLocks/>
              </p:cNvSpPr>
              <p:nvPr/>
            </p:nvSpPr>
            <p:spPr bwMode="auto">
              <a:xfrm>
                <a:off x="1533" y="3407"/>
                <a:ext cx="161" cy="161"/>
              </a:xfrm>
              <a:custGeom>
                <a:avLst/>
                <a:gdLst>
                  <a:gd name="T0" fmla="*/ 34 w 120"/>
                  <a:gd name="T1" fmla="*/ 7 h 120"/>
                  <a:gd name="T2" fmla="*/ 34 w 120"/>
                  <a:gd name="T3" fmla="*/ 7 h 120"/>
                  <a:gd name="T4" fmla="*/ 14 w 120"/>
                  <a:gd name="T5" fmla="*/ 21 h 120"/>
                  <a:gd name="T6" fmla="*/ 13 w 120"/>
                  <a:gd name="T7" fmla="*/ 31 h 120"/>
                  <a:gd name="T8" fmla="*/ 2 w 120"/>
                  <a:gd name="T9" fmla="*/ 45 h 120"/>
                  <a:gd name="T10" fmla="*/ 7 w 120"/>
                  <a:gd name="T11" fmla="*/ 61 h 120"/>
                  <a:gd name="T12" fmla="*/ 13 w 120"/>
                  <a:gd name="T13" fmla="*/ 81 h 120"/>
                  <a:gd name="T14" fmla="*/ 44 w 120"/>
                  <a:gd name="T15" fmla="*/ 120 h 120"/>
                  <a:gd name="T16" fmla="*/ 106 w 120"/>
                  <a:gd name="T17" fmla="*/ 65 h 120"/>
                  <a:gd name="T18" fmla="*/ 86 w 120"/>
                  <a:gd name="T19" fmla="*/ 50 h 120"/>
                  <a:gd name="T20" fmla="*/ 80 w 120"/>
                  <a:gd name="T21" fmla="*/ 32 h 120"/>
                  <a:gd name="T22" fmla="*/ 57 w 120"/>
                  <a:gd name="T23" fmla="*/ 20 h 120"/>
                  <a:gd name="T24" fmla="*/ 33 w 120"/>
                  <a:gd name="T25"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0">
                    <a:moveTo>
                      <a:pt x="34" y="7"/>
                    </a:moveTo>
                    <a:lnTo>
                      <a:pt x="34" y="7"/>
                    </a:lnTo>
                    <a:cubicBezTo>
                      <a:pt x="20" y="0"/>
                      <a:pt x="11" y="3"/>
                      <a:pt x="14" y="21"/>
                    </a:cubicBezTo>
                    <a:cubicBezTo>
                      <a:pt x="16" y="28"/>
                      <a:pt x="18" y="24"/>
                      <a:pt x="13" y="31"/>
                    </a:cubicBezTo>
                    <a:cubicBezTo>
                      <a:pt x="10" y="35"/>
                      <a:pt x="3" y="41"/>
                      <a:pt x="2" y="45"/>
                    </a:cubicBezTo>
                    <a:cubicBezTo>
                      <a:pt x="0" y="51"/>
                      <a:pt x="5" y="55"/>
                      <a:pt x="7" y="61"/>
                    </a:cubicBezTo>
                    <a:cubicBezTo>
                      <a:pt x="9" y="68"/>
                      <a:pt x="12" y="74"/>
                      <a:pt x="13" y="81"/>
                    </a:cubicBezTo>
                    <a:cubicBezTo>
                      <a:pt x="18" y="105"/>
                      <a:pt x="9" y="117"/>
                      <a:pt x="44" y="120"/>
                    </a:cubicBezTo>
                    <a:cubicBezTo>
                      <a:pt x="37" y="86"/>
                      <a:pt x="120" y="92"/>
                      <a:pt x="106" y="65"/>
                    </a:cubicBezTo>
                    <a:cubicBezTo>
                      <a:pt x="103" y="58"/>
                      <a:pt x="91" y="56"/>
                      <a:pt x="86" y="50"/>
                    </a:cubicBezTo>
                    <a:cubicBezTo>
                      <a:pt x="83" y="44"/>
                      <a:pt x="84" y="38"/>
                      <a:pt x="80" y="32"/>
                    </a:cubicBezTo>
                    <a:cubicBezTo>
                      <a:pt x="75" y="24"/>
                      <a:pt x="66" y="25"/>
                      <a:pt x="57" y="20"/>
                    </a:cubicBezTo>
                    <a:cubicBezTo>
                      <a:pt x="48" y="17"/>
                      <a:pt x="40" y="13"/>
                      <a:pt x="33" y="8"/>
                    </a:cubicBezTo>
                  </a:path>
                </a:pathLst>
              </a:custGeom>
              <a:solidFill>
                <a:srgbClr val="0081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4">
                <a:extLst>
                  <a:ext uri="{FF2B5EF4-FFF2-40B4-BE49-F238E27FC236}">
                    <a16:creationId xmlns:a16="http://schemas.microsoft.com/office/drawing/2014/main" id="{6C4D96A7-264E-4D44-A38B-07567855D772}"/>
                  </a:ext>
                </a:extLst>
              </p:cNvPr>
              <p:cNvSpPr>
                <a:spLocks/>
              </p:cNvSpPr>
              <p:nvPr/>
            </p:nvSpPr>
            <p:spPr bwMode="auto">
              <a:xfrm>
                <a:off x="1533" y="3407"/>
                <a:ext cx="161" cy="161"/>
              </a:xfrm>
              <a:custGeom>
                <a:avLst/>
                <a:gdLst>
                  <a:gd name="T0" fmla="*/ 34 w 120"/>
                  <a:gd name="T1" fmla="*/ 7 h 120"/>
                  <a:gd name="T2" fmla="*/ 34 w 120"/>
                  <a:gd name="T3" fmla="*/ 7 h 120"/>
                  <a:gd name="T4" fmla="*/ 14 w 120"/>
                  <a:gd name="T5" fmla="*/ 21 h 120"/>
                  <a:gd name="T6" fmla="*/ 13 w 120"/>
                  <a:gd name="T7" fmla="*/ 31 h 120"/>
                  <a:gd name="T8" fmla="*/ 2 w 120"/>
                  <a:gd name="T9" fmla="*/ 45 h 120"/>
                  <a:gd name="T10" fmla="*/ 7 w 120"/>
                  <a:gd name="T11" fmla="*/ 61 h 120"/>
                  <a:gd name="T12" fmla="*/ 13 w 120"/>
                  <a:gd name="T13" fmla="*/ 81 h 120"/>
                  <a:gd name="T14" fmla="*/ 44 w 120"/>
                  <a:gd name="T15" fmla="*/ 120 h 120"/>
                  <a:gd name="T16" fmla="*/ 106 w 120"/>
                  <a:gd name="T17" fmla="*/ 65 h 120"/>
                  <a:gd name="T18" fmla="*/ 86 w 120"/>
                  <a:gd name="T19" fmla="*/ 50 h 120"/>
                  <a:gd name="T20" fmla="*/ 80 w 120"/>
                  <a:gd name="T21" fmla="*/ 32 h 120"/>
                  <a:gd name="T22" fmla="*/ 57 w 120"/>
                  <a:gd name="T23" fmla="*/ 20 h 120"/>
                  <a:gd name="T24" fmla="*/ 33 w 120"/>
                  <a:gd name="T25"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0">
                    <a:moveTo>
                      <a:pt x="34" y="7"/>
                    </a:moveTo>
                    <a:lnTo>
                      <a:pt x="34" y="7"/>
                    </a:lnTo>
                    <a:cubicBezTo>
                      <a:pt x="20" y="0"/>
                      <a:pt x="11" y="3"/>
                      <a:pt x="14" y="21"/>
                    </a:cubicBezTo>
                    <a:cubicBezTo>
                      <a:pt x="16" y="28"/>
                      <a:pt x="18" y="24"/>
                      <a:pt x="13" y="31"/>
                    </a:cubicBezTo>
                    <a:cubicBezTo>
                      <a:pt x="10" y="35"/>
                      <a:pt x="3" y="41"/>
                      <a:pt x="2" y="45"/>
                    </a:cubicBezTo>
                    <a:cubicBezTo>
                      <a:pt x="0" y="51"/>
                      <a:pt x="5" y="55"/>
                      <a:pt x="7" y="61"/>
                    </a:cubicBezTo>
                    <a:cubicBezTo>
                      <a:pt x="9" y="68"/>
                      <a:pt x="12" y="74"/>
                      <a:pt x="13" y="81"/>
                    </a:cubicBezTo>
                    <a:cubicBezTo>
                      <a:pt x="18" y="105"/>
                      <a:pt x="9" y="117"/>
                      <a:pt x="44" y="120"/>
                    </a:cubicBezTo>
                    <a:cubicBezTo>
                      <a:pt x="37" y="86"/>
                      <a:pt x="120" y="92"/>
                      <a:pt x="106" y="65"/>
                    </a:cubicBezTo>
                    <a:cubicBezTo>
                      <a:pt x="103" y="58"/>
                      <a:pt x="91" y="56"/>
                      <a:pt x="86" y="50"/>
                    </a:cubicBezTo>
                    <a:cubicBezTo>
                      <a:pt x="83" y="44"/>
                      <a:pt x="84" y="38"/>
                      <a:pt x="80" y="32"/>
                    </a:cubicBezTo>
                    <a:cubicBezTo>
                      <a:pt x="75" y="24"/>
                      <a:pt x="66" y="25"/>
                      <a:pt x="57" y="20"/>
                    </a:cubicBezTo>
                    <a:cubicBezTo>
                      <a:pt x="48" y="17"/>
                      <a:pt x="40" y="13"/>
                      <a:pt x="33" y="8"/>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5">
                <a:extLst>
                  <a:ext uri="{FF2B5EF4-FFF2-40B4-BE49-F238E27FC236}">
                    <a16:creationId xmlns:a16="http://schemas.microsoft.com/office/drawing/2014/main" id="{BFC92DDF-6F06-4B50-B2BF-E578A2173654}"/>
                  </a:ext>
                </a:extLst>
              </p:cNvPr>
              <p:cNvSpPr>
                <a:spLocks/>
              </p:cNvSpPr>
              <p:nvPr/>
            </p:nvSpPr>
            <p:spPr bwMode="auto">
              <a:xfrm>
                <a:off x="4904" y="2264"/>
                <a:ext cx="55" cy="113"/>
              </a:xfrm>
              <a:custGeom>
                <a:avLst/>
                <a:gdLst>
                  <a:gd name="T0" fmla="*/ 24 w 41"/>
                  <a:gd name="T1" fmla="*/ 42 h 84"/>
                  <a:gd name="T2" fmla="*/ 24 w 41"/>
                  <a:gd name="T3" fmla="*/ 42 h 84"/>
                  <a:gd name="T4" fmla="*/ 34 w 41"/>
                  <a:gd name="T5" fmla="*/ 22 h 84"/>
                  <a:gd name="T6" fmla="*/ 37 w 41"/>
                  <a:gd name="T7" fmla="*/ 9 h 84"/>
                  <a:gd name="T8" fmla="*/ 41 w 41"/>
                  <a:gd name="T9" fmla="*/ 0 h 84"/>
                  <a:gd name="T10" fmla="*/ 17 w 41"/>
                  <a:gd name="T11" fmla="*/ 9 h 84"/>
                  <a:gd name="T12" fmla="*/ 13 w 41"/>
                  <a:gd name="T13" fmla="*/ 32 h 84"/>
                  <a:gd name="T14" fmla="*/ 13 w 41"/>
                  <a:gd name="T15" fmla="*/ 84 h 84"/>
                  <a:gd name="T16" fmla="*/ 24 w 41"/>
                  <a:gd name="T17"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4">
                    <a:moveTo>
                      <a:pt x="24" y="42"/>
                    </a:moveTo>
                    <a:lnTo>
                      <a:pt x="24" y="42"/>
                    </a:lnTo>
                    <a:cubicBezTo>
                      <a:pt x="34" y="30"/>
                      <a:pt x="34" y="22"/>
                      <a:pt x="34" y="22"/>
                    </a:cubicBezTo>
                    <a:lnTo>
                      <a:pt x="37" y="9"/>
                    </a:lnTo>
                    <a:lnTo>
                      <a:pt x="41" y="0"/>
                    </a:lnTo>
                    <a:cubicBezTo>
                      <a:pt x="28" y="2"/>
                      <a:pt x="17" y="9"/>
                      <a:pt x="17" y="9"/>
                    </a:cubicBezTo>
                    <a:cubicBezTo>
                      <a:pt x="30" y="18"/>
                      <a:pt x="13" y="32"/>
                      <a:pt x="13" y="32"/>
                    </a:cubicBezTo>
                    <a:cubicBezTo>
                      <a:pt x="0" y="49"/>
                      <a:pt x="13" y="84"/>
                      <a:pt x="13" y="84"/>
                    </a:cubicBezTo>
                    <a:lnTo>
                      <a:pt x="24" y="42"/>
                    </a:lnTo>
                    <a:close/>
                  </a:path>
                </a:pathLst>
              </a:custGeom>
              <a:solidFill>
                <a:srgbClr val="FF5E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6">
                <a:extLst>
                  <a:ext uri="{FF2B5EF4-FFF2-40B4-BE49-F238E27FC236}">
                    <a16:creationId xmlns:a16="http://schemas.microsoft.com/office/drawing/2014/main" id="{C8C50F50-8D7C-44B9-809C-289DA93CBBFE}"/>
                  </a:ext>
                </a:extLst>
              </p:cNvPr>
              <p:cNvSpPr>
                <a:spLocks/>
              </p:cNvSpPr>
              <p:nvPr/>
            </p:nvSpPr>
            <p:spPr bwMode="auto">
              <a:xfrm>
                <a:off x="4904" y="2264"/>
                <a:ext cx="55" cy="113"/>
              </a:xfrm>
              <a:custGeom>
                <a:avLst/>
                <a:gdLst>
                  <a:gd name="T0" fmla="*/ 24 w 41"/>
                  <a:gd name="T1" fmla="*/ 42 h 84"/>
                  <a:gd name="T2" fmla="*/ 24 w 41"/>
                  <a:gd name="T3" fmla="*/ 42 h 84"/>
                  <a:gd name="T4" fmla="*/ 34 w 41"/>
                  <a:gd name="T5" fmla="*/ 22 h 84"/>
                  <a:gd name="T6" fmla="*/ 37 w 41"/>
                  <a:gd name="T7" fmla="*/ 9 h 84"/>
                  <a:gd name="T8" fmla="*/ 41 w 41"/>
                  <a:gd name="T9" fmla="*/ 0 h 84"/>
                  <a:gd name="T10" fmla="*/ 17 w 41"/>
                  <a:gd name="T11" fmla="*/ 9 h 84"/>
                  <a:gd name="T12" fmla="*/ 13 w 41"/>
                  <a:gd name="T13" fmla="*/ 32 h 84"/>
                  <a:gd name="T14" fmla="*/ 13 w 41"/>
                  <a:gd name="T15" fmla="*/ 84 h 84"/>
                  <a:gd name="T16" fmla="*/ 24 w 41"/>
                  <a:gd name="T17" fmla="*/ 42 h 84"/>
                  <a:gd name="T18" fmla="*/ 24 w 41"/>
                  <a:gd name="T19"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4">
                    <a:moveTo>
                      <a:pt x="24" y="42"/>
                    </a:moveTo>
                    <a:lnTo>
                      <a:pt x="24" y="42"/>
                    </a:lnTo>
                    <a:cubicBezTo>
                      <a:pt x="34" y="30"/>
                      <a:pt x="34" y="22"/>
                      <a:pt x="34" y="22"/>
                    </a:cubicBezTo>
                    <a:lnTo>
                      <a:pt x="37" y="9"/>
                    </a:lnTo>
                    <a:lnTo>
                      <a:pt x="41" y="0"/>
                    </a:lnTo>
                    <a:cubicBezTo>
                      <a:pt x="28" y="2"/>
                      <a:pt x="17" y="9"/>
                      <a:pt x="17" y="9"/>
                    </a:cubicBezTo>
                    <a:cubicBezTo>
                      <a:pt x="30" y="18"/>
                      <a:pt x="13" y="32"/>
                      <a:pt x="13" y="32"/>
                    </a:cubicBezTo>
                    <a:cubicBezTo>
                      <a:pt x="0" y="49"/>
                      <a:pt x="13" y="84"/>
                      <a:pt x="13" y="84"/>
                    </a:cubicBezTo>
                    <a:lnTo>
                      <a:pt x="24" y="42"/>
                    </a:lnTo>
                    <a:lnTo>
                      <a:pt x="24" y="42"/>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7">
                <a:extLst>
                  <a:ext uri="{FF2B5EF4-FFF2-40B4-BE49-F238E27FC236}">
                    <a16:creationId xmlns:a16="http://schemas.microsoft.com/office/drawing/2014/main" id="{C39CE0C9-2B9B-4043-8304-71C0B22445F1}"/>
                  </a:ext>
                </a:extLst>
              </p:cNvPr>
              <p:cNvSpPr>
                <a:spLocks noEditPoints="1"/>
              </p:cNvSpPr>
              <p:nvPr/>
            </p:nvSpPr>
            <p:spPr bwMode="auto">
              <a:xfrm>
                <a:off x="3133" y="2145"/>
                <a:ext cx="1849" cy="1782"/>
              </a:xfrm>
              <a:custGeom>
                <a:avLst/>
                <a:gdLst>
                  <a:gd name="T0" fmla="*/ 571 w 1379"/>
                  <a:gd name="T1" fmla="*/ 903 h 1323"/>
                  <a:gd name="T2" fmla="*/ 571 w 1379"/>
                  <a:gd name="T3" fmla="*/ 906 h 1323"/>
                  <a:gd name="T4" fmla="*/ 571 w 1379"/>
                  <a:gd name="T5" fmla="*/ 900 h 1323"/>
                  <a:gd name="T6" fmla="*/ 566 w 1379"/>
                  <a:gd name="T7" fmla="*/ 886 h 1323"/>
                  <a:gd name="T8" fmla="*/ 562 w 1379"/>
                  <a:gd name="T9" fmla="*/ 883 h 1323"/>
                  <a:gd name="T10" fmla="*/ 560 w 1379"/>
                  <a:gd name="T11" fmla="*/ 880 h 1323"/>
                  <a:gd name="T12" fmla="*/ 398 w 1379"/>
                  <a:gd name="T13" fmla="*/ 931 h 1323"/>
                  <a:gd name="T14" fmla="*/ 1369 w 1379"/>
                  <a:gd name="T15" fmla="*/ 279 h 1323"/>
                  <a:gd name="T16" fmla="*/ 1318 w 1379"/>
                  <a:gd name="T17" fmla="*/ 279 h 1323"/>
                  <a:gd name="T18" fmla="*/ 1362 w 1379"/>
                  <a:gd name="T19" fmla="*/ 254 h 1323"/>
                  <a:gd name="T20" fmla="*/ 1321 w 1379"/>
                  <a:gd name="T21" fmla="*/ 192 h 1323"/>
                  <a:gd name="T22" fmla="*/ 1302 w 1379"/>
                  <a:gd name="T23" fmla="*/ 167 h 1323"/>
                  <a:gd name="T24" fmla="*/ 1283 w 1379"/>
                  <a:gd name="T25" fmla="*/ 98 h 1323"/>
                  <a:gd name="T26" fmla="*/ 1235 w 1379"/>
                  <a:gd name="T27" fmla="*/ 81 h 1323"/>
                  <a:gd name="T28" fmla="*/ 1209 w 1379"/>
                  <a:gd name="T29" fmla="*/ 21 h 1323"/>
                  <a:gd name="T30" fmla="*/ 1164 w 1379"/>
                  <a:gd name="T31" fmla="*/ 21 h 1323"/>
                  <a:gd name="T32" fmla="*/ 1082 w 1379"/>
                  <a:gd name="T33" fmla="*/ 98 h 1323"/>
                  <a:gd name="T34" fmla="*/ 987 w 1379"/>
                  <a:gd name="T35" fmla="*/ 214 h 1323"/>
                  <a:gd name="T36" fmla="*/ 850 w 1379"/>
                  <a:gd name="T37" fmla="*/ 171 h 1323"/>
                  <a:gd name="T38" fmla="*/ 789 w 1379"/>
                  <a:gd name="T39" fmla="*/ 129 h 1323"/>
                  <a:gd name="T40" fmla="*/ 681 w 1379"/>
                  <a:gd name="T41" fmla="*/ 100 h 1323"/>
                  <a:gd name="T42" fmla="*/ 618 w 1379"/>
                  <a:gd name="T43" fmla="*/ 193 h 1323"/>
                  <a:gd name="T44" fmla="*/ 547 w 1379"/>
                  <a:gd name="T45" fmla="*/ 217 h 1323"/>
                  <a:gd name="T46" fmla="*/ 464 w 1379"/>
                  <a:gd name="T47" fmla="*/ 242 h 1323"/>
                  <a:gd name="T48" fmla="*/ 405 w 1379"/>
                  <a:gd name="T49" fmla="*/ 301 h 1323"/>
                  <a:gd name="T50" fmla="*/ 315 w 1379"/>
                  <a:gd name="T51" fmla="*/ 419 h 1323"/>
                  <a:gd name="T52" fmla="*/ 6 w 1379"/>
                  <a:gd name="T53" fmla="*/ 627 h 1323"/>
                  <a:gd name="T54" fmla="*/ 44 w 1379"/>
                  <a:gd name="T55" fmla="*/ 702 h 1323"/>
                  <a:gd name="T56" fmla="*/ 78 w 1379"/>
                  <a:gd name="T57" fmla="*/ 955 h 1323"/>
                  <a:gd name="T58" fmla="*/ 213 w 1379"/>
                  <a:gd name="T59" fmla="*/ 1010 h 1323"/>
                  <a:gd name="T60" fmla="*/ 241 w 1379"/>
                  <a:gd name="T61" fmla="*/ 999 h 1323"/>
                  <a:gd name="T62" fmla="*/ 343 w 1379"/>
                  <a:gd name="T63" fmla="*/ 1038 h 1323"/>
                  <a:gd name="T64" fmla="*/ 399 w 1379"/>
                  <a:gd name="T65" fmla="*/ 1026 h 1323"/>
                  <a:gd name="T66" fmla="*/ 420 w 1379"/>
                  <a:gd name="T67" fmla="*/ 986 h 1323"/>
                  <a:gd name="T68" fmla="*/ 398 w 1379"/>
                  <a:gd name="T69" fmla="*/ 971 h 1323"/>
                  <a:gd name="T70" fmla="*/ 384 w 1379"/>
                  <a:gd name="T71" fmla="*/ 942 h 1323"/>
                  <a:gd name="T72" fmla="*/ 470 w 1379"/>
                  <a:gd name="T73" fmla="*/ 924 h 1323"/>
                  <a:gd name="T74" fmla="*/ 545 w 1379"/>
                  <a:gd name="T75" fmla="*/ 926 h 1323"/>
                  <a:gd name="T76" fmla="*/ 603 w 1379"/>
                  <a:gd name="T77" fmla="*/ 903 h 1323"/>
                  <a:gd name="T78" fmla="*/ 704 w 1379"/>
                  <a:gd name="T79" fmla="*/ 919 h 1323"/>
                  <a:gd name="T80" fmla="*/ 772 w 1379"/>
                  <a:gd name="T81" fmla="*/ 950 h 1323"/>
                  <a:gd name="T82" fmla="*/ 894 w 1379"/>
                  <a:gd name="T83" fmla="*/ 949 h 1323"/>
                  <a:gd name="T84" fmla="*/ 960 w 1379"/>
                  <a:gd name="T85" fmla="*/ 1091 h 1323"/>
                  <a:gd name="T86" fmla="*/ 991 w 1379"/>
                  <a:gd name="T87" fmla="*/ 1110 h 1323"/>
                  <a:gd name="T88" fmla="*/ 1029 w 1379"/>
                  <a:gd name="T89" fmla="*/ 1184 h 1323"/>
                  <a:gd name="T90" fmla="*/ 1150 w 1379"/>
                  <a:gd name="T91" fmla="*/ 1306 h 1323"/>
                  <a:gd name="T92" fmla="*/ 1205 w 1379"/>
                  <a:gd name="T93" fmla="*/ 1249 h 1323"/>
                  <a:gd name="T94" fmla="*/ 1209 w 1379"/>
                  <a:gd name="T95" fmla="*/ 1212 h 1323"/>
                  <a:gd name="T96" fmla="*/ 1138 w 1379"/>
                  <a:gd name="T97" fmla="*/ 1028 h 1323"/>
                  <a:gd name="T98" fmla="*/ 1028 w 1379"/>
                  <a:gd name="T99" fmla="*/ 795 h 1323"/>
                  <a:gd name="T100" fmla="*/ 1073 w 1379"/>
                  <a:gd name="T101" fmla="*/ 679 h 1323"/>
                  <a:gd name="T102" fmla="*/ 1153 w 1379"/>
                  <a:gd name="T103" fmla="*/ 593 h 1323"/>
                  <a:gd name="T104" fmla="*/ 1260 w 1379"/>
                  <a:gd name="T105" fmla="*/ 455 h 1323"/>
                  <a:gd name="T106" fmla="*/ 1334 w 1379"/>
                  <a:gd name="T107" fmla="*/ 375 h 1323"/>
                  <a:gd name="T108" fmla="*/ 1321 w 1379"/>
                  <a:gd name="T109" fmla="*/ 333 h 1323"/>
                  <a:gd name="T110" fmla="*/ 1366 w 1379"/>
                  <a:gd name="T111" fmla="*/ 318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9" h="1323">
                    <a:moveTo>
                      <a:pt x="571" y="900"/>
                    </a:moveTo>
                    <a:lnTo>
                      <a:pt x="571" y="900"/>
                    </a:lnTo>
                    <a:cubicBezTo>
                      <a:pt x="571" y="901"/>
                      <a:pt x="571" y="901"/>
                      <a:pt x="571" y="902"/>
                    </a:cubicBezTo>
                    <a:cubicBezTo>
                      <a:pt x="571" y="902"/>
                      <a:pt x="571" y="902"/>
                      <a:pt x="571" y="902"/>
                    </a:cubicBezTo>
                    <a:cubicBezTo>
                      <a:pt x="571" y="902"/>
                      <a:pt x="571" y="903"/>
                      <a:pt x="571" y="903"/>
                    </a:cubicBezTo>
                    <a:cubicBezTo>
                      <a:pt x="571" y="903"/>
                      <a:pt x="571" y="903"/>
                      <a:pt x="571" y="903"/>
                    </a:cubicBezTo>
                    <a:cubicBezTo>
                      <a:pt x="571" y="904"/>
                      <a:pt x="571" y="904"/>
                      <a:pt x="571" y="904"/>
                    </a:cubicBezTo>
                    <a:cubicBezTo>
                      <a:pt x="571" y="904"/>
                      <a:pt x="571" y="904"/>
                      <a:pt x="571" y="904"/>
                    </a:cubicBezTo>
                    <a:cubicBezTo>
                      <a:pt x="571" y="905"/>
                      <a:pt x="571" y="905"/>
                      <a:pt x="571" y="905"/>
                    </a:cubicBezTo>
                    <a:cubicBezTo>
                      <a:pt x="571" y="905"/>
                      <a:pt x="571" y="905"/>
                      <a:pt x="571" y="905"/>
                    </a:cubicBezTo>
                    <a:cubicBezTo>
                      <a:pt x="571" y="906"/>
                      <a:pt x="571" y="906"/>
                      <a:pt x="571" y="906"/>
                    </a:cubicBezTo>
                    <a:cubicBezTo>
                      <a:pt x="571" y="906"/>
                      <a:pt x="571" y="906"/>
                      <a:pt x="571" y="906"/>
                    </a:cubicBezTo>
                    <a:cubicBezTo>
                      <a:pt x="571" y="906"/>
                      <a:pt x="571" y="906"/>
                      <a:pt x="571" y="906"/>
                    </a:cubicBezTo>
                    <a:cubicBezTo>
                      <a:pt x="571" y="906"/>
                      <a:pt x="571" y="907"/>
                      <a:pt x="571" y="907"/>
                    </a:cubicBezTo>
                    <a:lnTo>
                      <a:pt x="571" y="899"/>
                    </a:lnTo>
                    <a:lnTo>
                      <a:pt x="571" y="899"/>
                    </a:lnTo>
                    <a:cubicBezTo>
                      <a:pt x="571" y="899"/>
                      <a:pt x="571" y="900"/>
                      <a:pt x="571" y="900"/>
                    </a:cubicBezTo>
                    <a:lnTo>
                      <a:pt x="571" y="900"/>
                    </a:lnTo>
                    <a:close/>
                    <a:moveTo>
                      <a:pt x="562" y="883"/>
                    </a:moveTo>
                    <a:lnTo>
                      <a:pt x="562" y="883"/>
                    </a:lnTo>
                    <a:cubicBezTo>
                      <a:pt x="562" y="883"/>
                      <a:pt x="562" y="883"/>
                      <a:pt x="562" y="883"/>
                    </a:cubicBezTo>
                    <a:cubicBezTo>
                      <a:pt x="563" y="884"/>
                      <a:pt x="564" y="884"/>
                      <a:pt x="564" y="884"/>
                    </a:cubicBezTo>
                    <a:cubicBezTo>
                      <a:pt x="565" y="885"/>
                      <a:pt x="565" y="885"/>
                      <a:pt x="566" y="885"/>
                    </a:cubicBezTo>
                    <a:cubicBezTo>
                      <a:pt x="566" y="886"/>
                      <a:pt x="566" y="886"/>
                      <a:pt x="566" y="886"/>
                    </a:cubicBezTo>
                    <a:cubicBezTo>
                      <a:pt x="566" y="886"/>
                      <a:pt x="567" y="887"/>
                      <a:pt x="567" y="887"/>
                    </a:cubicBezTo>
                    <a:cubicBezTo>
                      <a:pt x="567" y="887"/>
                      <a:pt x="567" y="887"/>
                      <a:pt x="567" y="887"/>
                    </a:cubicBezTo>
                    <a:cubicBezTo>
                      <a:pt x="568" y="888"/>
                      <a:pt x="568" y="888"/>
                      <a:pt x="568" y="889"/>
                    </a:cubicBezTo>
                    <a:cubicBezTo>
                      <a:pt x="566" y="887"/>
                      <a:pt x="564" y="885"/>
                      <a:pt x="562" y="883"/>
                    </a:cubicBezTo>
                    <a:close/>
                    <a:moveTo>
                      <a:pt x="562" y="883"/>
                    </a:moveTo>
                    <a:lnTo>
                      <a:pt x="562" y="883"/>
                    </a:lnTo>
                    <a:lnTo>
                      <a:pt x="562" y="883"/>
                    </a:lnTo>
                    <a:cubicBezTo>
                      <a:pt x="562" y="883"/>
                      <a:pt x="562" y="883"/>
                      <a:pt x="562" y="883"/>
                    </a:cubicBezTo>
                    <a:cubicBezTo>
                      <a:pt x="562" y="883"/>
                      <a:pt x="562" y="883"/>
                      <a:pt x="562" y="883"/>
                    </a:cubicBezTo>
                    <a:close/>
                    <a:moveTo>
                      <a:pt x="560" y="880"/>
                    </a:moveTo>
                    <a:lnTo>
                      <a:pt x="560" y="880"/>
                    </a:lnTo>
                    <a:cubicBezTo>
                      <a:pt x="560" y="880"/>
                      <a:pt x="560" y="880"/>
                      <a:pt x="560" y="880"/>
                    </a:cubicBezTo>
                    <a:cubicBezTo>
                      <a:pt x="560" y="881"/>
                      <a:pt x="561" y="881"/>
                      <a:pt x="561" y="881"/>
                    </a:cubicBezTo>
                    <a:cubicBezTo>
                      <a:pt x="561" y="881"/>
                      <a:pt x="561" y="881"/>
                      <a:pt x="561" y="882"/>
                    </a:cubicBezTo>
                    <a:cubicBezTo>
                      <a:pt x="561" y="882"/>
                      <a:pt x="562" y="882"/>
                      <a:pt x="562" y="883"/>
                    </a:cubicBezTo>
                    <a:cubicBezTo>
                      <a:pt x="562" y="883"/>
                      <a:pt x="562" y="883"/>
                      <a:pt x="562" y="883"/>
                    </a:cubicBezTo>
                    <a:cubicBezTo>
                      <a:pt x="561" y="882"/>
                      <a:pt x="561" y="881"/>
                      <a:pt x="560" y="880"/>
                    </a:cubicBezTo>
                    <a:close/>
                    <a:moveTo>
                      <a:pt x="398" y="931"/>
                    </a:moveTo>
                    <a:lnTo>
                      <a:pt x="398" y="931"/>
                    </a:lnTo>
                    <a:lnTo>
                      <a:pt x="399" y="931"/>
                    </a:lnTo>
                    <a:cubicBezTo>
                      <a:pt x="400" y="934"/>
                      <a:pt x="400" y="937"/>
                      <a:pt x="401" y="939"/>
                    </a:cubicBezTo>
                    <a:cubicBezTo>
                      <a:pt x="400" y="936"/>
                      <a:pt x="399" y="934"/>
                      <a:pt x="398" y="931"/>
                    </a:cubicBezTo>
                    <a:close/>
                    <a:moveTo>
                      <a:pt x="1369" y="279"/>
                    </a:moveTo>
                    <a:lnTo>
                      <a:pt x="1369" y="279"/>
                    </a:lnTo>
                    <a:cubicBezTo>
                      <a:pt x="1369" y="279"/>
                      <a:pt x="1358" y="286"/>
                      <a:pt x="1358" y="291"/>
                    </a:cubicBezTo>
                    <a:cubicBezTo>
                      <a:pt x="1358" y="291"/>
                      <a:pt x="1349" y="293"/>
                      <a:pt x="1353" y="282"/>
                    </a:cubicBezTo>
                    <a:cubicBezTo>
                      <a:pt x="1353" y="282"/>
                      <a:pt x="1341" y="273"/>
                      <a:pt x="1334" y="285"/>
                    </a:cubicBezTo>
                    <a:lnTo>
                      <a:pt x="1315" y="292"/>
                    </a:lnTo>
                    <a:cubicBezTo>
                      <a:pt x="1315" y="292"/>
                      <a:pt x="1300" y="298"/>
                      <a:pt x="1305" y="282"/>
                    </a:cubicBezTo>
                    <a:lnTo>
                      <a:pt x="1318" y="279"/>
                    </a:lnTo>
                    <a:lnTo>
                      <a:pt x="1328" y="270"/>
                    </a:lnTo>
                    <a:lnTo>
                      <a:pt x="1340" y="270"/>
                    </a:lnTo>
                    <a:lnTo>
                      <a:pt x="1345" y="264"/>
                    </a:lnTo>
                    <a:lnTo>
                      <a:pt x="1345" y="258"/>
                    </a:lnTo>
                    <a:cubicBezTo>
                      <a:pt x="1345" y="258"/>
                      <a:pt x="1361" y="267"/>
                      <a:pt x="1362" y="258"/>
                    </a:cubicBezTo>
                    <a:cubicBezTo>
                      <a:pt x="1363" y="248"/>
                      <a:pt x="1362" y="254"/>
                      <a:pt x="1362" y="254"/>
                    </a:cubicBezTo>
                    <a:cubicBezTo>
                      <a:pt x="1362" y="254"/>
                      <a:pt x="1360" y="240"/>
                      <a:pt x="1344" y="233"/>
                    </a:cubicBezTo>
                    <a:cubicBezTo>
                      <a:pt x="1344" y="232"/>
                      <a:pt x="1343" y="231"/>
                      <a:pt x="1343" y="230"/>
                    </a:cubicBezTo>
                    <a:cubicBezTo>
                      <a:pt x="1354" y="222"/>
                      <a:pt x="1345" y="214"/>
                      <a:pt x="1345" y="214"/>
                    </a:cubicBezTo>
                    <a:lnTo>
                      <a:pt x="1345" y="209"/>
                    </a:lnTo>
                    <a:lnTo>
                      <a:pt x="1340" y="196"/>
                    </a:lnTo>
                    <a:cubicBezTo>
                      <a:pt x="1337" y="189"/>
                      <a:pt x="1321" y="192"/>
                      <a:pt x="1321" y="192"/>
                    </a:cubicBezTo>
                    <a:cubicBezTo>
                      <a:pt x="1316" y="208"/>
                      <a:pt x="1294" y="197"/>
                      <a:pt x="1294" y="197"/>
                    </a:cubicBezTo>
                    <a:cubicBezTo>
                      <a:pt x="1289" y="186"/>
                      <a:pt x="1304" y="195"/>
                      <a:pt x="1304" y="195"/>
                    </a:cubicBezTo>
                    <a:cubicBezTo>
                      <a:pt x="1311" y="195"/>
                      <a:pt x="1316" y="183"/>
                      <a:pt x="1316" y="183"/>
                    </a:cubicBezTo>
                    <a:cubicBezTo>
                      <a:pt x="1318" y="178"/>
                      <a:pt x="1294" y="172"/>
                      <a:pt x="1294" y="172"/>
                    </a:cubicBezTo>
                    <a:lnTo>
                      <a:pt x="1299" y="172"/>
                    </a:lnTo>
                    <a:lnTo>
                      <a:pt x="1302" y="167"/>
                    </a:lnTo>
                    <a:lnTo>
                      <a:pt x="1294" y="161"/>
                    </a:lnTo>
                    <a:lnTo>
                      <a:pt x="1299" y="160"/>
                    </a:lnTo>
                    <a:lnTo>
                      <a:pt x="1308" y="159"/>
                    </a:lnTo>
                    <a:cubicBezTo>
                      <a:pt x="1318" y="150"/>
                      <a:pt x="1297" y="138"/>
                      <a:pt x="1297" y="138"/>
                    </a:cubicBezTo>
                    <a:cubicBezTo>
                      <a:pt x="1305" y="131"/>
                      <a:pt x="1294" y="119"/>
                      <a:pt x="1294" y="119"/>
                    </a:cubicBezTo>
                    <a:cubicBezTo>
                      <a:pt x="1317" y="117"/>
                      <a:pt x="1283" y="98"/>
                      <a:pt x="1283" y="98"/>
                    </a:cubicBezTo>
                    <a:lnTo>
                      <a:pt x="1273" y="97"/>
                    </a:lnTo>
                    <a:lnTo>
                      <a:pt x="1256" y="97"/>
                    </a:lnTo>
                    <a:lnTo>
                      <a:pt x="1251" y="93"/>
                    </a:lnTo>
                    <a:lnTo>
                      <a:pt x="1251" y="86"/>
                    </a:lnTo>
                    <a:lnTo>
                      <a:pt x="1242" y="86"/>
                    </a:lnTo>
                    <a:lnTo>
                      <a:pt x="1235" y="81"/>
                    </a:lnTo>
                    <a:lnTo>
                      <a:pt x="1231" y="82"/>
                    </a:lnTo>
                    <a:lnTo>
                      <a:pt x="1217" y="83"/>
                    </a:lnTo>
                    <a:lnTo>
                      <a:pt x="1217" y="69"/>
                    </a:lnTo>
                    <a:lnTo>
                      <a:pt x="1230" y="50"/>
                    </a:lnTo>
                    <a:cubicBezTo>
                      <a:pt x="1232" y="31"/>
                      <a:pt x="1217" y="31"/>
                      <a:pt x="1217" y="31"/>
                    </a:cubicBezTo>
                    <a:lnTo>
                      <a:pt x="1209" y="21"/>
                    </a:lnTo>
                    <a:lnTo>
                      <a:pt x="1192" y="21"/>
                    </a:lnTo>
                    <a:lnTo>
                      <a:pt x="1192" y="6"/>
                    </a:lnTo>
                    <a:lnTo>
                      <a:pt x="1175" y="0"/>
                    </a:lnTo>
                    <a:lnTo>
                      <a:pt x="1171" y="13"/>
                    </a:lnTo>
                    <a:lnTo>
                      <a:pt x="1171" y="21"/>
                    </a:lnTo>
                    <a:lnTo>
                      <a:pt x="1164" y="21"/>
                    </a:lnTo>
                    <a:lnTo>
                      <a:pt x="1129" y="0"/>
                    </a:lnTo>
                    <a:lnTo>
                      <a:pt x="1125" y="16"/>
                    </a:lnTo>
                    <a:lnTo>
                      <a:pt x="1129" y="21"/>
                    </a:lnTo>
                    <a:cubicBezTo>
                      <a:pt x="1131" y="32"/>
                      <a:pt x="1106" y="57"/>
                      <a:pt x="1106" y="57"/>
                    </a:cubicBezTo>
                    <a:cubicBezTo>
                      <a:pt x="1098" y="68"/>
                      <a:pt x="1094" y="60"/>
                      <a:pt x="1094" y="60"/>
                    </a:cubicBezTo>
                    <a:lnTo>
                      <a:pt x="1082" y="98"/>
                    </a:lnTo>
                    <a:cubicBezTo>
                      <a:pt x="1071" y="114"/>
                      <a:pt x="1052" y="98"/>
                      <a:pt x="1052" y="98"/>
                    </a:cubicBezTo>
                    <a:lnTo>
                      <a:pt x="1031" y="161"/>
                    </a:lnTo>
                    <a:lnTo>
                      <a:pt x="1025" y="169"/>
                    </a:lnTo>
                    <a:lnTo>
                      <a:pt x="1023" y="179"/>
                    </a:lnTo>
                    <a:cubicBezTo>
                      <a:pt x="1031" y="209"/>
                      <a:pt x="1007" y="201"/>
                      <a:pt x="1007" y="201"/>
                    </a:cubicBezTo>
                    <a:cubicBezTo>
                      <a:pt x="1004" y="219"/>
                      <a:pt x="987" y="214"/>
                      <a:pt x="987" y="214"/>
                    </a:cubicBezTo>
                    <a:cubicBezTo>
                      <a:pt x="979" y="245"/>
                      <a:pt x="952" y="227"/>
                      <a:pt x="952" y="227"/>
                    </a:cubicBezTo>
                    <a:lnTo>
                      <a:pt x="942" y="237"/>
                    </a:lnTo>
                    <a:cubicBezTo>
                      <a:pt x="915" y="254"/>
                      <a:pt x="903" y="218"/>
                      <a:pt x="903" y="218"/>
                    </a:cubicBezTo>
                    <a:lnTo>
                      <a:pt x="883" y="209"/>
                    </a:lnTo>
                    <a:lnTo>
                      <a:pt x="876" y="203"/>
                    </a:lnTo>
                    <a:cubicBezTo>
                      <a:pt x="876" y="203"/>
                      <a:pt x="853" y="172"/>
                      <a:pt x="850" y="171"/>
                    </a:cubicBezTo>
                    <a:lnTo>
                      <a:pt x="850" y="148"/>
                    </a:lnTo>
                    <a:lnTo>
                      <a:pt x="848" y="143"/>
                    </a:lnTo>
                    <a:lnTo>
                      <a:pt x="847" y="137"/>
                    </a:lnTo>
                    <a:cubicBezTo>
                      <a:pt x="847" y="137"/>
                      <a:pt x="835" y="129"/>
                      <a:pt x="829" y="129"/>
                    </a:cubicBezTo>
                    <a:cubicBezTo>
                      <a:pt x="829" y="129"/>
                      <a:pt x="819" y="106"/>
                      <a:pt x="810" y="118"/>
                    </a:cubicBezTo>
                    <a:cubicBezTo>
                      <a:pt x="810" y="118"/>
                      <a:pt x="807" y="128"/>
                      <a:pt x="789" y="129"/>
                    </a:cubicBezTo>
                    <a:cubicBezTo>
                      <a:pt x="789" y="129"/>
                      <a:pt x="771" y="115"/>
                      <a:pt x="767" y="132"/>
                    </a:cubicBezTo>
                    <a:lnTo>
                      <a:pt x="753" y="121"/>
                    </a:lnTo>
                    <a:cubicBezTo>
                      <a:pt x="753" y="121"/>
                      <a:pt x="742" y="121"/>
                      <a:pt x="742" y="124"/>
                    </a:cubicBezTo>
                    <a:cubicBezTo>
                      <a:pt x="742" y="124"/>
                      <a:pt x="729" y="123"/>
                      <a:pt x="724" y="114"/>
                    </a:cubicBezTo>
                    <a:cubicBezTo>
                      <a:pt x="724" y="114"/>
                      <a:pt x="711" y="89"/>
                      <a:pt x="699" y="101"/>
                    </a:cubicBezTo>
                    <a:cubicBezTo>
                      <a:pt x="699" y="101"/>
                      <a:pt x="683" y="94"/>
                      <a:pt x="681" y="100"/>
                    </a:cubicBezTo>
                    <a:cubicBezTo>
                      <a:pt x="681" y="100"/>
                      <a:pt x="678" y="114"/>
                      <a:pt x="682" y="120"/>
                    </a:cubicBezTo>
                    <a:cubicBezTo>
                      <a:pt x="682" y="120"/>
                      <a:pt x="691" y="127"/>
                      <a:pt x="680" y="130"/>
                    </a:cubicBezTo>
                    <a:cubicBezTo>
                      <a:pt x="680" y="130"/>
                      <a:pt x="668" y="133"/>
                      <a:pt x="664" y="141"/>
                    </a:cubicBezTo>
                    <a:lnTo>
                      <a:pt x="645" y="141"/>
                    </a:lnTo>
                    <a:lnTo>
                      <a:pt x="643" y="160"/>
                    </a:lnTo>
                    <a:lnTo>
                      <a:pt x="618" y="193"/>
                    </a:lnTo>
                    <a:cubicBezTo>
                      <a:pt x="618" y="193"/>
                      <a:pt x="611" y="211"/>
                      <a:pt x="605" y="211"/>
                    </a:cubicBezTo>
                    <a:lnTo>
                      <a:pt x="598" y="211"/>
                    </a:lnTo>
                    <a:cubicBezTo>
                      <a:pt x="598" y="211"/>
                      <a:pt x="589" y="207"/>
                      <a:pt x="585" y="201"/>
                    </a:cubicBezTo>
                    <a:cubicBezTo>
                      <a:pt x="585" y="201"/>
                      <a:pt x="572" y="197"/>
                      <a:pt x="572" y="209"/>
                    </a:cubicBezTo>
                    <a:cubicBezTo>
                      <a:pt x="572" y="209"/>
                      <a:pt x="570" y="234"/>
                      <a:pt x="564" y="227"/>
                    </a:cubicBezTo>
                    <a:cubicBezTo>
                      <a:pt x="564" y="227"/>
                      <a:pt x="552" y="213"/>
                      <a:pt x="547" y="217"/>
                    </a:cubicBezTo>
                    <a:lnTo>
                      <a:pt x="538" y="233"/>
                    </a:lnTo>
                    <a:cubicBezTo>
                      <a:pt x="538" y="233"/>
                      <a:pt x="531" y="242"/>
                      <a:pt x="516" y="230"/>
                    </a:cubicBezTo>
                    <a:cubicBezTo>
                      <a:pt x="516" y="230"/>
                      <a:pt x="501" y="224"/>
                      <a:pt x="496" y="232"/>
                    </a:cubicBezTo>
                    <a:lnTo>
                      <a:pt x="475" y="231"/>
                    </a:lnTo>
                    <a:lnTo>
                      <a:pt x="475" y="242"/>
                    </a:lnTo>
                    <a:lnTo>
                      <a:pt x="464" y="242"/>
                    </a:lnTo>
                    <a:cubicBezTo>
                      <a:pt x="464" y="242"/>
                      <a:pt x="466" y="253"/>
                      <a:pt x="459" y="256"/>
                    </a:cubicBezTo>
                    <a:lnTo>
                      <a:pt x="464" y="266"/>
                    </a:lnTo>
                    <a:lnTo>
                      <a:pt x="437" y="280"/>
                    </a:lnTo>
                    <a:lnTo>
                      <a:pt x="441" y="299"/>
                    </a:lnTo>
                    <a:cubicBezTo>
                      <a:pt x="441" y="299"/>
                      <a:pt x="448" y="309"/>
                      <a:pt x="431" y="309"/>
                    </a:cubicBezTo>
                    <a:cubicBezTo>
                      <a:pt x="431" y="309"/>
                      <a:pt x="410" y="300"/>
                      <a:pt x="405" y="301"/>
                    </a:cubicBezTo>
                    <a:cubicBezTo>
                      <a:pt x="405" y="301"/>
                      <a:pt x="395" y="300"/>
                      <a:pt x="391" y="320"/>
                    </a:cubicBezTo>
                    <a:cubicBezTo>
                      <a:pt x="391" y="320"/>
                      <a:pt x="407" y="328"/>
                      <a:pt x="396" y="349"/>
                    </a:cubicBezTo>
                    <a:lnTo>
                      <a:pt x="391" y="360"/>
                    </a:lnTo>
                    <a:cubicBezTo>
                      <a:pt x="391" y="360"/>
                      <a:pt x="378" y="358"/>
                      <a:pt x="373" y="366"/>
                    </a:cubicBezTo>
                    <a:cubicBezTo>
                      <a:pt x="365" y="366"/>
                      <a:pt x="358" y="417"/>
                      <a:pt x="358" y="417"/>
                    </a:cubicBezTo>
                    <a:lnTo>
                      <a:pt x="315" y="419"/>
                    </a:lnTo>
                    <a:cubicBezTo>
                      <a:pt x="315" y="419"/>
                      <a:pt x="295" y="424"/>
                      <a:pt x="327" y="396"/>
                    </a:cubicBezTo>
                    <a:cubicBezTo>
                      <a:pt x="327" y="396"/>
                      <a:pt x="332" y="382"/>
                      <a:pt x="322" y="376"/>
                    </a:cubicBezTo>
                    <a:cubicBezTo>
                      <a:pt x="322" y="376"/>
                      <a:pt x="324" y="367"/>
                      <a:pt x="292" y="374"/>
                    </a:cubicBezTo>
                    <a:lnTo>
                      <a:pt x="0" y="384"/>
                    </a:lnTo>
                    <a:cubicBezTo>
                      <a:pt x="0" y="384"/>
                      <a:pt x="17" y="567"/>
                      <a:pt x="11" y="627"/>
                    </a:cubicBezTo>
                    <a:lnTo>
                      <a:pt x="6" y="627"/>
                    </a:lnTo>
                    <a:lnTo>
                      <a:pt x="6" y="644"/>
                    </a:lnTo>
                    <a:lnTo>
                      <a:pt x="18" y="655"/>
                    </a:lnTo>
                    <a:lnTo>
                      <a:pt x="26" y="654"/>
                    </a:lnTo>
                    <a:lnTo>
                      <a:pt x="33" y="650"/>
                    </a:lnTo>
                    <a:lnTo>
                      <a:pt x="44" y="656"/>
                    </a:lnTo>
                    <a:lnTo>
                      <a:pt x="44" y="702"/>
                    </a:lnTo>
                    <a:lnTo>
                      <a:pt x="47" y="794"/>
                    </a:lnTo>
                    <a:cubicBezTo>
                      <a:pt x="68" y="808"/>
                      <a:pt x="66" y="832"/>
                      <a:pt x="66" y="832"/>
                    </a:cubicBezTo>
                    <a:lnTo>
                      <a:pt x="79" y="855"/>
                    </a:lnTo>
                    <a:cubicBezTo>
                      <a:pt x="94" y="869"/>
                      <a:pt x="84" y="911"/>
                      <a:pt x="84" y="911"/>
                    </a:cubicBezTo>
                    <a:cubicBezTo>
                      <a:pt x="77" y="921"/>
                      <a:pt x="74" y="945"/>
                      <a:pt x="74" y="945"/>
                    </a:cubicBezTo>
                    <a:lnTo>
                      <a:pt x="78" y="955"/>
                    </a:lnTo>
                    <a:cubicBezTo>
                      <a:pt x="78" y="963"/>
                      <a:pt x="71" y="979"/>
                      <a:pt x="71" y="979"/>
                    </a:cubicBezTo>
                    <a:cubicBezTo>
                      <a:pt x="56" y="998"/>
                      <a:pt x="66" y="1007"/>
                      <a:pt x="66" y="1007"/>
                    </a:cubicBezTo>
                    <a:lnTo>
                      <a:pt x="125" y="997"/>
                    </a:lnTo>
                    <a:lnTo>
                      <a:pt x="144" y="1007"/>
                    </a:lnTo>
                    <a:lnTo>
                      <a:pt x="164" y="1011"/>
                    </a:lnTo>
                    <a:lnTo>
                      <a:pt x="213" y="1010"/>
                    </a:lnTo>
                    <a:lnTo>
                      <a:pt x="205" y="1002"/>
                    </a:lnTo>
                    <a:lnTo>
                      <a:pt x="205" y="997"/>
                    </a:lnTo>
                    <a:lnTo>
                      <a:pt x="218" y="988"/>
                    </a:lnTo>
                    <a:lnTo>
                      <a:pt x="224" y="988"/>
                    </a:lnTo>
                    <a:lnTo>
                      <a:pt x="224" y="994"/>
                    </a:lnTo>
                    <a:lnTo>
                      <a:pt x="241" y="999"/>
                    </a:lnTo>
                    <a:lnTo>
                      <a:pt x="247" y="1002"/>
                    </a:lnTo>
                    <a:cubicBezTo>
                      <a:pt x="252" y="1015"/>
                      <a:pt x="273" y="1016"/>
                      <a:pt x="273" y="1016"/>
                    </a:cubicBezTo>
                    <a:lnTo>
                      <a:pt x="291" y="1042"/>
                    </a:lnTo>
                    <a:cubicBezTo>
                      <a:pt x="313" y="1058"/>
                      <a:pt x="327" y="1039"/>
                      <a:pt x="327" y="1039"/>
                    </a:cubicBezTo>
                    <a:cubicBezTo>
                      <a:pt x="333" y="1029"/>
                      <a:pt x="338" y="1038"/>
                      <a:pt x="338" y="1038"/>
                    </a:cubicBezTo>
                    <a:lnTo>
                      <a:pt x="343" y="1038"/>
                    </a:lnTo>
                    <a:lnTo>
                      <a:pt x="349" y="1034"/>
                    </a:lnTo>
                    <a:lnTo>
                      <a:pt x="353" y="1036"/>
                    </a:lnTo>
                    <a:cubicBezTo>
                      <a:pt x="360" y="1056"/>
                      <a:pt x="372" y="1039"/>
                      <a:pt x="372" y="1039"/>
                    </a:cubicBezTo>
                    <a:lnTo>
                      <a:pt x="373" y="1022"/>
                    </a:lnTo>
                    <a:cubicBezTo>
                      <a:pt x="375" y="1010"/>
                      <a:pt x="386" y="1014"/>
                      <a:pt x="386" y="1014"/>
                    </a:cubicBezTo>
                    <a:cubicBezTo>
                      <a:pt x="384" y="1024"/>
                      <a:pt x="399" y="1026"/>
                      <a:pt x="399" y="1026"/>
                    </a:cubicBezTo>
                    <a:lnTo>
                      <a:pt x="424" y="1036"/>
                    </a:lnTo>
                    <a:lnTo>
                      <a:pt x="428" y="1053"/>
                    </a:lnTo>
                    <a:lnTo>
                      <a:pt x="446" y="1046"/>
                    </a:lnTo>
                    <a:cubicBezTo>
                      <a:pt x="467" y="1041"/>
                      <a:pt x="450" y="1031"/>
                      <a:pt x="450" y="1031"/>
                    </a:cubicBezTo>
                    <a:lnTo>
                      <a:pt x="410" y="1011"/>
                    </a:lnTo>
                    <a:cubicBezTo>
                      <a:pt x="393" y="1003"/>
                      <a:pt x="420" y="986"/>
                      <a:pt x="420" y="986"/>
                    </a:cubicBezTo>
                    <a:lnTo>
                      <a:pt x="424" y="981"/>
                    </a:lnTo>
                    <a:lnTo>
                      <a:pt x="438" y="969"/>
                    </a:lnTo>
                    <a:lnTo>
                      <a:pt x="438" y="962"/>
                    </a:lnTo>
                    <a:cubicBezTo>
                      <a:pt x="439" y="951"/>
                      <a:pt x="429" y="949"/>
                      <a:pt x="429" y="949"/>
                    </a:cubicBezTo>
                    <a:lnTo>
                      <a:pt x="406" y="963"/>
                    </a:lnTo>
                    <a:lnTo>
                      <a:pt x="398" y="971"/>
                    </a:lnTo>
                    <a:cubicBezTo>
                      <a:pt x="385" y="975"/>
                      <a:pt x="391" y="961"/>
                      <a:pt x="391" y="961"/>
                    </a:cubicBezTo>
                    <a:cubicBezTo>
                      <a:pt x="396" y="955"/>
                      <a:pt x="392" y="950"/>
                      <a:pt x="392" y="950"/>
                    </a:cubicBezTo>
                    <a:lnTo>
                      <a:pt x="378" y="953"/>
                    </a:lnTo>
                    <a:cubicBezTo>
                      <a:pt x="356" y="968"/>
                      <a:pt x="342" y="957"/>
                      <a:pt x="342" y="957"/>
                    </a:cubicBezTo>
                    <a:cubicBezTo>
                      <a:pt x="331" y="946"/>
                      <a:pt x="352" y="935"/>
                      <a:pt x="352" y="935"/>
                    </a:cubicBezTo>
                    <a:cubicBezTo>
                      <a:pt x="363" y="925"/>
                      <a:pt x="384" y="942"/>
                      <a:pt x="384" y="942"/>
                    </a:cubicBezTo>
                    <a:lnTo>
                      <a:pt x="401" y="942"/>
                    </a:lnTo>
                    <a:cubicBezTo>
                      <a:pt x="401" y="942"/>
                      <a:pt x="401" y="942"/>
                      <a:pt x="401" y="941"/>
                    </a:cubicBezTo>
                    <a:cubicBezTo>
                      <a:pt x="401" y="942"/>
                      <a:pt x="401" y="942"/>
                      <a:pt x="401" y="942"/>
                    </a:cubicBezTo>
                    <a:lnTo>
                      <a:pt x="413" y="944"/>
                    </a:lnTo>
                    <a:cubicBezTo>
                      <a:pt x="442" y="925"/>
                      <a:pt x="463" y="924"/>
                      <a:pt x="463" y="924"/>
                    </a:cubicBezTo>
                    <a:lnTo>
                      <a:pt x="470" y="924"/>
                    </a:lnTo>
                    <a:lnTo>
                      <a:pt x="481" y="923"/>
                    </a:lnTo>
                    <a:cubicBezTo>
                      <a:pt x="489" y="929"/>
                      <a:pt x="495" y="923"/>
                      <a:pt x="495" y="923"/>
                    </a:cubicBezTo>
                    <a:lnTo>
                      <a:pt x="511" y="922"/>
                    </a:lnTo>
                    <a:cubicBezTo>
                      <a:pt x="528" y="921"/>
                      <a:pt x="521" y="894"/>
                      <a:pt x="521" y="894"/>
                    </a:cubicBezTo>
                    <a:cubicBezTo>
                      <a:pt x="524" y="880"/>
                      <a:pt x="533" y="895"/>
                      <a:pt x="533" y="895"/>
                    </a:cubicBezTo>
                    <a:cubicBezTo>
                      <a:pt x="530" y="912"/>
                      <a:pt x="545" y="926"/>
                      <a:pt x="545" y="926"/>
                    </a:cubicBezTo>
                    <a:cubicBezTo>
                      <a:pt x="560" y="932"/>
                      <a:pt x="566" y="917"/>
                      <a:pt x="566" y="917"/>
                    </a:cubicBezTo>
                    <a:cubicBezTo>
                      <a:pt x="567" y="917"/>
                      <a:pt x="568" y="916"/>
                      <a:pt x="568" y="916"/>
                    </a:cubicBezTo>
                    <a:lnTo>
                      <a:pt x="568" y="916"/>
                    </a:lnTo>
                    <a:lnTo>
                      <a:pt x="573" y="922"/>
                    </a:lnTo>
                    <a:cubicBezTo>
                      <a:pt x="592" y="922"/>
                      <a:pt x="592" y="902"/>
                      <a:pt x="592" y="902"/>
                    </a:cubicBezTo>
                    <a:lnTo>
                      <a:pt x="603" y="903"/>
                    </a:lnTo>
                    <a:lnTo>
                      <a:pt x="603" y="909"/>
                    </a:lnTo>
                    <a:lnTo>
                      <a:pt x="647" y="898"/>
                    </a:lnTo>
                    <a:cubicBezTo>
                      <a:pt x="668" y="892"/>
                      <a:pt x="652" y="908"/>
                      <a:pt x="652" y="908"/>
                    </a:cubicBezTo>
                    <a:lnTo>
                      <a:pt x="672" y="908"/>
                    </a:lnTo>
                    <a:lnTo>
                      <a:pt x="704" y="927"/>
                    </a:lnTo>
                    <a:lnTo>
                      <a:pt x="704" y="919"/>
                    </a:lnTo>
                    <a:lnTo>
                      <a:pt x="709" y="915"/>
                    </a:lnTo>
                    <a:lnTo>
                      <a:pt x="722" y="921"/>
                    </a:lnTo>
                    <a:lnTo>
                      <a:pt x="722" y="932"/>
                    </a:lnTo>
                    <a:lnTo>
                      <a:pt x="742" y="944"/>
                    </a:lnTo>
                    <a:lnTo>
                      <a:pt x="745" y="961"/>
                    </a:lnTo>
                    <a:cubicBezTo>
                      <a:pt x="759" y="961"/>
                      <a:pt x="772" y="950"/>
                      <a:pt x="772" y="950"/>
                    </a:cubicBezTo>
                    <a:cubicBezTo>
                      <a:pt x="788" y="954"/>
                      <a:pt x="802" y="934"/>
                      <a:pt x="802" y="934"/>
                    </a:cubicBezTo>
                    <a:lnTo>
                      <a:pt x="820" y="933"/>
                    </a:lnTo>
                    <a:cubicBezTo>
                      <a:pt x="810" y="922"/>
                      <a:pt x="829" y="913"/>
                      <a:pt x="829" y="913"/>
                    </a:cubicBezTo>
                    <a:lnTo>
                      <a:pt x="847" y="913"/>
                    </a:lnTo>
                    <a:lnTo>
                      <a:pt x="877" y="927"/>
                    </a:lnTo>
                    <a:lnTo>
                      <a:pt x="894" y="949"/>
                    </a:lnTo>
                    <a:lnTo>
                      <a:pt x="914" y="966"/>
                    </a:lnTo>
                    <a:cubicBezTo>
                      <a:pt x="923" y="981"/>
                      <a:pt x="938" y="986"/>
                      <a:pt x="938" y="986"/>
                    </a:cubicBezTo>
                    <a:cubicBezTo>
                      <a:pt x="939" y="981"/>
                      <a:pt x="950" y="985"/>
                      <a:pt x="950" y="985"/>
                    </a:cubicBezTo>
                    <a:lnTo>
                      <a:pt x="960" y="1003"/>
                    </a:lnTo>
                    <a:cubicBezTo>
                      <a:pt x="971" y="1012"/>
                      <a:pt x="969" y="1043"/>
                      <a:pt x="969" y="1043"/>
                    </a:cubicBezTo>
                    <a:cubicBezTo>
                      <a:pt x="964" y="1058"/>
                      <a:pt x="960" y="1091"/>
                      <a:pt x="960" y="1091"/>
                    </a:cubicBezTo>
                    <a:cubicBezTo>
                      <a:pt x="961" y="1103"/>
                      <a:pt x="980" y="1112"/>
                      <a:pt x="980" y="1112"/>
                    </a:cubicBezTo>
                    <a:cubicBezTo>
                      <a:pt x="983" y="1108"/>
                      <a:pt x="976" y="1094"/>
                      <a:pt x="976" y="1094"/>
                    </a:cubicBezTo>
                    <a:cubicBezTo>
                      <a:pt x="974" y="1088"/>
                      <a:pt x="984" y="1085"/>
                      <a:pt x="984" y="1085"/>
                    </a:cubicBezTo>
                    <a:cubicBezTo>
                      <a:pt x="985" y="1097"/>
                      <a:pt x="991" y="1095"/>
                      <a:pt x="991" y="1095"/>
                    </a:cubicBezTo>
                    <a:cubicBezTo>
                      <a:pt x="1009" y="1082"/>
                      <a:pt x="1000" y="1099"/>
                      <a:pt x="1000" y="1099"/>
                    </a:cubicBezTo>
                    <a:lnTo>
                      <a:pt x="991" y="1110"/>
                    </a:lnTo>
                    <a:lnTo>
                      <a:pt x="989" y="1124"/>
                    </a:lnTo>
                    <a:lnTo>
                      <a:pt x="984" y="1127"/>
                    </a:lnTo>
                    <a:lnTo>
                      <a:pt x="984" y="1135"/>
                    </a:lnTo>
                    <a:lnTo>
                      <a:pt x="1001" y="1154"/>
                    </a:lnTo>
                    <a:cubicBezTo>
                      <a:pt x="1004" y="1180"/>
                      <a:pt x="1024" y="1183"/>
                      <a:pt x="1024" y="1183"/>
                    </a:cubicBezTo>
                    <a:lnTo>
                      <a:pt x="1029" y="1184"/>
                    </a:lnTo>
                    <a:cubicBezTo>
                      <a:pt x="1030" y="1177"/>
                      <a:pt x="1040" y="1185"/>
                      <a:pt x="1040" y="1185"/>
                    </a:cubicBezTo>
                    <a:cubicBezTo>
                      <a:pt x="1043" y="1222"/>
                      <a:pt x="1066" y="1220"/>
                      <a:pt x="1066" y="1220"/>
                    </a:cubicBezTo>
                    <a:lnTo>
                      <a:pt x="1079" y="1259"/>
                    </a:lnTo>
                    <a:lnTo>
                      <a:pt x="1111" y="1271"/>
                    </a:lnTo>
                    <a:cubicBezTo>
                      <a:pt x="1113" y="1282"/>
                      <a:pt x="1138" y="1299"/>
                      <a:pt x="1138" y="1299"/>
                    </a:cubicBezTo>
                    <a:lnTo>
                      <a:pt x="1150" y="1306"/>
                    </a:lnTo>
                    <a:lnTo>
                      <a:pt x="1150" y="1311"/>
                    </a:lnTo>
                    <a:lnTo>
                      <a:pt x="1138" y="1310"/>
                    </a:lnTo>
                    <a:cubicBezTo>
                      <a:pt x="1129" y="1311"/>
                      <a:pt x="1149" y="1323"/>
                      <a:pt x="1149" y="1323"/>
                    </a:cubicBezTo>
                    <a:cubicBezTo>
                      <a:pt x="1165" y="1323"/>
                      <a:pt x="1199" y="1302"/>
                      <a:pt x="1199" y="1302"/>
                    </a:cubicBezTo>
                    <a:cubicBezTo>
                      <a:pt x="1210" y="1290"/>
                      <a:pt x="1200" y="1271"/>
                      <a:pt x="1200" y="1271"/>
                    </a:cubicBezTo>
                    <a:lnTo>
                      <a:pt x="1205" y="1249"/>
                    </a:lnTo>
                    <a:lnTo>
                      <a:pt x="1215" y="1249"/>
                    </a:lnTo>
                    <a:lnTo>
                      <a:pt x="1215" y="1244"/>
                    </a:lnTo>
                    <a:lnTo>
                      <a:pt x="1209" y="1237"/>
                    </a:lnTo>
                    <a:lnTo>
                      <a:pt x="1209" y="1223"/>
                    </a:lnTo>
                    <a:lnTo>
                      <a:pt x="1205" y="1217"/>
                    </a:lnTo>
                    <a:lnTo>
                      <a:pt x="1209" y="1212"/>
                    </a:lnTo>
                    <a:cubicBezTo>
                      <a:pt x="1209" y="1157"/>
                      <a:pt x="1184" y="1124"/>
                      <a:pt x="1184" y="1124"/>
                    </a:cubicBezTo>
                    <a:lnTo>
                      <a:pt x="1173" y="1109"/>
                    </a:lnTo>
                    <a:cubicBezTo>
                      <a:pt x="1161" y="1078"/>
                      <a:pt x="1145" y="1062"/>
                      <a:pt x="1145" y="1062"/>
                    </a:cubicBezTo>
                    <a:lnTo>
                      <a:pt x="1145" y="1053"/>
                    </a:lnTo>
                    <a:lnTo>
                      <a:pt x="1140" y="1044"/>
                    </a:lnTo>
                    <a:cubicBezTo>
                      <a:pt x="1135" y="1040"/>
                      <a:pt x="1138" y="1028"/>
                      <a:pt x="1138" y="1028"/>
                    </a:cubicBezTo>
                    <a:cubicBezTo>
                      <a:pt x="1148" y="1016"/>
                      <a:pt x="1122" y="992"/>
                      <a:pt x="1122" y="992"/>
                    </a:cubicBezTo>
                    <a:lnTo>
                      <a:pt x="1111" y="980"/>
                    </a:lnTo>
                    <a:cubicBezTo>
                      <a:pt x="1088" y="964"/>
                      <a:pt x="1061" y="910"/>
                      <a:pt x="1061" y="910"/>
                    </a:cubicBezTo>
                    <a:cubicBezTo>
                      <a:pt x="1059" y="893"/>
                      <a:pt x="1035" y="847"/>
                      <a:pt x="1035" y="847"/>
                    </a:cubicBezTo>
                    <a:cubicBezTo>
                      <a:pt x="1038" y="840"/>
                      <a:pt x="1032" y="828"/>
                      <a:pt x="1032" y="828"/>
                    </a:cubicBezTo>
                    <a:cubicBezTo>
                      <a:pt x="1032" y="828"/>
                      <a:pt x="1031" y="801"/>
                      <a:pt x="1028" y="795"/>
                    </a:cubicBezTo>
                    <a:cubicBezTo>
                      <a:pt x="1028" y="795"/>
                      <a:pt x="1047" y="719"/>
                      <a:pt x="1055" y="713"/>
                    </a:cubicBezTo>
                    <a:cubicBezTo>
                      <a:pt x="1055" y="713"/>
                      <a:pt x="1075" y="708"/>
                      <a:pt x="1060" y="702"/>
                    </a:cubicBezTo>
                    <a:cubicBezTo>
                      <a:pt x="1060" y="702"/>
                      <a:pt x="1058" y="702"/>
                      <a:pt x="1056" y="702"/>
                    </a:cubicBezTo>
                    <a:lnTo>
                      <a:pt x="1056" y="701"/>
                    </a:lnTo>
                    <a:lnTo>
                      <a:pt x="1060" y="702"/>
                    </a:lnTo>
                    <a:lnTo>
                      <a:pt x="1073" y="679"/>
                    </a:lnTo>
                    <a:lnTo>
                      <a:pt x="1069" y="679"/>
                    </a:lnTo>
                    <a:lnTo>
                      <a:pt x="1069" y="673"/>
                    </a:lnTo>
                    <a:cubicBezTo>
                      <a:pt x="1080" y="673"/>
                      <a:pt x="1087" y="654"/>
                      <a:pt x="1087" y="654"/>
                    </a:cubicBezTo>
                    <a:cubicBezTo>
                      <a:pt x="1095" y="654"/>
                      <a:pt x="1125" y="628"/>
                      <a:pt x="1125" y="628"/>
                    </a:cubicBezTo>
                    <a:lnTo>
                      <a:pt x="1125" y="619"/>
                    </a:lnTo>
                    <a:cubicBezTo>
                      <a:pt x="1140" y="616"/>
                      <a:pt x="1153" y="593"/>
                      <a:pt x="1153" y="593"/>
                    </a:cubicBezTo>
                    <a:lnTo>
                      <a:pt x="1159" y="585"/>
                    </a:lnTo>
                    <a:cubicBezTo>
                      <a:pt x="1173" y="588"/>
                      <a:pt x="1171" y="556"/>
                      <a:pt x="1171" y="556"/>
                    </a:cubicBezTo>
                    <a:cubicBezTo>
                      <a:pt x="1173" y="535"/>
                      <a:pt x="1209" y="505"/>
                      <a:pt x="1209" y="505"/>
                    </a:cubicBezTo>
                    <a:cubicBezTo>
                      <a:pt x="1209" y="505"/>
                      <a:pt x="1227" y="495"/>
                      <a:pt x="1237" y="500"/>
                    </a:cubicBezTo>
                    <a:cubicBezTo>
                      <a:pt x="1237" y="500"/>
                      <a:pt x="1254" y="494"/>
                      <a:pt x="1254" y="478"/>
                    </a:cubicBezTo>
                    <a:lnTo>
                      <a:pt x="1260" y="455"/>
                    </a:lnTo>
                    <a:cubicBezTo>
                      <a:pt x="1260" y="455"/>
                      <a:pt x="1276" y="439"/>
                      <a:pt x="1285" y="431"/>
                    </a:cubicBezTo>
                    <a:cubicBezTo>
                      <a:pt x="1285" y="431"/>
                      <a:pt x="1304" y="415"/>
                      <a:pt x="1301" y="404"/>
                    </a:cubicBezTo>
                    <a:lnTo>
                      <a:pt x="1323" y="404"/>
                    </a:lnTo>
                    <a:lnTo>
                      <a:pt x="1334" y="400"/>
                    </a:lnTo>
                    <a:cubicBezTo>
                      <a:pt x="1334" y="400"/>
                      <a:pt x="1353" y="386"/>
                      <a:pt x="1349" y="371"/>
                    </a:cubicBezTo>
                    <a:cubicBezTo>
                      <a:pt x="1349" y="371"/>
                      <a:pt x="1353" y="362"/>
                      <a:pt x="1334" y="375"/>
                    </a:cubicBezTo>
                    <a:cubicBezTo>
                      <a:pt x="1334" y="375"/>
                      <a:pt x="1324" y="385"/>
                      <a:pt x="1304" y="385"/>
                    </a:cubicBezTo>
                    <a:cubicBezTo>
                      <a:pt x="1304" y="385"/>
                      <a:pt x="1290" y="379"/>
                      <a:pt x="1306" y="371"/>
                    </a:cubicBezTo>
                    <a:cubicBezTo>
                      <a:pt x="1306" y="371"/>
                      <a:pt x="1307" y="390"/>
                      <a:pt x="1321" y="371"/>
                    </a:cubicBezTo>
                    <a:cubicBezTo>
                      <a:pt x="1321" y="371"/>
                      <a:pt x="1336" y="363"/>
                      <a:pt x="1328" y="351"/>
                    </a:cubicBezTo>
                    <a:lnTo>
                      <a:pt x="1320" y="342"/>
                    </a:lnTo>
                    <a:lnTo>
                      <a:pt x="1321" y="333"/>
                    </a:lnTo>
                    <a:cubicBezTo>
                      <a:pt x="1321" y="333"/>
                      <a:pt x="1316" y="318"/>
                      <a:pt x="1328" y="329"/>
                    </a:cubicBezTo>
                    <a:cubicBezTo>
                      <a:pt x="1328" y="329"/>
                      <a:pt x="1330" y="340"/>
                      <a:pt x="1338" y="337"/>
                    </a:cubicBezTo>
                    <a:lnTo>
                      <a:pt x="1345" y="340"/>
                    </a:lnTo>
                    <a:lnTo>
                      <a:pt x="1356" y="335"/>
                    </a:lnTo>
                    <a:lnTo>
                      <a:pt x="1366" y="325"/>
                    </a:lnTo>
                    <a:lnTo>
                      <a:pt x="1366" y="318"/>
                    </a:lnTo>
                    <a:lnTo>
                      <a:pt x="1374" y="310"/>
                    </a:lnTo>
                    <a:lnTo>
                      <a:pt x="1379" y="295"/>
                    </a:lnTo>
                    <a:cubicBezTo>
                      <a:pt x="1379" y="295"/>
                      <a:pt x="1378" y="278"/>
                      <a:pt x="1369" y="279"/>
                    </a:cubicBezTo>
                    <a:close/>
                  </a:path>
                </a:pathLst>
              </a:custGeom>
              <a:solidFill>
                <a:srgbClr val="FF5E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28">
                <a:extLst>
                  <a:ext uri="{FF2B5EF4-FFF2-40B4-BE49-F238E27FC236}">
                    <a16:creationId xmlns:a16="http://schemas.microsoft.com/office/drawing/2014/main" id="{C92552C0-D852-4998-AA02-E1864AEE0DE9}"/>
                  </a:ext>
                </a:extLst>
              </p:cNvPr>
              <p:cNvSpPr>
                <a:spLocks noEditPoints="1"/>
              </p:cNvSpPr>
              <p:nvPr/>
            </p:nvSpPr>
            <p:spPr bwMode="auto">
              <a:xfrm>
                <a:off x="3133" y="2145"/>
                <a:ext cx="1849" cy="1782"/>
              </a:xfrm>
              <a:custGeom>
                <a:avLst/>
                <a:gdLst>
                  <a:gd name="T0" fmla="*/ 571 w 1379"/>
                  <a:gd name="T1" fmla="*/ 903 h 1323"/>
                  <a:gd name="T2" fmla="*/ 571 w 1379"/>
                  <a:gd name="T3" fmla="*/ 906 h 1323"/>
                  <a:gd name="T4" fmla="*/ 571 w 1379"/>
                  <a:gd name="T5" fmla="*/ 900 h 1323"/>
                  <a:gd name="T6" fmla="*/ 566 w 1379"/>
                  <a:gd name="T7" fmla="*/ 885 h 1323"/>
                  <a:gd name="T8" fmla="*/ 562 w 1379"/>
                  <a:gd name="T9" fmla="*/ 883 h 1323"/>
                  <a:gd name="T10" fmla="*/ 562 w 1379"/>
                  <a:gd name="T11" fmla="*/ 883 h 1323"/>
                  <a:gd name="T12" fmla="*/ 562 w 1379"/>
                  <a:gd name="T13" fmla="*/ 883 h 1323"/>
                  <a:gd name="T14" fmla="*/ 399 w 1379"/>
                  <a:gd name="T15" fmla="*/ 931 h 1323"/>
                  <a:gd name="T16" fmla="*/ 1358 w 1379"/>
                  <a:gd name="T17" fmla="*/ 291 h 1323"/>
                  <a:gd name="T18" fmla="*/ 1328 w 1379"/>
                  <a:gd name="T19" fmla="*/ 270 h 1323"/>
                  <a:gd name="T20" fmla="*/ 1344 w 1379"/>
                  <a:gd name="T21" fmla="*/ 233 h 1323"/>
                  <a:gd name="T22" fmla="*/ 1294 w 1379"/>
                  <a:gd name="T23" fmla="*/ 197 h 1323"/>
                  <a:gd name="T24" fmla="*/ 1294 w 1379"/>
                  <a:gd name="T25" fmla="*/ 161 h 1323"/>
                  <a:gd name="T26" fmla="*/ 1273 w 1379"/>
                  <a:gd name="T27" fmla="*/ 97 h 1323"/>
                  <a:gd name="T28" fmla="*/ 1231 w 1379"/>
                  <a:gd name="T29" fmla="*/ 82 h 1323"/>
                  <a:gd name="T30" fmla="*/ 1192 w 1379"/>
                  <a:gd name="T31" fmla="*/ 21 h 1323"/>
                  <a:gd name="T32" fmla="*/ 1129 w 1379"/>
                  <a:gd name="T33" fmla="*/ 0 h 1323"/>
                  <a:gd name="T34" fmla="*/ 1052 w 1379"/>
                  <a:gd name="T35" fmla="*/ 98 h 1323"/>
                  <a:gd name="T36" fmla="*/ 952 w 1379"/>
                  <a:gd name="T37" fmla="*/ 227 h 1323"/>
                  <a:gd name="T38" fmla="*/ 850 w 1379"/>
                  <a:gd name="T39" fmla="*/ 148 h 1323"/>
                  <a:gd name="T40" fmla="*/ 767 w 1379"/>
                  <a:gd name="T41" fmla="*/ 132 h 1323"/>
                  <a:gd name="T42" fmla="*/ 682 w 1379"/>
                  <a:gd name="T43" fmla="*/ 120 h 1323"/>
                  <a:gd name="T44" fmla="*/ 605 w 1379"/>
                  <a:gd name="T45" fmla="*/ 211 h 1323"/>
                  <a:gd name="T46" fmla="*/ 538 w 1379"/>
                  <a:gd name="T47" fmla="*/ 233 h 1323"/>
                  <a:gd name="T48" fmla="*/ 459 w 1379"/>
                  <a:gd name="T49" fmla="*/ 256 h 1323"/>
                  <a:gd name="T50" fmla="*/ 391 w 1379"/>
                  <a:gd name="T51" fmla="*/ 320 h 1323"/>
                  <a:gd name="T52" fmla="*/ 327 w 1379"/>
                  <a:gd name="T53" fmla="*/ 396 h 1323"/>
                  <a:gd name="T54" fmla="*/ 6 w 1379"/>
                  <a:gd name="T55" fmla="*/ 644 h 1323"/>
                  <a:gd name="T56" fmla="*/ 47 w 1379"/>
                  <a:gd name="T57" fmla="*/ 794 h 1323"/>
                  <a:gd name="T58" fmla="*/ 71 w 1379"/>
                  <a:gd name="T59" fmla="*/ 979 h 1323"/>
                  <a:gd name="T60" fmla="*/ 205 w 1379"/>
                  <a:gd name="T61" fmla="*/ 1002 h 1323"/>
                  <a:gd name="T62" fmla="*/ 247 w 1379"/>
                  <a:gd name="T63" fmla="*/ 1002 h 1323"/>
                  <a:gd name="T64" fmla="*/ 349 w 1379"/>
                  <a:gd name="T65" fmla="*/ 1034 h 1323"/>
                  <a:gd name="T66" fmla="*/ 424 w 1379"/>
                  <a:gd name="T67" fmla="*/ 1036 h 1323"/>
                  <a:gd name="T68" fmla="*/ 424 w 1379"/>
                  <a:gd name="T69" fmla="*/ 981 h 1323"/>
                  <a:gd name="T70" fmla="*/ 391 w 1379"/>
                  <a:gd name="T71" fmla="*/ 961 h 1323"/>
                  <a:gd name="T72" fmla="*/ 401 w 1379"/>
                  <a:gd name="T73" fmla="*/ 942 h 1323"/>
                  <a:gd name="T74" fmla="*/ 481 w 1379"/>
                  <a:gd name="T75" fmla="*/ 923 h 1323"/>
                  <a:gd name="T76" fmla="*/ 566 w 1379"/>
                  <a:gd name="T77" fmla="*/ 917 h 1323"/>
                  <a:gd name="T78" fmla="*/ 603 w 1379"/>
                  <a:gd name="T79" fmla="*/ 909 h 1323"/>
                  <a:gd name="T80" fmla="*/ 709 w 1379"/>
                  <a:gd name="T81" fmla="*/ 915 h 1323"/>
                  <a:gd name="T82" fmla="*/ 802 w 1379"/>
                  <a:gd name="T83" fmla="*/ 934 h 1323"/>
                  <a:gd name="T84" fmla="*/ 914 w 1379"/>
                  <a:gd name="T85" fmla="*/ 966 h 1323"/>
                  <a:gd name="T86" fmla="*/ 980 w 1379"/>
                  <a:gd name="T87" fmla="*/ 1112 h 1323"/>
                  <a:gd name="T88" fmla="*/ 989 w 1379"/>
                  <a:gd name="T89" fmla="*/ 1124 h 1323"/>
                  <a:gd name="T90" fmla="*/ 1040 w 1379"/>
                  <a:gd name="T91" fmla="*/ 1185 h 1323"/>
                  <a:gd name="T92" fmla="*/ 1150 w 1379"/>
                  <a:gd name="T93" fmla="*/ 1311 h 1323"/>
                  <a:gd name="T94" fmla="*/ 1215 w 1379"/>
                  <a:gd name="T95" fmla="*/ 1249 h 1323"/>
                  <a:gd name="T96" fmla="*/ 1184 w 1379"/>
                  <a:gd name="T97" fmla="*/ 1124 h 1323"/>
                  <a:gd name="T98" fmla="*/ 1122 w 1379"/>
                  <a:gd name="T99" fmla="*/ 992 h 1323"/>
                  <a:gd name="T100" fmla="*/ 1055 w 1379"/>
                  <a:gd name="T101" fmla="*/ 713 h 1323"/>
                  <a:gd name="T102" fmla="*/ 1069 w 1379"/>
                  <a:gd name="T103" fmla="*/ 679 h 1323"/>
                  <a:gd name="T104" fmla="*/ 1159 w 1379"/>
                  <a:gd name="T105" fmla="*/ 585 h 1323"/>
                  <a:gd name="T106" fmla="*/ 1285 w 1379"/>
                  <a:gd name="T107" fmla="*/ 431 h 1323"/>
                  <a:gd name="T108" fmla="*/ 1304 w 1379"/>
                  <a:gd name="T109" fmla="*/ 385 h 1323"/>
                  <a:gd name="T110" fmla="*/ 1328 w 1379"/>
                  <a:gd name="T111" fmla="*/ 329 h 1323"/>
                  <a:gd name="T112" fmla="*/ 1374 w 1379"/>
                  <a:gd name="T113" fmla="*/ 310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9" h="1323">
                    <a:moveTo>
                      <a:pt x="571" y="900"/>
                    </a:moveTo>
                    <a:lnTo>
                      <a:pt x="571" y="900"/>
                    </a:lnTo>
                    <a:cubicBezTo>
                      <a:pt x="571" y="901"/>
                      <a:pt x="571" y="901"/>
                      <a:pt x="571" y="902"/>
                    </a:cubicBezTo>
                    <a:cubicBezTo>
                      <a:pt x="571" y="902"/>
                      <a:pt x="571" y="902"/>
                      <a:pt x="571" y="902"/>
                    </a:cubicBezTo>
                    <a:cubicBezTo>
                      <a:pt x="571" y="902"/>
                      <a:pt x="571" y="903"/>
                      <a:pt x="571" y="903"/>
                    </a:cubicBezTo>
                    <a:cubicBezTo>
                      <a:pt x="571" y="903"/>
                      <a:pt x="571" y="903"/>
                      <a:pt x="571" y="903"/>
                    </a:cubicBezTo>
                    <a:cubicBezTo>
                      <a:pt x="571" y="904"/>
                      <a:pt x="571" y="904"/>
                      <a:pt x="571" y="904"/>
                    </a:cubicBezTo>
                    <a:cubicBezTo>
                      <a:pt x="571" y="904"/>
                      <a:pt x="571" y="904"/>
                      <a:pt x="571" y="904"/>
                    </a:cubicBezTo>
                    <a:cubicBezTo>
                      <a:pt x="571" y="905"/>
                      <a:pt x="571" y="905"/>
                      <a:pt x="571" y="905"/>
                    </a:cubicBezTo>
                    <a:cubicBezTo>
                      <a:pt x="571" y="905"/>
                      <a:pt x="571" y="905"/>
                      <a:pt x="571" y="905"/>
                    </a:cubicBezTo>
                    <a:cubicBezTo>
                      <a:pt x="571" y="906"/>
                      <a:pt x="571" y="906"/>
                      <a:pt x="571" y="906"/>
                    </a:cubicBezTo>
                    <a:cubicBezTo>
                      <a:pt x="571" y="906"/>
                      <a:pt x="571" y="906"/>
                      <a:pt x="571" y="906"/>
                    </a:cubicBezTo>
                    <a:cubicBezTo>
                      <a:pt x="571" y="906"/>
                      <a:pt x="571" y="906"/>
                      <a:pt x="571" y="906"/>
                    </a:cubicBezTo>
                    <a:cubicBezTo>
                      <a:pt x="571" y="906"/>
                      <a:pt x="571" y="907"/>
                      <a:pt x="571" y="907"/>
                    </a:cubicBezTo>
                    <a:lnTo>
                      <a:pt x="571" y="899"/>
                    </a:lnTo>
                    <a:lnTo>
                      <a:pt x="571" y="899"/>
                    </a:lnTo>
                    <a:cubicBezTo>
                      <a:pt x="571" y="899"/>
                      <a:pt x="571" y="900"/>
                      <a:pt x="571" y="900"/>
                    </a:cubicBezTo>
                    <a:lnTo>
                      <a:pt x="571" y="900"/>
                    </a:lnTo>
                    <a:lnTo>
                      <a:pt x="571" y="900"/>
                    </a:lnTo>
                    <a:close/>
                    <a:moveTo>
                      <a:pt x="562" y="883"/>
                    </a:moveTo>
                    <a:lnTo>
                      <a:pt x="562" y="883"/>
                    </a:lnTo>
                    <a:cubicBezTo>
                      <a:pt x="562" y="883"/>
                      <a:pt x="562" y="883"/>
                      <a:pt x="562" y="883"/>
                    </a:cubicBezTo>
                    <a:cubicBezTo>
                      <a:pt x="563" y="884"/>
                      <a:pt x="564" y="884"/>
                      <a:pt x="564" y="884"/>
                    </a:cubicBezTo>
                    <a:cubicBezTo>
                      <a:pt x="565" y="885"/>
                      <a:pt x="565" y="885"/>
                      <a:pt x="566" y="885"/>
                    </a:cubicBezTo>
                    <a:cubicBezTo>
                      <a:pt x="566" y="886"/>
                      <a:pt x="566" y="886"/>
                      <a:pt x="566" y="886"/>
                    </a:cubicBezTo>
                    <a:cubicBezTo>
                      <a:pt x="566" y="886"/>
                      <a:pt x="567" y="887"/>
                      <a:pt x="567" y="887"/>
                    </a:cubicBezTo>
                    <a:cubicBezTo>
                      <a:pt x="567" y="887"/>
                      <a:pt x="567" y="887"/>
                      <a:pt x="567" y="887"/>
                    </a:cubicBezTo>
                    <a:cubicBezTo>
                      <a:pt x="568" y="888"/>
                      <a:pt x="568" y="888"/>
                      <a:pt x="568" y="889"/>
                    </a:cubicBezTo>
                    <a:cubicBezTo>
                      <a:pt x="566" y="887"/>
                      <a:pt x="564" y="885"/>
                      <a:pt x="562" y="883"/>
                    </a:cubicBezTo>
                    <a:lnTo>
                      <a:pt x="562" y="883"/>
                    </a:lnTo>
                    <a:close/>
                    <a:moveTo>
                      <a:pt x="562" y="883"/>
                    </a:moveTo>
                    <a:lnTo>
                      <a:pt x="562" y="883"/>
                    </a:lnTo>
                    <a:lnTo>
                      <a:pt x="562" y="883"/>
                    </a:lnTo>
                    <a:cubicBezTo>
                      <a:pt x="562" y="883"/>
                      <a:pt x="562" y="883"/>
                      <a:pt x="562" y="883"/>
                    </a:cubicBezTo>
                    <a:cubicBezTo>
                      <a:pt x="562" y="883"/>
                      <a:pt x="562" y="883"/>
                      <a:pt x="562" y="883"/>
                    </a:cubicBezTo>
                    <a:lnTo>
                      <a:pt x="562" y="883"/>
                    </a:lnTo>
                    <a:close/>
                    <a:moveTo>
                      <a:pt x="560" y="880"/>
                    </a:moveTo>
                    <a:lnTo>
                      <a:pt x="560" y="880"/>
                    </a:lnTo>
                    <a:cubicBezTo>
                      <a:pt x="560" y="880"/>
                      <a:pt x="560" y="880"/>
                      <a:pt x="560" y="880"/>
                    </a:cubicBezTo>
                    <a:cubicBezTo>
                      <a:pt x="560" y="881"/>
                      <a:pt x="561" y="881"/>
                      <a:pt x="561" y="881"/>
                    </a:cubicBezTo>
                    <a:cubicBezTo>
                      <a:pt x="561" y="881"/>
                      <a:pt x="561" y="881"/>
                      <a:pt x="561" y="882"/>
                    </a:cubicBezTo>
                    <a:cubicBezTo>
                      <a:pt x="561" y="882"/>
                      <a:pt x="562" y="882"/>
                      <a:pt x="562" y="883"/>
                    </a:cubicBezTo>
                    <a:cubicBezTo>
                      <a:pt x="562" y="883"/>
                      <a:pt x="562" y="883"/>
                      <a:pt x="562" y="883"/>
                    </a:cubicBezTo>
                    <a:cubicBezTo>
                      <a:pt x="561" y="882"/>
                      <a:pt x="561" y="881"/>
                      <a:pt x="560" y="880"/>
                    </a:cubicBezTo>
                    <a:lnTo>
                      <a:pt x="560" y="880"/>
                    </a:lnTo>
                    <a:close/>
                    <a:moveTo>
                      <a:pt x="398" y="931"/>
                    </a:moveTo>
                    <a:lnTo>
                      <a:pt x="398" y="931"/>
                    </a:lnTo>
                    <a:lnTo>
                      <a:pt x="399" y="931"/>
                    </a:lnTo>
                    <a:cubicBezTo>
                      <a:pt x="400" y="934"/>
                      <a:pt x="400" y="937"/>
                      <a:pt x="401" y="939"/>
                    </a:cubicBezTo>
                    <a:cubicBezTo>
                      <a:pt x="400" y="936"/>
                      <a:pt x="399" y="934"/>
                      <a:pt x="398" y="931"/>
                    </a:cubicBezTo>
                    <a:lnTo>
                      <a:pt x="398" y="931"/>
                    </a:lnTo>
                    <a:close/>
                    <a:moveTo>
                      <a:pt x="1369" y="279"/>
                    </a:moveTo>
                    <a:lnTo>
                      <a:pt x="1369" y="279"/>
                    </a:lnTo>
                    <a:cubicBezTo>
                      <a:pt x="1369" y="279"/>
                      <a:pt x="1358" y="286"/>
                      <a:pt x="1358" y="291"/>
                    </a:cubicBezTo>
                    <a:cubicBezTo>
                      <a:pt x="1358" y="291"/>
                      <a:pt x="1349" y="293"/>
                      <a:pt x="1353" y="282"/>
                    </a:cubicBezTo>
                    <a:cubicBezTo>
                      <a:pt x="1353" y="282"/>
                      <a:pt x="1341" y="273"/>
                      <a:pt x="1334" y="285"/>
                    </a:cubicBezTo>
                    <a:lnTo>
                      <a:pt x="1315" y="292"/>
                    </a:lnTo>
                    <a:cubicBezTo>
                      <a:pt x="1315" y="292"/>
                      <a:pt x="1300" y="298"/>
                      <a:pt x="1305" y="282"/>
                    </a:cubicBezTo>
                    <a:lnTo>
                      <a:pt x="1318" y="279"/>
                    </a:lnTo>
                    <a:lnTo>
                      <a:pt x="1328" y="270"/>
                    </a:lnTo>
                    <a:lnTo>
                      <a:pt x="1340" y="270"/>
                    </a:lnTo>
                    <a:lnTo>
                      <a:pt x="1345" y="264"/>
                    </a:lnTo>
                    <a:lnTo>
                      <a:pt x="1345" y="258"/>
                    </a:lnTo>
                    <a:cubicBezTo>
                      <a:pt x="1345" y="258"/>
                      <a:pt x="1361" y="267"/>
                      <a:pt x="1362" y="258"/>
                    </a:cubicBezTo>
                    <a:cubicBezTo>
                      <a:pt x="1363" y="248"/>
                      <a:pt x="1362" y="254"/>
                      <a:pt x="1362" y="254"/>
                    </a:cubicBezTo>
                    <a:cubicBezTo>
                      <a:pt x="1362" y="254"/>
                      <a:pt x="1360" y="240"/>
                      <a:pt x="1344" y="233"/>
                    </a:cubicBezTo>
                    <a:cubicBezTo>
                      <a:pt x="1344" y="232"/>
                      <a:pt x="1343" y="231"/>
                      <a:pt x="1343" y="230"/>
                    </a:cubicBezTo>
                    <a:cubicBezTo>
                      <a:pt x="1354" y="222"/>
                      <a:pt x="1345" y="214"/>
                      <a:pt x="1345" y="214"/>
                    </a:cubicBezTo>
                    <a:lnTo>
                      <a:pt x="1345" y="209"/>
                    </a:lnTo>
                    <a:lnTo>
                      <a:pt x="1340" y="196"/>
                    </a:lnTo>
                    <a:cubicBezTo>
                      <a:pt x="1337" y="189"/>
                      <a:pt x="1321" y="192"/>
                      <a:pt x="1321" y="192"/>
                    </a:cubicBezTo>
                    <a:cubicBezTo>
                      <a:pt x="1316" y="208"/>
                      <a:pt x="1294" y="197"/>
                      <a:pt x="1294" y="197"/>
                    </a:cubicBezTo>
                    <a:cubicBezTo>
                      <a:pt x="1289" y="186"/>
                      <a:pt x="1304" y="195"/>
                      <a:pt x="1304" y="195"/>
                    </a:cubicBezTo>
                    <a:cubicBezTo>
                      <a:pt x="1311" y="195"/>
                      <a:pt x="1316" y="183"/>
                      <a:pt x="1316" y="183"/>
                    </a:cubicBezTo>
                    <a:cubicBezTo>
                      <a:pt x="1318" y="178"/>
                      <a:pt x="1294" y="172"/>
                      <a:pt x="1294" y="172"/>
                    </a:cubicBezTo>
                    <a:lnTo>
                      <a:pt x="1299" y="172"/>
                    </a:lnTo>
                    <a:lnTo>
                      <a:pt x="1302" y="167"/>
                    </a:lnTo>
                    <a:lnTo>
                      <a:pt x="1294" y="161"/>
                    </a:lnTo>
                    <a:lnTo>
                      <a:pt x="1299" y="160"/>
                    </a:lnTo>
                    <a:lnTo>
                      <a:pt x="1308" y="159"/>
                    </a:lnTo>
                    <a:cubicBezTo>
                      <a:pt x="1318" y="150"/>
                      <a:pt x="1297" y="138"/>
                      <a:pt x="1297" y="138"/>
                    </a:cubicBezTo>
                    <a:cubicBezTo>
                      <a:pt x="1305" y="131"/>
                      <a:pt x="1294" y="119"/>
                      <a:pt x="1294" y="119"/>
                    </a:cubicBezTo>
                    <a:cubicBezTo>
                      <a:pt x="1317" y="117"/>
                      <a:pt x="1283" y="98"/>
                      <a:pt x="1283" y="98"/>
                    </a:cubicBezTo>
                    <a:lnTo>
                      <a:pt x="1273" y="97"/>
                    </a:lnTo>
                    <a:lnTo>
                      <a:pt x="1256" y="97"/>
                    </a:lnTo>
                    <a:lnTo>
                      <a:pt x="1251" y="93"/>
                    </a:lnTo>
                    <a:lnTo>
                      <a:pt x="1251" y="86"/>
                    </a:lnTo>
                    <a:lnTo>
                      <a:pt x="1242" y="86"/>
                    </a:lnTo>
                    <a:lnTo>
                      <a:pt x="1235" y="81"/>
                    </a:lnTo>
                    <a:lnTo>
                      <a:pt x="1231" y="82"/>
                    </a:lnTo>
                    <a:lnTo>
                      <a:pt x="1217" y="83"/>
                    </a:lnTo>
                    <a:lnTo>
                      <a:pt x="1217" y="69"/>
                    </a:lnTo>
                    <a:lnTo>
                      <a:pt x="1230" y="50"/>
                    </a:lnTo>
                    <a:cubicBezTo>
                      <a:pt x="1232" y="31"/>
                      <a:pt x="1217" y="31"/>
                      <a:pt x="1217" y="31"/>
                    </a:cubicBezTo>
                    <a:lnTo>
                      <a:pt x="1209" y="21"/>
                    </a:lnTo>
                    <a:lnTo>
                      <a:pt x="1192" y="21"/>
                    </a:lnTo>
                    <a:lnTo>
                      <a:pt x="1192" y="6"/>
                    </a:lnTo>
                    <a:lnTo>
                      <a:pt x="1175" y="0"/>
                    </a:lnTo>
                    <a:lnTo>
                      <a:pt x="1171" y="13"/>
                    </a:lnTo>
                    <a:lnTo>
                      <a:pt x="1171" y="21"/>
                    </a:lnTo>
                    <a:lnTo>
                      <a:pt x="1164" y="21"/>
                    </a:lnTo>
                    <a:lnTo>
                      <a:pt x="1129" y="0"/>
                    </a:lnTo>
                    <a:lnTo>
                      <a:pt x="1125" y="16"/>
                    </a:lnTo>
                    <a:lnTo>
                      <a:pt x="1129" y="21"/>
                    </a:lnTo>
                    <a:cubicBezTo>
                      <a:pt x="1131" y="32"/>
                      <a:pt x="1106" y="57"/>
                      <a:pt x="1106" y="57"/>
                    </a:cubicBezTo>
                    <a:cubicBezTo>
                      <a:pt x="1098" y="68"/>
                      <a:pt x="1094" y="60"/>
                      <a:pt x="1094" y="60"/>
                    </a:cubicBezTo>
                    <a:lnTo>
                      <a:pt x="1082" y="98"/>
                    </a:lnTo>
                    <a:cubicBezTo>
                      <a:pt x="1071" y="114"/>
                      <a:pt x="1052" y="98"/>
                      <a:pt x="1052" y="98"/>
                    </a:cubicBezTo>
                    <a:lnTo>
                      <a:pt x="1031" y="161"/>
                    </a:lnTo>
                    <a:lnTo>
                      <a:pt x="1025" y="169"/>
                    </a:lnTo>
                    <a:lnTo>
                      <a:pt x="1023" y="179"/>
                    </a:lnTo>
                    <a:cubicBezTo>
                      <a:pt x="1031" y="209"/>
                      <a:pt x="1007" y="201"/>
                      <a:pt x="1007" y="201"/>
                    </a:cubicBezTo>
                    <a:cubicBezTo>
                      <a:pt x="1004" y="219"/>
                      <a:pt x="987" y="214"/>
                      <a:pt x="987" y="214"/>
                    </a:cubicBezTo>
                    <a:cubicBezTo>
                      <a:pt x="979" y="245"/>
                      <a:pt x="952" y="227"/>
                      <a:pt x="952" y="227"/>
                    </a:cubicBezTo>
                    <a:lnTo>
                      <a:pt x="942" y="237"/>
                    </a:lnTo>
                    <a:cubicBezTo>
                      <a:pt x="915" y="254"/>
                      <a:pt x="903" y="218"/>
                      <a:pt x="903" y="218"/>
                    </a:cubicBezTo>
                    <a:lnTo>
                      <a:pt x="883" y="209"/>
                    </a:lnTo>
                    <a:lnTo>
                      <a:pt x="876" y="203"/>
                    </a:lnTo>
                    <a:cubicBezTo>
                      <a:pt x="876" y="203"/>
                      <a:pt x="853" y="172"/>
                      <a:pt x="850" y="171"/>
                    </a:cubicBezTo>
                    <a:lnTo>
                      <a:pt x="850" y="148"/>
                    </a:lnTo>
                    <a:lnTo>
                      <a:pt x="848" y="143"/>
                    </a:lnTo>
                    <a:lnTo>
                      <a:pt x="847" y="137"/>
                    </a:lnTo>
                    <a:cubicBezTo>
                      <a:pt x="847" y="137"/>
                      <a:pt x="835" y="129"/>
                      <a:pt x="829" y="129"/>
                    </a:cubicBezTo>
                    <a:cubicBezTo>
                      <a:pt x="829" y="129"/>
                      <a:pt x="819" y="106"/>
                      <a:pt x="810" y="118"/>
                    </a:cubicBezTo>
                    <a:cubicBezTo>
                      <a:pt x="810" y="118"/>
                      <a:pt x="807" y="128"/>
                      <a:pt x="789" y="129"/>
                    </a:cubicBezTo>
                    <a:cubicBezTo>
                      <a:pt x="789" y="129"/>
                      <a:pt x="771" y="115"/>
                      <a:pt x="767" y="132"/>
                    </a:cubicBezTo>
                    <a:lnTo>
                      <a:pt x="753" y="121"/>
                    </a:lnTo>
                    <a:cubicBezTo>
                      <a:pt x="753" y="121"/>
                      <a:pt x="742" y="121"/>
                      <a:pt x="742" y="124"/>
                    </a:cubicBezTo>
                    <a:cubicBezTo>
                      <a:pt x="742" y="124"/>
                      <a:pt x="729" y="123"/>
                      <a:pt x="724" y="114"/>
                    </a:cubicBezTo>
                    <a:cubicBezTo>
                      <a:pt x="724" y="114"/>
                      <a:pt x="711" y="89"/>
                      <a:pt x="699" y="101"/>
                    </a:cubicBezTo>
                    <a:cubicBezTo>
                      <a:pt x="699" y="101"/>
                      <a:pt x="683" y="94"/>
                      <a:pt x="681" y="100"/>
                    </a:cubicBezTo>
                    <a:cubicBezTo>
                      <a:pt x="681" y="100"/>
                      <a:pt x="678" y="114"/>
                      <a:pt x="682" y="120"/>
                    </a:cubicBezTo>
                    <a:cubicBezTo>
                      <a:pt x="682" y="120"/>
                      <a:pt x="691" y="127"/>
                      <a:pt x="680" y="130"/>
                    </a:cubicBezTo>
                    <a:cubicBezTo>
                      <a:pt x="680" y="130"/>
                      <a:pt x="668" y="133"/>
                      <a:pt x="664" y="141"/>
                    </a:cubicBezTo>
                    <a:lnTo>
                      <a:pt x="645" y="141"/>
                    </a:lnTo>
                    <a:lnTo>
                      <a:pt x="643" y="160"/>
                    </a:lnTo>
                    <a:lnTo>
                      <a:pt x="618" y="193"/>
                    </a:lnTo>
                    <a:cubicBezTo>
                      <a:pt x="618" y="193"/>
                      <a:pt x="611" y="211"/>
                      <a:pt x="605" y="211"/>
                    </a:cubicBezTo>
                    <a:lnTo>
                      <a:pt x="598" y="211"/>
                    </a:lnTo>
                    <a:cubicBezTo>
                      <a:pt x="598" y="211"/>
                      <a:pt x="589" y="207"/>
                      <a:pt x="585" y="201"/>
                    </a:cubicBezTo>
                    <a:cubicBezTo>
                      <a:pt x="585" y="201"/>
                      <a:pt x="572" y="197"/>
                      <a:pt x="572" y="209"/>
                    </a:cubicBezTo>
                    <a:cubicBezTo>
                      <a:pt x="572" y="209"/>
                      <a:pt x="570" y="234"/>
                      <a:pt x="564" y="227"/>
                    </a:cubicBezTo>
                    <a:cubicBezTo>
                      <a:pt x="564" y="227"/>
                      <a:pt x="552" y="213"/>
                      <a:pt x="547" y="217"/>
                    </a:cubicBezTo>
                    <a:lnTo>
                      <a:pt x="538" y="233"/>
                    </a:lnTo>
                    <a:cubicBezTo>
                      <a:pt x="538" y="233"/>
                      <a:pt x="531" y="242"/>
                      <a:pt x="516" y="230"/>
                    </a:cubicBezTo>
                    <a:cubicBezTo>
                      <a:pt x="516" y="230"/>
                      <a:pt x="501" y="224"/>
                      <a:pt x="496" y="232"/>
                    </a:cubicBezTo>
                    <a:lnTo>
                      <a:pt x="475" y="231"/>
                    </a:lnTo>
                    <a:lnTo>
                      <a:pt x="475" y="242"/>
                    </a:lnTo>
                    <a:lnTo>
                      <a:pt x="464" y="242"/>
                    </a:lnTo>
                    <a:cubicBezTo>
                      <a:pt x="464" y="242"/>
                      <a:pt x="466" y="253"/>
                      <a:pt x="459" y="256"/>
                    </a:cubicBezTo>
                    <a:lnTo>
                      <a:pt x="464" y="266"/>
                    </a:lnTo>
                    <a:lnTo>
                      <a:pt x="437" y="280"/>
                    </a:lnTo>
                    <a:lnTo>
                      <a:pt x="441" y="299"/>
                    </a:lnTo>
                    <a:cubicBezTo>
                      <a:pt x="441" y="299"/>
                      <a:pt x="448" y="309"/>
                      <a:pt x="431" y="309"/>
                    </a:cubicBezTo>
                    <a:cubicBezTo>
                      <a:pt x="431" y="309"/>
                      <a:pt x="410" y="300"/>
                      <a:pt x="405" y="301"/>
                    </a:cubicBezTo>
                    <a:cubicBezTo>
                      <a:pt x="405" y="301"/>
                      <a:pt x="395" y="300"/>
                      <a:pt x="391" y="320"/>
                    </a:cubicBezTo>
                    <a:cubicBezTo>
                      <a:pt x="391" y="320"/>
                      <a:pt x="407" y="328"/>
                      <a:pt x="396" y="349"/>
                    </a:cubicBezTo>
                    <a:lnTo>
                      <a:pt x="391" y="360"/>
                    </a:lnTo>
                    <a:cubicBezTo>
                      <a:pt x="391" y="360"/>
                      <a:pt x="378" y="358"/>
                      <a:pt x="373" y="366"/>
                    </a:cubicBezTo>
                    <a:cubicBezTo>
                      <a:pt x="365" y="366"/>
                      <a:pt x="358" y="417"/>
                      <a:pt x="358" y="417"/>
                    </a:cubicBezTo>
                    <a:lnTo>
                      <a:pt x="315" y="419"/>
                    </a:lnTo>
                    <a:cubicBezTo>
                      <a:pt x="315" y="419"/>
                      <a:pt x="295" y="424"/>
                      <a:pt x="327" y="396"/>
                    </a:cubicBezTo>
                    <a:cubicBezTo>
                      <a:pt x="327" y="396"/>
                      <a:pt x="332" y="382"/>
                      <a:pt x="322" y="376"/>
                    </a:cubicBezTo>
                    <a:cubicBezTo>
                      <a:pt x="322" y="376"/>
                      <a:pt x="324" y="367"/>
                      <a:pt x="292" y="374"/>
                    </a:cubicBezTo>
                    <a:lnTo>
                      <a:pt x="0" y="384"/>
                    </a:lnTo>
                    <a:cubicBezTo>
                      <a:pt x="0" y="384"/>
                      <a:pt x="17" y="567"/>
                      <a:pt x="11" y="627"/>
                    </a:cubicBezTo>
                    <a:lnTo>
                      <a:pt x="6" y="627"/>
                    </a:lnTo>
                    <a:lnTo>
                      <a:pt x="6" y="644"/>
                    </a:lnTo>
                    <a:lnTo>
                      <a:pt x="18" y="655"/>
                    </a:lnTo>
                    <a:lnTo>
                      <a:pt x="26" y="654"/>
                    </a:lnTo>
                    <a:lnTo>
                      <a:pt x="33" y="650"/>
                    </a:lnTo>
                    <a:lnTo>
                      <a:pt x="44" y="656"/>
                    </a:lnTo>
                    <a:lnTo>
                      <a:pt x="44" y="702"/>
                    </a:lnTo>
                    <a:lnTo>
                      <a:pt x="47" y="794"/>
                    </a:lnTo>
                    <a:cubicBezTo>
                      <a:pt x="68" y="808"/>
                      <a:pt x="66" y="832"/>
                      <a:pt x="66" y="832"/>
                    </a:cubicBezTo>
                    <a:lnTo>
                      <a:pt x="79" y="855"/>
                    </a:lnTo>
                    <a:cubicBezTo>
                      <a:pt x="94" y="869"/>
                      <a:pt x="84" y="911"/>
                      <a:pt x="84" y="911"/>
                    </a:cubicBezTo>
                    <a:cubicBezTo>
                      <a:pt x="77" y="921"/>
                      <a:pt x="74" y="945"/>
                      <a:pt x="74" y="945"/>
                    </a:cubicBezTo>
                    <a:lnTo>
                      <a:pt x="78" y="955"/>
                    </a:lnTo>
                    <a:cubicBezTo>
                      <a:pt x="78" y="963"/>
                      <a:pt x="71" y="979"/>
                      <a:pt x="71" y="979"/>
                    </a:cubicBezTo>
                    <a:cubicBezTo>
                      <a:pt x="56" y="998"/>
                      <a:pt x="66" y="1007"/>
                      <a:pt x="66" y="1007"/>
                    </a:cubicBezTo>
                    <a:lnTo>
                      <a:pt x="125" y="997"/>
                    </a:lnTo>
                    <a:lnTo>
                      <a:pt x="144" y="1007"/>
                    </a:lnTo>
                    <a:lnTo>
                      <a:pt x="164" y="1011"/>
                    </a:lnTo>
                    <a:lnTo>
                      <a:pt x="213" y="1010"/>
                    </a:lnTo>
                    <a:lnTo>
                      <a:pt x="205" y="1002"/>
                    </a:lnTo>
                    <a:lnTo>
                      <a:pt x="205" y="997"/>
                    </a:lnTo>
                    <a:lnTo>
                      <a:pt x="218" y="988"/>
                    </a:lnTo>
                    <a:lnTo>
                      <a:pt x="224" y="988"/>
                    </a:lnTo>
                    <a:lnTo>
                      <a:pt x="224" y="994"/>
                    </a:lnTo>
                    <a:lnTo>
                      <a:pt x="241" y="999"/>
                    </a:lnTo>
                    <a:lnTo>
                      <a:pt x="247" y="1002"/>
                    </a:lnTo>
                    <a:cubicBezTo>
                      <a:pt x="252" y="1015"/>
                      <a:pt x="273" y="1016"/>
                      <a:pt x="273" y="1016"/>
                    </a:cubicBezTo>
                    <a:lnTo>
                      <a:pt x="291" y="1042"/>
                    </a:lnTo>
                    <a:cubicBezTo>
                      <a:pt x="313" y="1058"/>
                      <a:pt x="327" y="1039"/>
                      <a:pt x="327" y="1039"/>
                    </a:cubicBezTo>
                    <a:cubicBezTo>
                      <a:pt x="333" y="1029"/>
                      <a:pt x="338" y="1038"/>
                      <a:pt x="338" y="1038"/>
                    </a:cubicBezTo>
                    <a:lnTo>
                      <a:pt x="343" y="1038"/>
                    </a:lnTo>
                    <a:lnTo>
                      <a:pt x="349" y="1034"/>
                    </a:lnTo>
                    <a:lnTo>
                      <a:pt x="353" y="1036"/>
                    </a:lnTo>
                    <a:cubicBezTo>
                      <a:pt x="360" y="1056"/>
                      <a:pt x="372" y="1039"/>
                      <a:pt x="372" y="1039"/>
                    </a:cubicBezTo>
                    <a:lnTo>
                      <a:pt x="373" y="1022"/>
                    </a:lnTo>
                    <a:cubicBezTo>
                      <a:pt x="375" y="1010"/>
                      <a:pt x="386" y="1014"/>
                      <a:pt x="386" y="1014"/>
                    </a:cubicBezTo>
                    <a:cubicBezTo>
                      <a:pt x="384" y="1024"/>
                      <a:pt x="399" y="1026"/>
                      <a:pt x="399" y="1026"/>
                    </a:cubicBezTo>
                    <a:lnTo>
                      <a:pt x="424" y="1036"/>
                    </a:lnTo>
                    <a:lnTo>
                      <a:pt x="428" y="1053"/>
                    </a:lnTo>
                    <a:lnTo>
                      <a:pt x="446" y="1046"/>
                    </a:lnTo>
                    <a:cubicBezTo>
                      <a:pt x="467" y="1041"/>
                      <a:pt x="450" y="1031"/>
                      <a:pt x="450" y="1031"/>
                    </a:cubicBezTo>
                    <a:lnTo>
                      <a:pt x="410" y="1011"/>
                    </a:lnTo>
                    <a:cubicBezTo>
                      <a:pt x="393" y="1003"/>
                      <a:pt x="420" y="986"/>
                      <a:pt x="420" y="986"/>
                    </a:cubicBezTo>
                    <a:lnTo>
                      <a:pt x="424" y="981"/>
                    </a:lnTo>
                    <a:lnTo>
                      <a:pt x="438" y="969"/>
                    </a:lnTo>
                    <a:lnTo>
                      <a:pt x="438" y="962"/>
                    </a:lnTo>
                    <a:cubicBezTo>
                      <a:pt x="439" y="951"/>
                      <a:pt x="429" y="949"/>
                      <a:pt x="429" y="949"/>
                    </a:cubicBezTo>
                    <a:lnTo>
                      <a:pt x="406" y="963"/>
                    </a:lnTo>
                    <a:lnTo>
                      <a:pt x="398" y="971"/>
                    </a:lnTo>
                    <a:cubicBezTo>
                      <a:pt x="385" y="975"/>
                      <a:pt x="391" y="961"/>
                      <a:pt x="391" y="961"/>
                    </a:cubicBezTo>
                    <a:cubicBezTo>
                      <a:pt x="396" y="955"/>
                      <a:pt x="392" y="950"/>
                      <a:pt x="392" y="950"/>
                    </a:cubicBezTo>
                    <a:lnTo>
                      <a:pt x="378" y="953"/>
                    </a:lnTo>
                    <a:cubicBezTo>
                      <a:pt x="356" y="968"/>
                      <a:pt x="342" y="957"/>
                      <a:pt x="342" y="957"/>
                    </a:cubicBezTo>
                    <a:cubicBezTo>
                      <a:pt x="331" y="946"/>
                      <a:pt x="352" y="935"/>
                      <a:pt x="352" y="935"/>
                    </a:cubicBezTo>
                    <a:cubicBezTo>
                      <a:pt x="363" y="925"/>
                      <a:pt x="384" y="942"/>
                      <a:pt x="384" y="942"/>
                    </a:cubicBezTo>
                    <a:lnTo>
                      <a:pt x="401" y="942"/>
                    </a:lnTo>
                    <a:cubicBezTo>
                      <a:pt x="401" y="942"/>
                      <a:pt x="401" y="942"/>
                      <a:pt x="401" y="941"/>
                    </a:cubicBezTo>
                    <a:cubicBezTo>
                      <a:pt x="401" y="942"/>
                      <a:pt x="401" y="942"/>
                      <a:pt x="401" y="942"/>
                    </a:cubicBezTo>
                    <a:lnTo>
                      <a:pt x="413" y="944"/>
                    </a:lnTo>
                    <a:cubicBezTo>
                      <a:pt x="442" y="925"/>
                      <a:pt x="463" y="924"/>
                      <a:pt x="463" y="924"/>
                    </a:cubicBezTo>
                    <a:lnTo>
                      <a:pt x="470" y="924"/>
                    </a:lnTo>
                    <a:lnTo>
                      <a:pt x="481" y="923"/>
                    </a:lnTo>
                    <a:cubicBezTo>
                      <a:pt x="489" y="929"/>
                      <a:pt x="495" y="923"/>
                      <a:pt x="495" y="923"/>
                    </a:cubicBezTo>
                    <a:lnTo>
                      <a:pt x="511" y="922"/>
                    </a:lnTo>
                    <a:cubicBezTo>
                      <a:pt x="528" y="921"/>
                      <a:pt x="521" y="894"/>
                      <a:pt x="521" y="894"/>
                    </a:cubicBezTo>
                    <a:cubicBezTo>
                      <a:pt x="524" y="880"/>
                      <a:pt x="533" y="895"/>
                      <a:pt x="533" y="895"/>
                    </a:cubicBezTo>
                    <a:cubicBezTo>
                      <a:pt x="530" y="912"/>
                      <a:pt x="545" y="926"/>
                      <a:pt x="545" y="926"/>
                    </a:cubicBezTo>
                    <a:cubicBezTo>
                      <a:pt x="560" y="932"/>
                      <a:pt x="566" y="917"/>
                      <a:pt x="566" y="917"/>
                    </a:cubicBezTo>
                    <a:cubicBezTo>
                      <a:pt x="567" y="917"/>
                      <a:pt x="568" y="916"/>
                      <a:pt x="568" y="916"/>
                    </a:cubicBezTo>
                    <a:lnTo>
                      <a:pt x="568" y="916"/>
                    </a:lnTo>
                    <a:lnTo>
                      <a:pt x="573" y="922"/>
                    </a:lnTo>
                    <a:cubicBezTo>
                      <a:pt x="592" y="922"/>
                      <a:pt x="592" y="902"/>
                      <a:pt x="592" y="902"/>
                    </a:cubicBezTo>
                    <a:lnTo>
                      <a:pt x="603" y="903"/>
                    </a:lnTo>
                    <a:lnTo>
                      <a:pt x="603" y="909"/>
                    </a:lnTo>
                    <a:lnTo>
                      <a:pt x="647" y="898"/>
                    </a:lnTo>
                    <a:cubicBezTo>
                      <a:pt x="668" y="892"/>
                      <a:pt x="652" y="908"/>
                      <a:pt x="652" y="908"/>
                    </a:cubicBezTo>
                    <a:lnTo>
                      <a:pt x="672" y="908"/>
                    </a:lnTo>
                    <a:lnTo>
                      <a:pt x="704" y="927"/>
                    </a:lnTo>
                    <a:lnTo>
                      <a:pt x="704" y="919"/>
                    </a:lnTo>
                    <a:lnTo>
                      <a:pt x="709" y="915"/>
                    </a:lnTo>
                    <a:lnTo>
                      <a:pt x="722" y="921"/>
                    </a:lnTo>
                    <a:lnTo>
                      <a:pt x="722" y="932"/>
                    </a:lnTo>
                    <a:lnTo>
                      <a:pt x="742" y="944"/>
                    </a:lnTo>
                    <a:lnTo>
                      <a:pt x="745" y="961"/>
                    </a:lnTo>
                    <a:cubicBezTo>
                      <a:pt x="759" y="961"/>
                      <a:pt x="772" y="950"/>
                      <a:pt x="772" y="950"/>
                    </a:cubicBezTo>
                    <a:cubicBezTo>
                      <a:pt x="788" y="954"/>
                      <a:pt x="802" y="934"/>
                      <a:pt x="802" y="934"/>
                    </a:cubicBezTo>
                    <a:lnTo>
                      <a:pt x="820" y="933"/>
                    </a:lnTo>
                    <a:cubicBezTo>
                      <a:pt x="810" y="922"/>
                      <a:pt x="829" y="913"/>
                      <a:pt x="829" y="913"/>
                    </a:cubicBezTo>
                    <a:lnTo>
                      <a:pt x="847" y="913"/>
                    </a:lnTo>
                    <a:lnTo>
                      <a:pt x="877" y="927"/>
                    </a:lnTo>
                    <a:lnTo>
                      <a:pt x="894" y="949"/>
                    </a:lnTo>
                    <a:lnTo>
                      <a:pt x="914" y="966"/>
                    </a:lnTo>
                    <a:cubicBezTo>
                      <a:pt x="923" y="981"/>
                      <a:pt x="938" y="986"/>
                      <a:pt x="938" y="986"/>
                    </a:cubicBezTo>
                    <a:cubicBezTo>
                      <a:pt x="939" y="981"/>
                      <a:pt x="950" y="985"/>
                      <a:pt x="950" y="985"/>
                    </a:cubicBezTo>
                    <a:lnTo>
                      <a:pt x="960" y="1003"/>
                    </a:lnTo>
                    <a:cubicBezTo>
                      <a:pt x="971" y="1012"/>
                      <a:pt x="969" y="1043"/>
                      <a:pt x="969" y="1043"/>
                    </a:cubicBezTo>
                    <a:cubicBezTo>
                      <a:pt x="964" y="1058"/>
                      <a:pt x="960" y="1091"/>
                      <a:pt x="960" y="1091"/>
                    </a:cubicBezTo>
                    <a:cubicBezTo>
                      <a:pt x="961" y="1103"/>
                      <a:pt x="980" y="1112"/>
                      <a:pt x="980" y="1112"/>
                    </a:cubicBezTo>
                    <a:cubicBezTo>
                      <a:pt x="983" y="1108"/>
                      <a:pt x="976" y="1094"/>
                      <a:pt x="976" y="1094"/>
                    </a:cubicBezTo>
                    <a:cubicBezTo>
                      <a:pt x="974" y="1088"/>
                      <a:pt x="984" y="1085"/>
                      <a:pt x="984" y="1085"/>
                    </a:cubicBezTo>
                    <a:cubicBezTo>
                      <a:pt x="985" y="1097"/>
                      <a:pt x="991" y="1095"/>
                      <a:pt x="991" y="1095"/>
                    </a:cubicBezTo>
                    <a:cubicBezTo>
                      <a:pt x="1009" y="1082"/>
                      <a:pt x="1000" y="1099"/>
                      <a:pt x="1000" y="1099"/>
                    </a:cubicBezTo>
                    <a:lnTo>
                      <a:pt x="991" y="1110"/>
                    </a:lnTo>
                    <a:lnTo>
                      <a:pt x="989" y="1124"/>
                    </a:lnTo>
                    <a:lnTo>
                      <a:pt x="984" y="1127"/>
                    </a:lnTo>
                    <a:lnTo>
                      <a:pt x="984" y="1135"/>
                    </a:lnTo>
                    <a:lnTo>
                      <a:pt x="1001" y="1154"/>
                    </a:lnTo>
                    <a:cubicBezTo>
                      <a:pt x="1004" y="1180"/>
                      <a:pt x="1024" y="1183"/>
                      <a:pt x="1024" y="1183"/>
                    </a:cubicBezTo>
                    <a:lnTo>
                      <a:pt x="1029" y="1184"/>
                    </a:lnTo>
                    <a:cubicBezTo>
                      <a:pt x="1030" y="1177"/>
                      <a:pt x="1040" y="1185"/>
                      <a:pt x="1040" y="1185"/>
                    </a:cubicBezTo>
                    <a:cubicBezTo>
                      <a:pt x="1043" y="1222"/>
                      <a:pt x="1066" y="1220"/>
                      <a:pt x="1066" y="1220"/>
                    </a:cubicBezTo>
                    <a:lnTo>
                      <a:pt x="1079" y="1259"/>
                    </a:lnTo>
                    <a:lnTo>
                      <a:pt x="1111" y="1271"/>
                    </a:lnTo>
                    <a:cubicBezTo>
                      <a:pt x="1113" y="1282"/>
                      <a:pt x="1138" y="1299"/>
                      <a:pt x="1138" y="1299"/>
                    </a:cubicBezTo>
                    <a:lnTo>
                      <a:pt x="1150" y="1306"/>
                    </a:lnTo>
                    <a:lnTo>
                      <a:pt x="1150" y="1311"/>
                    </a:lnTo>
                    <a:lnTo>
                      <a:pt x="1138" y="1310"/>
                    </a:lnTo>
                    <a:cubicBezTo>
                      <a:pt x="1129" y="1311"/>
                      <a:pt x="1149" y="1323"/>
                      <a:pt x="1149" y="1323"/>
                    </a:cubicBezTo>
                    <a:cubicBezTo>
                      <a:pt x="1165" y="1323"/>
                      <a:pt x="1199" y="1302"/>
                      <a:pt x="1199" y="1302"/>
                    </a:cubicBezTo>
                    <a:cubicBezTo>
                      <a:pt x="1210" y="1290"/>
                      <a:pt x="1200" y="1271"/>
                      <a:pt x="1200" y="1271"/>
                    </a:cubicBezTo>
                    <a:lnTo>
                      <a:pt x="1205" y="1249"/>
                    </a:lnTo>
                    <a:lnTo>
                      <a:pt x="1215" y="1249"/>
                    </a:lnTo>
                    <a:lnTo>
                      <a:pt x="1215" y="1244"/>
                    </a:lnTo>
                    <a:lnTo>
                      <a:pt x="1209" y="1237"/>
                    </a:lnTo>
                    <a:lnTo>
                      <a:pt x="1209" y="1223"/>
                    </a:lnTo>
                    <a:lnTo>
                      <a:pt x="1205" y="1217"/>
                    </a:lnTo>
                    <a:lnTo>
                      <a:pt x="1209" y="1212"/>
                    </a:lnTo>
                    <a:cubicBezTo>
                      <a:pt x="1209" y="1157"/>
                      <a:pt x="1184" y="1124"/>
                      <a:pt x="1184" y="1124"/>
                    </a:cubicBezTo>
                    <a:lnTo>
                      <a:pt x="1173" y="1109"/>
                    </a:lnTo>
                    <a:cubicBezTo>
                      <a:pt x="1161" y="1078"/>
                      <a:pt x="1145" y="1062"/>
                      <a:pt x="1145" y="1062"/>
                    </a:cubicBezTo>
                    <a:lnTo>
                      <a:pt x="1145" y="1053"/>
                    </a:lnTo>
                    <a:lnTo>
                      <a:pt x="1140" y="1044"/>
                    </a:lnTo>
                    <a:cubicBezTo>
                      <a:pt x="1135" y="1040"/>
                      <a:pt x="1138" y="1028"/>
                      <a:pt x="1138" y="1028"/>
                    </a:cubicBezTo>
                    <a:cubicBezTo>
                      <a:pt x="1148" y="1016"/>
                      <a:pt x="1122" y="992"/>
                      <a:pt x="1122" y="992"/>
                    </a:cubicBezTo>
                    <a:lnTo>
                      <a:pt x="1111" y="980"/>
                    </a:lnTo>
                    <a:cubicBezTo>
                      <a:pt x="1088" y="964"/>
                      <a:pt x="1061" y="910"/>
                      <a:pt x="1061" y="910"/>
                    </a:cubicBezTo>
                    <a:cubicBezTo>
                      <a:pt x="1059" y="893"/>
                      <a:pt x="1035" y="847"/>
                      <a:pt x="1035" y="847"/>
                    </a:cubicBezTo>
                    <a:cubicBezTo>
                      <a:pt x="1038" y="840"/>
                      <a:pt x="1032" y="828"/>
                      <a:pt x="1032" y="828"/>
                    </a:cubicBezTo>
                    <a:cubicBezTo>
                      <a:pt x="1032" y="828"/>
                      <a:pt x="1031" y="801"/>
                      <a:pt x="1028" y="795"/>
                    </a:cubicBezTo>
                    <a:cubicBezTo>
                      <a:pt x="1028" y="795"/>
                      <a:pt x="1047" y="719"/>
                      <a:pt x="1055" y="713"/>
                    </a:cubicBezTo>
                    <a:cubicBezTo>
                      <a:pt x="1055" y="713"/>
                      <a:pt x="1075" y="708"/>
                      <a:pt x="1060" y="702"/>
                    </a:cubicBezTo>
                    <a:cubicBezTo>
                      <a:pt x="1060" y="702"/>
                      <a:pt x="1058" y="702"/>
                      <a:pt x="1056" y="702"/>
                    </a:cubicBezTo>
                    <a:lnTo>
                      <a:pt x="1056" y="701"/>
                    </a:lnTo>
                    <a:lnTo>
                      <a:pt x="1060" y="702"/>
                    </a:lnTo>
                    <a:lnTo>
                      <a:pt x="1073" y="679"/>
                    </a:lnTo>
                    <a:lnTo>
                      <a:pt x="1069" y="679"/>
                    </a:lnTo>
                    <a:lnTo>
                      <a:pt x="1069" y="673"/>
                    </a:lnTo>
                    <a:cubicBezTo>
                      <a:pt x="1080" y="673"/>
                      <a:pt x="1087" y="654"/>
                      <a:pt x="1087" y="654"/>
                    </a:cubicBezTo>
                    <a:cubicBezTo>
                      <a:pt x="1095" y="654"/>
                      <a:pt x="1125" y="628"/>
                      <a:pt x="1125" y="628"/>
                    </a:cubicBezTo>
                    <a:lnTo>
                      <a:pt x="1125" y="619"/>
                    </a:lnTo>
                    <a:cubicBezTo>
                      <a:pt x="1140" y="616"/>
                      <a:pt x="1153" y="593"/>
                      <a:pt x="1153" y="593"/>
                    </a:cubicBezTo>
                    <a:lnTo>
                      <a:pt x="1159" y="585"/>
                    </a:lnTo>
                    <a:cubicBezTo>
                      <a:pt x="1173" y="588"/>
                      <a:pt x="1171" y="556"/>
                      <a:pt x="1171" y="556"/>
                    </a:cubicBezTo>
                    <a:cubicBezTo>
                      <a:pt x="1173" y="535"/>
                      <a:pt x="1209" y="505"/>
                      <a:pt x="1209" y="505"/>
                    </a:cubicBezTo>
                    <a:cubicBezTo>
                      <a:pt x="1209" y="505"/>
                      <a:pt x="1227" y="495"/>
                      <a:pt x="1237" y="500"/>
                    </a:cubicBezTo>
                    <a:cubicBezTo>
                      <a:pt x="1237" y="500"/>
                      <a:pt x="1254" y="494"/>
                      <a:pt x="1254" y="478"/>
                    </a:cubicBezTo>
                    <a:lnTo>
                      <a:pt x="1260" y="455"/>
                    </a:lnTo>
                    <a:cubicBezTo>
                      <a:pt x="1260" y="455"/>
                      <a:pt x="1276" y="439"/>
                      <a:pt x="1285" y="431"/>
                    </a:cubicBezTo>
                    <a:cubicBezTo>
                      <a:pt x="1285" y="431"/>
                      <a:pt x="1304" y="415"/>
                      <a:pt x="1301" y="404"/>
                    </a:cubicBezTo>
                    <a:lnTo>
                      <a:pt x="1323" y="404"/>
                    </a:lnTo>
                    <a:lnTo>
                      <a:pt x="1334" y="400"/>
                    </a:lnTo>
                    <a:cubicBezTo>
                      <a:pt x="1334" y="400"/>
                      <a:pt x="1353" y="386"/>
                      <a:pt x="1349" y="371"/>
                    </a:cubicBezTo>
                    <a:cubicBezTo>
                      <a:pt x="1349" y="371"/>
                      <a:pt x="1353" y="362"/>
                      <a:pt x="1334" y="375"/>
                    </a:cubicBezTo>
                    <a:cubicBezTo>
                      <a:pt x="1334" y="375"/>
                      <a:pt x="1324" y="385"/>
                      <a:pt x="1304" y="385"/>
                    </a:cubicBezTo>
                    <a:cubicBezTo>
                      <a:pt x="1304" y="385"/>
                      <a:pt x="1290" y="379"/>
                      <a:pt x="1306" y="371"/>
                    </a:cubicBezTo>
                    <a:cubicBezTo>
                      <a:pt x="1306" y="371"/>
                      <a:pt x="1307" y="390"/>
                      <a:pt x="1321" y="371"/>
                    </a:cubicBezTo>
                    <a:cubicBezTo>
                      <a:pt x="1321" y="371"/>
                      <a:pt x="1336" y="363"/>
                      <a:pt x="1328" y="351"/>
                    </a:cubicBezTo>
                    <a:lnTo>
                      <a:pt x="1320" y="342"/>
                    </a:lnTo>
                    <a:lnTo>
                      <a:pt x="1321" y="333"/>
                    </a:lnTo>
                    <a:cubicBezTo>
                      <a:pt x="1321" y="333"/>
                      <a:pt x="1316" y="318"/>
                      <a:pt x="1328" y="329"/>
                    </a:cubicBezTo>
                    <a:cubicBezTo>
                      <a:pt x="1328" y="329"/>
                      <a:pt x="1330" y="340"/>
                      <a:pt x="1338" y="337"/>
                    </a:cubicBezTo>
                    <a:lnTo>
                      <a:pt x="1345" y="340"/>
                    </a:lnTo>
                    <a:lnTo>
                      <a:pt x="1356" y="335"/>
                    </a:lnTo>
                    <a:lnTo>
                      <a:pt x="1366" y="325"/>
                    </a:lnTo>
                    <a:lnTo>
                      <a:pt x="1366" y="318"/>
                    </a:lnTo>
                    <a:lnTo>
                      <a:pt x="1374" y="310"/>
                    </a:lnTo>
                    <a:lnTo>
                      <a:pt x="1379" y="295"/>
                    </a:lnTo>
                    <a:cubicBezTo>
                      <a:pt x="1379" y="295"/>
                      <a:pt x="1378" y="278"/>
                      <a:pt x="1369" y="279"/>
                    </a:cubicBezTo>
                    <a:lnTo>
                      <a:pt x="1369" y="279"/>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9">
                <a:extLst>
                  <a:ext uri="{FF2B5EF4-FFF2-40B4-BE49-F238E27FC236}">
                    <a16:creationId xmlns:a16="http://schemas.microsoft.com/office/drawing/2014/main" id="{6702A831-713C-4509-B087-1DD696B22286}"/>
                  </a:ext>
                </a:extLst>
              </p:cNvPr>
              <p:cNvSpPr>
                <a:spLocks/>
              </p:cNvSpPr>
              <p:nvPr/>
            </p:nvSpPr>
            <p:spPr bwMode="auto">
              <a:xfrm>
                <a:off x="202" y="2900"/>
                <a:ext cx="1255" cy="1133"/>
              </a:xfrm>
              <a:custGeom>
                <a:avLst/>
                <a:gdLst>
                  <a:gd name="T0" fmla="*/ 496 w 936"/>
                  <a:gd name="T1" fmla="*/ 52 h 841"/>
                  <a:gd name="T2" fmla="*/ 445 w 936"/>
                  <a:gd name="T3" fmla="*/ 28 h 841"/>
                  <a:gd name="T4" fmla="*/ 415 w 936"/>
                  <a:gd name="T5" fmla="*/ 40 h 841"/>
                  <a:gd name="T6" fmla="*/ 342 w 936"/>
                  <a:gd name="T7" fmla="*/ 28 h 841"/>
                  <a:gd name="T8" fmla="*/ 317 w 936"/>
                  <a:gd name="T9" fmla="*/ 28 h 841"/>
                  <a:gd name="T10" fmla="*/ 306 w 936"/>
                  <a:gd name="T11" fmla="*/ 16 h 841"/>
                  <a:gd name="T12" fmla="*/ 224 w 936"/>
                  <a:gd name="T13" fmla="*/ 17 h 841"/>
                  <a:gd name="T14" fmla="*/ 130 w 936"/>
                  <a:gd name="T15" fmla="*/ 85 h 841"/>
                  <a:gd name="T16" fmla="*/ 79 w 936"/>
                  <a:gd name="T17" fmla="*/ 105 h 841"/>
                  <a:gd name="T18" fmla="*/ 89 w 936"/>
                  <a:gd name="T19" fmla="*/ 163 h 841"/>
                  <a:gd name="T20" fmla="*/ 139 w 936"/>
                  <a:gd name="T21" fmla="*/ 209 h 841"/>
                  <a:gd name="T22" fmla="*/ 101 w 936"/>
                  <a:gd name="T23" fmla="*/ 260 h 841"/>
                  <a:gd name="T24" fmla="*/ 13 w 936"/>
                  <a:gd name="T25" fmla="*/ 260 h 841"/>
                  <a:gd name="T26" fmla="*/ 41 w 936"/>
                  <a:gd name="T27" fmla="*/ 321 h 841"/>
                  <a:gd name="T28" fmla="*/ 116 w 936"/>
                  <a:gd name="T29" fmla="*/ 343 h 841"/>
                  <a:gd name="T30" fmla="*/ 151 w 936"/>
                  <a:gd name="T31" fmla="*/ 331 h 841"/>
                  <a:gd name="T32" fmla="*/ 155 w 936"/>
                  <a:gd name="T33" fmla="*/ 376 h 841"/>
                  <a:gd name="T34" fmla="*/ 118 w 936"/>
                  <a:gd name="T35" fmla="*/ 406 h 841"/>
                  <a:gd name="T36" fmla="*/ 72 w 936"/>
                  <a:gd name="T37" fmla="*/ 406 h 841"/>
                  <a:gd name="T38" fmla="*/ 27 w 936"/>
                  <a:gd name="T39" fmla="*/ 465 h 841"/>
                  <a:gd name="T40" fmla="*/ 38 w 936"/>
                  <a:gd name="T41" fmla="*/ 530 h 841"/>
                  <a:gd name="T42" fmla="*/ 105 w 936"/>
                  <a:gd name="T43" fmla="*/ 562 h 841"/>
                  <a:gd name="T44" fmla="*/ 122 w 936"/>
                  <a:gd name="T45" fmla="*/ 625 h 841"/>
                  <a:gd name="T46" fmla="*/ 155 w 936"/>
                  <a:gd name="T47" fmla="*/ 614 h 841"/>
                  <a:gd name="T48" fmla="*/ 200 w 936"/>
                  <a:gd name="T49" fmla="*/ 639 h 841"/>
                  <a:gd name="T50" fmla="*/ 215 w 936"/>
                  <a:gd name="T51" fmla="*/ 654 h 841"/>
                  <a:gd name="T52" fmla="*/ 131 w 936"/>
                  <a:gd name="T53" fmla="*/ 770 h 841"/>
                  <a:gd name="T54" fmla="*/ 77 w 936"/>
                  <a:gd name="T55" fmla="*/ 800 h 841"/>
                  <a:gd name="T56" fmla="*/ 22 w 936"/>
                  <a:gd name="T57" fmla="*/ 833 h 841"/>
                  <a:gd name="T58" fmla="*/ 248 w 936"/>
                  <a:gd name="T59" fmla="*/ 715 h 841"/>
                  <a:gd name="T60" fmla="*/ 324 w 936"/>
                  <a:gd name="T61" fmla="*/ 614 h 841"/>
                  <a:gd name="T62" fmla="*/ 384 w 936"/>
                  <a:gd name="T63" fmla="*/ 493 h 841"/>
                  <a:gd name="T64" fmla="*/ 360 w 936"/>
                  <a:gd name="T65" fmla="*/ 557 h 841"/>
                  <a:gd name="T66" fmla="*/ 364 w 936"/>
                  <a:gd name="T67" fmla="*/ 582 h 841"/>
                  <a:gd name="T68" fmla="*/ 369 w 936"/>
                  <a:gd name="T69" fmla="*/ 597 h 841"/>
                  <a:gd name="T70" fmla="*/ 435 w 936"/>
                  <a:gd name="T71" fmla="*/ 512 h 841"/>
                  <a:gd name="T72" fmla="*/ 516 w 936"/>
                  <a:gd name="T73" fmla="*/ 530 h 841"/>
                  <a:gd name="T74" fmla="*/ 598 w 936"/>
                  <a:gd name="T75" fmla="*/ 530 h 841"/>
                  <a:gd name="T76" fmla="*/ 707 w 936"/>
                  <a:gd name="T77" fmla="*/ 566 h 841"/>
                  <a:gd name="T78" fmla="*/ 811 w 936"/>
                  <a:gd name="T79" fmla="*/ 662 h 841"/>
                  <a:gd name="T80" fmla="*/ 931 w 936"/>
                  <a:gd name="T81" fmla="*/ 681 h 841"/>
                  <a:gd name="T82" fmla="*/ 864 w 936"/>
                  <a:gd name="T83" fmla="*/ 601 h 841"/>
                  <a:gd name="T84" fmla="*/ 722 w 936"/>
                  <a:gd name="T85" fmla="*/ 499 h 841"/>
                  <a:gd name="T86" fmla="*/ 680 w 936"/>
                  <a:gd name="T87" fmla="*/ 527 h 841"/>
                  <a:gd name="T88" fmla="*/ 643 w 936"/>
                  <a:gd name="T89" fmla="*/ 486 h 841"/>
                  <a:gd name="T90" fmla="*/ 496 w 936"/>
                  <a:gd name="T91" fmla="*/ 52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6" h="841">
                    <a:moveTo>
                      <a:pt x="496" y="52"/>
                    </a:moveTo>
                    <a:lnTo>
                      <a:pt x="496" y="52"/>
                    </a:lnTo>
                    <a:lnTo>
                      <a:pt x="453" y="28"/>
                    </a:lnTo>
                    <a:lnTo>
                      <a:pt x="445" y="28"/>
                    </a:lnTo>
                    <a:lnTo>
                      <a:pt x="431" y="40"/>
                    </a:lnTo>
                    <a:lnTo>
                      <a:pt x="415" y="40"/>
                    </a:lnTo>
                    <a:lnTo>
                      <a:pt x="367" y="28"/>
                    </a:lnTo>
                    <a:lnTo>
                      <a:pt x="342" y="28"/>
                    </a:lnTo>
                    <a:lnTo>
                      <a:pt x="328" y="40"/>
                    </a:lnTo>
                    <a:lnTo>
                      <a:pt x="317" y="28"/>
                    </a:lnTo>
                    <a:lnTo>
                      <a:pt x="306" y="28"/>
                    </a:lnTo>
                    <a:lnTo>
                      <a:pt x="306" y="16"/>
                    </a:lnTo>
                    <a:lnTo>
                      <a:pt x="232" y="0"/>
                    </a:lnTo>
                    <a:lnTo>
                      <a:pt x="224" y="17"/>
                    </a:lnTo>
                    <a:lnTo>
                      <a:pt x="184" y="26"/>
                    </a:lnTo>
                    <a:cubicBezTo>
                      <a:pt x="184" y="26"/>
                      <a:pt x="155" y="35"/>
                      <a:pt x="130" y="85"/>
                    </a:cubicBezTo>
                    <a:cubicBezTo>
                      <a:pt x="130" y="85"/>
                      <a:pt x="126" y="104"/>
                      <a:pt x="110" y="105"/>
                    </a:cubicBezTo>
                    <a:lnTo>
                      <a:pt x="79" y="105"/>
                    </a:lnTo>
                    <a:lnTo>
                      <a:pt x="61" y="133"/>
                    </a:lnTo>
                    <a:lnTo>
                      <a:pt x="89" y="163"/>
                    </a:lnTo>
                    <a:cubicBezTo>
                      <a:pt x="89" y="163"/>
                      <a:pt x="99" y="212"/>
                      <a:pt x="130" y="209"/>
                    </a:cubicBezTo>
                    <a:lnTo>
                      <a:pt x="139" y="209"/>
                    </a:lnTo>
                    <a:lnTo>
                      <a:pt x="138" y="260"/>
                    </a:lnTo>
                    <a:lnTo>
                      <a:pt x="101" y="260"/>
                    </a:lnTo>
                    <a:lnTo>
                      <a:pt x="100" y="228"/>
                    </a:lnTo>
                    <a:lnTo>
                      <a:pt x="13" y="260"/>
                    </a:lnTo>
                    <a:cubicBezTo>
                      <a:pt x="13" y="260"/>
                      <a:pt x="27" y="285"/>
                      <a:pt x="38" y="283"/>
                    </a:cubicBezTo>
                    <a:lnTo>
                      <a:pt x="41" y="321"/>
                    </a:lnTo>
                    <a:cubicBezTo>
                      <a:pt x="41" y="321"/>
                      <a:pt x="80" y="346"/>
                      <a:pt x="105" y="343"/>
                    </a:cubicBezTo>
                    <a:lnTo>
                      <a:pt x="116" y="343"/>
                    </a:lnTo>
                    <a:lnTo>
                      <a:pt x="138" y="328"/>
                    </a:lnTo>
                    <a:cubicBezTo>
                      <a:pt x="138" y="328"/>
                      <a:pt x="149" y="321"/>
                      <a:pt x="151" y="331"/>
                    </a:cubicBezTo>
                    <a:lnTo>
                      <a:pt x="151" y="359"/>
                    </a:lnTo>
                    <a:lnTo>
                      <a:pt x="155" y="376"/>
                    </a:lnTo>
                    <a:lnTo>
                      <a:pt x="138" y="376"/>
                    </a:lnTo>
                    <a:cubicBezTo>
                      <a:pt x="138" y="376"/>
                      <a:pt x="116" y="388"/>
                      <a:pt x="118" y="406"/>
                    </a:cubicBezTo>
                    <a:cubicBezTo>
                      <a:pt x="118" y="406"/>
                      <a:pt x="96" y="410"/>
                      <a:pt x="84" y="398"/>
                    </a:cubicBezTo>
                    <a:cubicBezTo>
                      <a:pt x="84" y="398"/>
                      <a:pt x="75" y="394"/>
                      <a:pt x="72" y="406"/>
                    </a:cubicBezTo>
                    <a:lnTo>
                      <a:pt x="61" y="430"/>
                    </a:lnTo>
                    <a:lnTo>
                      <a:pt x="27" y="465"/>
                    </a:lnTo>
                    <a:cubicBezTo>
                      <a:pt x="27" y="465"/>
                      <a:pt x="23" y="493"/>
                      <a:pt x="42" y="499"/>
                    </a:cubicBezTo>
                    <a:cubicBezTo>
                      <a:pt x="42" y="499"/>
                      <a:pt x="48" y="528"/>
                      <a:pt x="38" y="530"/>
                    </a:cubicBezTo>
                    <a:lnTo>
                      <a:pt x="72" y="562"/>
                    </a:lnTo>
                    <a:lnTo>
                      <a:pt x="105" y="562"/>
                    </a:lnTo>
                    <a:cubicBezTo>
                      <a:pt x="105" y="562"/>
                      <a:pt x="115" y="584"/>
                      <a:pt x="126" y="584"/>
                    </a:cubicBezTo>
                    <a:cubicBezTo>
                      <a:pt x="126" y="584"/>
                      <a:pt x="107" y="613"/>
                      <a:pt x="122" y="625"/>
                    </a:cubicBezTo>
                    <a:cubicBezTo>
                      <a:pt x="122" y="625"/>
                      <a:pt x="130" y="629"/>
                      <a:pt x="145" y="619"/>
                    </a:cubicBezTo>
                    <a:lnTo>
                      <a:pt x="155" y="614"/>
                    </a:lnTo>
                    <a:lnTo>
                      <a:pt x="181" y="639"/>
                    </a:lnTo>
                    <a:cubicBezTo>
                      <a:pt x="181" y="639"/>
                      <a:pt x="180" y="649"/>
                      <a:pt x="200" y="639"/>
                    </a:cubicBezTo>
                    <a:lnTo>
                      <a:pt x="233" y="620"/>
                    </a:lnTo>
                    <a:lnTo>
                      <a:pt x="215" y="654"/>
                    </a:lnTo>
                    <a:lnTo>
                      <a:pt x="215" y="690"/>
                    </a:lnTo>
                    <a:cubicBezTo>
                      <a:pt x="215" y="690"/>
                      <a:pt x="145" y="741"/>
                      <a:pt x="131" y="770"/>
                    </a:cubicBezTo>
                    <a:lnTo>
                      <a:pt x="105" y="770"/>
                    </a:lnTo>
                    <a:lnTo>
                      <a:pt x="77" y="800"/>
                    </a:lnTo>
                    <a:cubicBezTo>
                      <a:pt x="77" y="800"/>
                      <a:pt x="56" y="808"/>
                      <a:pt x="41" y="808"/>
                    </a:cubicBezTo>
                    <a:cubicBezTo>
                      <a:pt x="41" y="808"/>
                      <a:pt x="0" y="830"/>
                      <a:pt x="22" y="833"/>
                    </a:cubicBezTo>
                    <a:cubicBezTo>
                      <a:pt x="22" y="833"/>
                      <a:pt x="30" y="841"/>
                      <a:pt x="70" y="823"/>
                    </a:cubicBezTo>
                    <a:cubicBezTo>
                      <a:pt x="70" y="823"/>
                      <a:pt x="205" y="765"/>
                      <a:pt x="248" y="715"/>
                    </a:cubicBezTo>
                    <a:lnTo>
                      <a:pt x="281" y="673"/>
                    </a:lnTo>
                    <a:cubicBezTo>
                      <a:pt x="281" y="673"/>
                      <a:pt x="309" y="662"/>
                      <a:pt x="324" y="614"/>
                    </a:cubicBezTo>
                    <a:lnTo>
                      <a:pt x="303" y="610"/>
                    </a:lnTo>
                    <a:cubicBezTo>
                      <a:pt x="303" y="610"/>
                      <a:pt x="361" y="509"/>
                      <a:pt x="384" y="493"/>
                    </a:cubicBezTo>
                    <a:lnTo>
                      <a:pt x="387" y="515"/>
                    </a:lnTo>
                    <a:cubicBezTo>
                      <a:pt x="387" y="515"/>
                      <a:pt x="364" y="530"/>
                      <a:pt x="360" y="557"/>
                    </a:cubicBezTo>
                    <a:lnTo>
                      <a:pt x="353" y="576"/>
                    </a:lnTo>
                    <a:lnTo>
                      <a:pt x="364" y="582"/>
                    </a:lnTo>
                    <a:lnTo>
                      <a:pt x="357" y="592"/>
                    </a:lnTo>
                    <a:lnTo>
                      <a:pt x="369" y="597"/>
                    </a:lnTo>
                    <a:cubicBezTo>
                      <a:pt x="369" y="597"/>
                      <a:pt x="417" y="552"/>
                      <a:pt x="434" y="556"/>
                    </a:cubicBezTo>
                    <a:cubicBezTo>
                      <a:pt x="434" y="556"/>
                      <a:pt x="446" y="534"/>
                      <a:pt x="435" y="512"/>
                    </a:cubicBezTo>
                    <a:lnTo>
                      <a:pt x="481" y="509"/>
                    </a:lnTo>
                    <a:cubicBezTo>
                      <a:pt x="481" y="509"/>
                      <a:pt x="492" y="514"/>
                      <a:pt x="516" y="530"/>
                    </a:cubicBezTo>
                    <a:cubicBezTo>
                      <a:pt x="516" y="530"/>
                      <a:pt x="543" y="550"/>
                      <a:pt x="581" y="521"/>
                    </a:cubicBezTo>
                    <a:lnTo>
                      <a:pt x="598" y="530"/>
                    </a:lnTo>
                    <a:lnTo>
                      <a:pt x="633" y="528"/>
                    </a:lnTo>
                    <a:cubicBezTo>
                      <a:pt x="633" y="528"/>
                      <a:pt x="689" y="560"/>
                      <a:pt x="707" y="566"/>
                    </a:cubicBezTo>
                    <a:cubicBezTo>
                      <a:pt x="707" y="566"/>
                      <a:pt x="746" y="601"/>
                      <a:pt x="748" y="608"/>
                    </a:cubicBezTo>
                    <a:lnTo>
                      <a:pt x="811" y="662"/>
                    </a:lnTo>
                    <a:cubicBezTo>
                      <a:pt x="811" y="662"/>
                      <a:pt x="856" y="706"/>
                      <a:pt x="877" y="706"/>
                    </a:cubicBezTo>
                    <a:lnTo>
                      <a:pt x="931" y="681"/>
                    </a:lnTo>
                    <a:cubicBezTo>
                      <a:pt x="931" y="681"/>
                      <a:pt x="936" y="608"/>
                      <a:pt x="899" y="604"/>
                    </a:cubicBezTo>
                    <a:lnTo>
                      <a:pt x="864" y="601"/>
                    </a:lnTo>
                    <a:lnTo>
                      <a:pt x="746" y="489"/>
                    </a:lnTo>
                    <a:cubicBezTo>
                      <a:pt x="746" y="489"/>
                      <a:pt x="733" y="483"/>
                      <a:pt x="722" y="499"/>
                    </a:cubicBezTo>
                    <a:lnTo>
                      <a:pt x="705" y="528"/>
                    </a:lnTo>
                    <a:cubicBezTo>
                      <a:pt x="705" y="528"/>
                      <a:pt x="698" y="536"/>
                      <a:pt x="680" y="527"/>
                    </a:cubicBezTo>
                    <a:lnTo>
                      <a:pt x="643" y="505"/>
                    </a:lnTo>
                    <a:lnTo>
                      <a:pt x="643" y="486"/>
                    </a:lnTo>
                    <a:lnTo>
                      <a:pt x="596" y="500"/>
                    </a:lnTo>
                    <a:lnTo>
                      <a:pt x="496" y="52"/>
                    </a:lnTo>
                    <a:close/>
                  </a:path>
                </a:pathLst>
              </a:custGeom>
              <a:solidFill>
                <a:srgbClr val="0081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0">
                <a:extLst>
                  <a:ext uri="{FF2B5EF4-FFF2-40B4-BE49-F238E27FC236}">
                    <a16:creationId xmlns:a16="http://schemas.microsoft.com/office/drawing/2014/main" id="{96C39217-10A2-4F50-897D-5C0FB22EF6C9}"/>
                  </a:ext>
                </a:extLst>
              </p:cNvPr>
              <p:cNvSpPr>
                <a:spLocks/>
              </p:cNvSpPr>
              <p:nvPr/>
            </p:nvSpPr>
            <p:spPr bwMode="auto">
              <a:xfrm>
                <a:off x="202" y="2900"/>
                <a:ext cx="1255" cy="1133"/>
              </a:xfrm>
              <a:custGeom>
                <a:avLst/>
                <a:gdLst>
                  <a:gd name="T0" fmla="*/ 496 w 936"/>
                  <a:gd name="T1" fmla="*/ 52 h 841"/>
                  <a:gd name="T2" fmla="*/ 445 w 936"/>
                  <a:gd name="T3" fmla="*/ 28 h 841"/>
                  <a:gd name="T4" fmla="*/ 415 w 936"/>
                  <a:gd name="T5" fmla="*/ 40 h 841"/>
                  <a:gd name="T6" fmla="*/ 342 w 936"/>
                  <a:gd name="T7" fmla="*/ 28 h 841"/>
                  <a:gd name="T8" fmla="*/ 317 w 936"/>
                  <a:gd name="T9" fmla="*/ 28 h 841"/>
                  <a:gd name="T10" fmla="*/ 306 w 936"/>
                  <a:gd name="T11" fmla="*/ 16 h 841"/>
                  <a:gd name="T12" fmla="*/ 224 w 936"/>
                  <a:gd name="T13" fmla="*/ 17 h 841"/>
                  <a:gd name="T14" fmla="*/ 130 w 936"/>
                  <a:gd name="T15" fmla="*/ 85 h 841"/>
                  <a:gd name="T16" fmla="*/ 79 w 936"/>
                  <a:gd name="T17" fmla="*/ 105 h 841"/>
                  <a:gd name="T18" fmla="*/ 89 w 936"/>
                  <a:gd name="T19" fmla="*/ 163 h 841"/>
                  <a:gd name="T20" fmla="*/ 139 w 936"/>
                  <a:gd name="T21" fmla="*/ 209 h 841"/>
                  <a:gd name="T22" fmla="*/ 101 w 936"/>
                  <a:gd name="T23" fmla="*/ 260 h 841"/>
                  <a:gd name="T24" fmla="*/ 13 w 936"/>
                  <a:gd name="T25" fmla="*/ 260 h 841"/>
                  <a:gd name="T26" fmla="*/ 41 w 936"/>
                  <a:gd name="T27" fmla="*/ 321 h 841"/>
                  <a:gd name="T28" fmla="*/ 116 w 936"/>
                  <a:gd name="T29" fmla="*/ 343 h 841"/>
                  <a:gd name="T30" fmla="*/ 151 w 936"/>
                  <a:gd name="T31" fmla="*/ 331 h 841"/>
                  <a:gd name="T32" fmla="*/ 155 w 936"/>
                  <a:gd name="T33" fmla="*/ 376 h 841"/>
                  <a:gd name="T34" fmla="*/ 118 w 936"/>
                  <a:gd name="T35" fmla="*/ 406 h 841"/>
                  <a:gd name="T36" fmla="*/ 72 w 936"/>
                  <a:gd name="T37" fmla="*/ 406 h 841"/>
                  <a:gd name="T38" fmla="*/ 27 w 936"/>
                  <a:gd name="T39" fmla="*/ 465 h 841"/>
                  <a:gd name="T40" fmla="*/ 38 w 936"/>
                  <a:gd name="T41" fmla="*/ 530 h 841"/>
                  <a:gd name="T42" fmla="*/ 105 w 936"/>
                  <a:gd name="T43" fmla="*/ 562 h 841"/>
                  <a:gd name="T44" fmla="*/ 122 w 936"/>
                  <a:gd name="T45" fmla="*/ 625 h 841"/>
                  <a:gd name="T46" fmla="*/ 155 w 936"/>
                  <a:gd name="T47" fmla="*/ 614 h 841"/>
                  <a:gd name="T48" fmla="*/ 200 w 936"/>
                  <a:gd name="T49" fmla="*/ 639 h 841"/>
                  <a:gd name="T50" fmla="*/ 215 w 936"/>
                  <a:gd name="T51" fmla="*/ 654 h 841"/>
                  <a:gd name="T52" fmla="*/ 131 w 936"/>
                  <a:gd name="T53" fmla="*/ 770 h 841"/>
                  <a:gd name="T54" fmla="*/ 77 w 936"/>
                  <a:gd name="T55" fmla="*/ 800 h 841"/>
                  <a:gd name="T56" fmla="*/ 22 w 936"/>
                  <a:gd name="T57" fmla="*/ 833 h 841"/>
                  <a:gd name="T58" fmla="*/ 248 w 936"/>
                  <a:gd name="T59" fmla="*/ 715 h 841"/>
                  <a:gd name="T60" fmla="*/ 324 w 936"/>
                  <a:gd name="T61" fmla="*/ 614 h 841"/>
                  <a:gd name="T62" fmla="*/ 384 w 936"/>
                  <a:gd name="T63" fmla="*/ 493 h 841"/>
                  <a:gd name="T64" fmla="*/ 360 w 936"/>
                  <a:gd name="T65" fmla="*/ 557 h 841"/>
                  <a:gd name="T66" fmla="*/ 364 w 936"/>
                  <a:gd name="T67" fmla="*/ 582 h 841"/>
                  <a:gd name="T68" fmla="*/ 369 w 936"/>
                  <a:gd name="T69" fmla="*/ 597 h 841"/>
                  <a:gd name="T70" fmla="*/ 435 w 936"/>
                  <a:gd name="T71" fmla="*/ 512 h 841"/>
                  <a:gd name="T72" fmla="*/ 516 w 936"/>
                  <a:gd name="T73" fmla="*/ 530 h 841"/>
                  <a:gd name="T74" fmla="*/ 598 w 936"/>
                  <a:gd name="T75" fmla="*/ 530 h 841"/>
                  <a:gd name="T76" fmla="*/ 707 w 936"/>
                  <a:gd name="T77" fmla="*/ 566 h 841"/>
                  <a:gd name="T78" fmla="*/ 811 w 936"/>
                  <a:gd name="T79" fmla="*/ 662 h 841"/>
                  <a:gd name="T80" fmla="*/ 931 w 936"/>
                  <a:gd name="T81" fmla="*/ 681 h 841"/>
                  <a:gd name="T82" fmla="*/ 864 w 936"/>
                  <a:gd name="T83" fmla="*/ 601 h 841"/>
                  <a:gd name="T84" fmla="*/ 722 w 936"/>
                  <a:gd name="T85" fmla="*/ 499 h 841"/>
                  <a:gd name="T86" fmla="*/ 680 w 936"/>
                  <a:gd name="T87" fmla="*/ 527 h 841"/>
                  <a:gd name="T88" fmla="*/ 643 w 936"/>
                  <a:gd name="T89" fmla="*/ 486 h 841"/>
                  <a:gd name="T90" fmla="*/ 496 w 936"/>
                  <a:gd name="T91" fmla="*/ 52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6" h="841">
                    <a:moveTo>
                      <a:pt x="496" y="52"/>
                    </a:moveTo>
                    <a:lnTo>
                      <a:pt x="496" y="52"/>
                    </a:lnTo>
                    <a:lnTo>
                      <a:pt x="453" y="28"/>
                    </a:lnTo>
                    <a:lnTo>
                      <a:pt x="445" y="28"/>
                    </a:lnTo>
                    <a:lnTo>
                      <a:pt x="431" y="40"/>
                    </a:lnTo>
                    <a:lnTo>
                      <a:pt x="415" y="40"/>
                    </a:lnTo>
                    <a:lnTo>
                      <a:pt x="367" y="28"/>
                    </a:lnTo>
                    <a:lnTo>
                      <a:pt x="342" y="28"/>
                    </a:lnTo>
                    <a:lnTo>
                      <a:pt x="328" y="40"/>
                    </a:lnTo>
                    <a:lnTo>
                      <a:pt x="317" y="28"/>
                    </a:lnTo>
                    <a:lnTo>
                      <a:pt x="306" y="28"/>
                    </a:lnTo>
                    <a:lnTo>
                      <a:pt x="306" y="16"/>
                    </a:lnTo>
                    <a:lnTo>
                      <a:pt x="232" y="0"/>
                    </a:lnTo>
                    <a:lnTo>
                      <a:pt x="224" y="17"/>
                    </a:lnTo>
                    <a:lnTo>
                      <a:pt x="184" y="26"/>
                    </a:lnTo>
                    <a:cubicBezTo>
                      <a:pt x="184" y="26"/>
                      <a:pt x="155" y="35"/>
                      <a:pt x="130" y="85"/>
                    </a:cubicBezTo>
                    <a:cubicBezTo>
                      <a:pt x="130" y="85"/>
                      <a:pt x="126" y="104"/>
                      <a:pt x="110" y="105"/>
                    </a:cubicBezTo>
                    <a:lnTo>
                      <a:pt x="79" y="105"/>
                    </a:lnTo>
                    <a:lnTo>
                      <a:pt x="61" y="133"/>
                    </a:lnTo>
                    <a:lnTo>
                      <a:pt x="89" y="163"/>
                    </a:lnTo>
                    <a:cubicBezTo>
                      <a:pt x="89" y="163"/>
                      <a:pt x="99" y="212"/>
                      <a:pt x="130" y="209"/>
                    </a:cubicBezTo>
                    <a:lnTo>
                      <a:pt x="139" y="209"/>
                    </a:lnTo>
                    <a:lnTo>
                      <a:pt x="138" y="260"/>
                    </a:lnTo>
                    <a:lnTo>
                      <a:pt x="101" y="260"/>
                    </a:lnTo>
                    <a:lnTo>
                      <a:pt x="100" y="228"/>
                    </a:lnTo>
                    <a:lnTo>
                      <a:pt x="13" y="260"/>
                    </a:lnTo>
                    <a:cubicBezTo>
                      <a:pt x="13" y="260"/>
                      <a:pt x="27" y="285"/>
                      <a:pt x="38" y="283"/>
                    </a:cubicBezTo>
                    <a:lnTo>
                      <a:pt x="41" y="321"/>
                    </a:lnTo>
                    <a:cubicBezTo>
                      <a:pt x="41" y="321"/>
                      <a:pt x="80" y="346"/>
                      <a:pt x="105" y="343"/>
                    </a:cubicBezTo>
                    <a:lnTo>
                      <a:pt x="116" y="343"/>
                    </a:lnTo>
                    <a:lnTo>
                      <a:pt x="138" y="328"/>
                    </a:lnTo>
                    <a:cubicBezTo>
                      <a:pt x="138" y="328"/>
                      <a:pt x="149" y="321"/>
                      <a:pt x="151" y="331"/>
                    </a:cubicBezTo>
                    <a:lnTo>
                      <a:pt x="151" y="359"/>
                    </a:lnTo>
                    <a:lnTo>
                      <a:pt x="155" y="376"/>
                    </a:lnTo>
                    <a:lnTo>
                      <a:pt x="138" y="376"/>
                    </a:lnTo>
                    <a:cubicBezTo>
                      <a:pt x="138" y="376"/>
                      <a:pt x="116" y="388"/>
                      <a:pt x="118" y="406"/>
                    </a:cubicBezTo>
                    <a:cubicBezTo>
                      <a:pt x="118" y="406"/>
                      <a:pt x="96" y="410"/>
                      <a:pt x="84" y="398"/>
                    </a:cubicBezTo>
                    <a:cubicBezTo>
                      <a:pt x="84" y="398"/>
                      <a:pt x="75" y="394"/>
                      <a:pt x="72" y="406"/>
                    </a:cubicBezTo>
                    <a:lnTo>
                      <a:pt x="61" y="430"/>
                    </a:lnTo>
                    <a:lnTo>
                      <a:pt x="27" y="465"/>
                    </a:lnTo>
                    <a:cubicBezTo>
                      <a:pt x="27" y="465"/>
                      <a:pt x="23" y="493"/>
                      <a:pt x="42" y="499"/>
                    </a:cubicBezTo>
                    <a:cubicBezTo>
                      <a:pt x="42" y="499"/>
                      <a:pt x="48" y="528"/>
                      <a:pt x="38" y="530"/>
                    </a:cubicBezTo>
                    <a:lnTo>
                      <a:pt x="72" y="562"/>
                    </a:lnTo>
                    <a:lnTo>
                      <a:pt x="105" y="562"/>
                    </a:lnTo>
                    <a:cubicBezTo>
                      <a:pt x="105" y="562"/>
                      <a:pt x="115" y="584"/>
                      <a:pt x="126" y="584"/>
                    </a:cubicBezTo>
                    <a:cubicBezTo>
                      <a:pt x="126" y="584"/>
                      <a:pt x="107" y="613"/>
                      <a:pt x="122" y="625"/>
                    </a:cubicBezTo>
                    <a:cubicBezTo>
                      <a:pt x="122" y="625"/>
                      <a:pt x="130" y="629"/>
                      <a:pt x="145" y="619"/>
                    </a:cubicBezTo>
                    <a:lnTo>
                      <a:pt x="155" y="614"/>
                    </a:lnTo>
                    <a:lnTo>
                      <a:pt x="181" y="639"/>
                    </a:lnTo>
                    <a:cubicBezTo>
                      <a:pt x="181" y="639"/>
                      <a:pt x="180" y="649"/>
                      <a:pt x="200" y="639"/>
                    </a:cubicBezTo>
                    <a:lnTo>
                      <a:pt x="233" y="620"/>
                    </a:lnTo>
                    <a:lnTo>
                      <a:pt x="215" y="654"/>
                    </a:lnTo>
                    <a:lnTo>
                      <a:pt x="215" y="690"/>
                    </a:lnTo>
                    <a:cubicBezTo>
                      <a:pt x="215" y="690"/>
                      <a:pt x="145" y="741"/>
                      <a:pt x="131" y="770"/>
                    </a:cubicBezTo>
                    <a:lnTo>
                      <a:pt x="105" y="770"/>
                    </a:lnTo>
                    <a:lnTo>
                      <a:pt x="77" y="800"/>
                    </a:lnTo>
                    <a:cubicBezTo>
                      <a:pt x="77" y="800"/>
                      <a:pt x="56" y="808"/>
                      <a:pt x="41" y="808"/>
                    </a:cubicBezTo>
                    <a:cubicBezTo>
                      <a:pt x="41" y="808"/>
                      <a:pt x="0" y="830"/>
                      <a:pt x="22" y="833"/>
                    </a:cubicBezTo>
                    <a:cubicBezTo>
                      <a:pt x="22" y="833"/>
                      <a:pt x="30" y="841"/>
                      <a:pt x="70" y="823"/>
                    </a:cubicBezTo>
                    <a:cubicBezTo>
                      <a:pt x="70" y="823"/>
                      <a:pt x="205" y="765"/>
                      <a:pt x="248" y="715"/>
                    </a:cubicBezTo>
                    <a:lnTo>
                      <a:pt x="281" y="673"/>
                    </a:lnTo>
                    <a:cubicBezTo>
                      <a:pt x="281" y="673"/>
                      <a:pt x="309" y="662"/>
                      <a:pt x="324" y="614"/>
                    </a:cubicBezTo>
                    <a:lnTo>
                      <a:pt x="303" y="610"/>
                    </a:lnTo>
                    <a:cubicBezTo>
                      <a:pt x="303" y="610"/>
                      <a:pt x="361" y="509"/>
                      <a:pt x="384" y="493"/>
                    </a:cubicBezTo>
                    <a:lnTo>
                      <a:pt x="387" y="515"/>
                    </a:lnTo>
                    <a:cubicBezTo>
                      <a:pt x="387" y="515"/>
                      <a:pt x="364" y="530"/>
                      <a:pt x="360" y="557"/>
                    </a:cubicBezTo>
                    <a:lnTo>
                      <a:pt x="353" y="576"/>
                    </a:lnTo>
                    <a:lnTo>
                      <a:pt x="364" y="582"/>
                    </a:lnTo>
                    <a:lnTo>
                      <a:pt x="357" y="592"/>
                    </a:lnTo>
                    <a:lnTo>
                      <a:pt x="369" y="597"/>
                    </a:lnTo>
                    <a:cubicBezTo>
                      <a:pt x="369" y="597"/>
                      <a:pt x="417" y="552"/>
                      <a:pt x="434" y="556"/>
                    </a:cubicBezTo>
                    <a:cubicBezTo>
                      <a:pt x="434" y="556"/>
                      <a:pt x="446" y="534"/>
                      <a:pt x="435" y="512"/>
                    </a:cubicBezTo>
                    <a:lnTo>
                      <a:pt x="481" y="509"/>
                    </a:lnTo>
                    <a:cubicBezTo>
                      <a:pt x="481" y="509"/>
                      <a:pt x="492" y="514"/>
                      <a:pt x="516" y="530"/>
                    </a:cubicBezTo>
                    <a:cubicBezTo>
                      <a:pt x="516" y="530"/>
                      <a:pt x="543" y="550"/>
                      <a:pt x="581" y="521"/>
                    </a:cubicBezTo>
                    <a:lnTo>
                      <a:pt x="598" y="530"/>
                    </a:lnTo>
                    <a:lnTo>
                      <a:pt x="633" y="528"/>
                    </a:lnTo>
                    <a:cubicBezTo>
                      <a:pt x="633" y="528"/>
                      <a:pt x="689" y="560"/>
                      <a:pt x="707" y="566"/>
                    </a:cubicBezTo>
                    <a:cubicBezTo>
                      <a:pt x="707" y="566"/>
                      <a:pt x="746" y="601"/>
                      <a:pt x="748" y="608"/>
                    </a:cubicBezTo>
                    <a:lnTo>
                      <a:pt x="811" y="662"/>
                    </a:lnTo>
                    <a:cubicBezTo>
                      <a:pt x="811" y="662"/>
                      <a:pt x="856" y="706"/>
                      <a:pt x="877" y="706"/>
                    </a:cubicBezTo>
                    <a:lnTo>
                      <a:pt x="931" y="681"/>
                    </a:lnTo>
                    <a:cubicBezTo>
                      <a:pt x="931" y="681"/>
                      <a:pt x="936" y="608"/>
                      <a:pt x="899" y="604"/>
                    </a:cubicBezTo>
                    <a:lnTo>
                      <a:pt x="864" y="601"/>
                    </a:lnTo>
                    <a:lnTo>
                      <a:pt x="746" y="489"/>
                    </a:lnTo>
                    <a:cubicBezTo>
                      <a:pt x="746" y="489"/>
                      <a:pt x="733" y="483"/>
                      <a:pt x="722" y="499"/>
                    </a:cubicBezTo>
                    <a:lnTo>
                      <a:pt x="705" y="528"/>
                    </a:lnTo>
                    <a:cubicBezTo>
                      <a:pt x="705" y="528"/>
                      <a:pt x="698" y="536"/>
                      <a:pt x="680" y="527"/>
                    </a:cubicBezTo>
                    <a:lnTo>
                      <a:pt x="643" y="505"/>
                    </a:lnTo>
                    <a:lnTo>
                      <a:pt x="643" y="486"/>
                    </a:lnTo>
                    <a:lnTo>
                      <a:pt x="596" y="500"/>
                    </a:lnTo>
                    <a:lnTo>
                      <a:pt x="496" y="52"/>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56">
                <a:extLst>
                  <a:ext uri="{FF2B5EF4-FFF2-40B4-BE49-F238E27FC236}">
                    <a16:creationId xmlns:a16="http://schemas.microsoft.com/office/drawing/2014/main" id="{A0B88B86-AF88-4D34-B28F-7ECAAF870281}"/>
                  </a:ext>
                </a:extLst>
              </p:cNvPr>
              <p:cNvSpPr>
                <a:spLocks noChangeArrowheads="1"/>
              </p:cNvSpPr>
              <p:nvPr/>
            </p:nvSpPr>
            <p:spPr bwMode="auto">
              <a:xfrm>
                <a:off x="4614" y="157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4766AD7F-7142-41BC-8DEB-4CEE477187DE}"/>
                  </a:ext>
                </a:extLst>
              </p:cNvPr>
              <p:cNvSpPr>
                <a:spLocks noChangeArrowheads="1"/>
              </p:cNvSpPr>
              <p:nvPr/>
            </p:nvSpPr>
            <p:spPr bwMode="auto">
              <a:xfrm>
                <a:off x="4483" y="175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Rectangle 105">
                <a:extLst>
                  <a:ext uri="{FF2B5EF4-FFF2-40B4-BE49-F238E27FC236}">
                    <a16:creationId xmlns:a16="http://schemas.microsoft.com/office/drawing/2014/main" id="{E19174FE-6B6C-40B1-BB3F-AE067833416B}"/>
                  </a:ext>
                </a:extLst>
              </p:cNvPr>
              <p:cNvSpPr>
                <a:spLocks noChangeArrowheads="1"/>
              </p:cNvSpPr>
              <p:nvPr/>
            </p:nvSpPr>
            <p:spPr bwMode="auto">
              <a:xfrm>
                <a:off x="1894" y="193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1" name="Rectangle 117">
                <a:extLst>
                  <a:ext uri="{FF2B5EF4-FFF2-40B4-BE49-F238E27FC236}">
                    <a16:creationId xmlns:a16="http://schemas.microsoft.com/office/drawing/2014/main" id="{5BB1D4B5-18EB-4691-A561-EA2B73C8B749}"/>
                  </a:ext>
                </a:extLst>
              </p:cNvPr>
              <p:cNvSpPr>
                <a:spLocks noChangeArrowheads="1"/>
              </p:cNvSpPr>
              <p:nvPr/>
            </p:nvSpPr>
            <p:spPr bwMode="auto">
              <a:xfrm>
                <a:off x="2174" y="211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5" name="Rectangle 181">
                <a:extLst>
                  <a:ext uri="{FF2B5EF4-FFF2-40B4-BE49-F238E27FC236}">
                    <a16:creationId xmlns:a16="http://schemas.microsoft.com/office/drawing/2014/main" id="{6DB6305A-7F90-4FCE-B22F-17368C423E86}"/>
                  </a:ext>
                </a:extLst>
              </p:cNvPr>
              <p:cNvSpPr>
                <a:spLocks noChangeArrowheads="1"/>
              </p:cNvSpPr>
              <p:nvPr/>
            </p:nvSpPr>
            <p:spPr bwMode="auto">
              <a:xfrm>
                <a:off x="542" y="169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9" name="Rectangle 195">
                <a:extLst>
                  <a:ext uri="{FF2B5EF4-FFF2-40B4-BE49-F238E27FC236}">
                    <a16:creationId xmlns:a16="http://schemas.microsoft.com/office/drawing/2014/main" id="{B813F69D-2E6C-41E6-A088-B830A4B1B325}"/>
                  </a:ext>
                </a:extLst>
              </p:cNvPr>
              <p:cNvSpPr>
                <a:spLocks noChangeArrowheads="1"/>
              </p:cNvSpPr>
              <p:nvPr/>
            </p:nvSpPr>
            <p:spPr bwMode="auto">
              <a:xfrm>
                <a:off x="785" y="211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
        <p:nvSpPr>
          <p:cNvPr id="210" name="Rectangle 209">
            <a:extLst>
              <a:ext uri="{FF2B5EF4-FFF2-40B4-BE49-F238E27FC236}">
                <a16:creationId xmlns:a16="http://schemas.microsoft.com/office/drawing/2014/main" id="{154F25FB-06BB-44D4-B77A-593A0DEF7B0A}"/>
              </a:ext>
            </a:extLst>
          </p:cNvPr>
          <p:cNvSpPr/>
          <p:nvPr/>
        </p:nvSpPr>
        <p:spPr>
          <a:xfrm>
            <a:off x="424822" y="2443088"/>
            <a:ext cx="2546232" cy="1815882"/>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Edward M. Cleary</a:t>
            </a:r>
          </a:p>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West </a:t>
            </a:r>
          </a:p>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Region</a:t>
            </a:r>
          </a:p>
        </p:txBody>
      </p:sp>
      <p:sp>
        <p:nvSpPr>
          <p:cNvPr id="211" name="Rectangle 210">
            <a:extLst>
              <a:ext uri="{FF2B5EF4-FFF2-40B4-BE49-F238E27FC236}">
                <a16:creationId xmlns:a16="http://schemas.microsoft.com/office/drawing/2014/main" id="{3EF04595-A74C-4E99-8316-887BFF0E41C3}"/>
              </a:ext>
            </a:extLst>
          </p:cNvPr>
          <p:cNvSpPr/>
          <p:nvPr/>
        </p:nvSpPr>
        <p:spPr>
          <a:xfrm>
            <a:off x="2517834" y="2513340"/>
            <a:ext cx="2546232" cy="1815882"/>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Pete </a:t>
            </a:r>
          </a:p>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Sierminski</a:t>
            </a:r>
          </a:p>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Midwest </a:t>
            </a:r>
          </a:p>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Region</a:t>
            </a:r>
          </a:p>
        </p:txBody>
      </p:sp>
      <p:sp>
        <p:nvSpPr>
          <p:cNvPr id="213" name="Rectangle 212">
            <a:extLst>
              <a:ext uri="{FF2B5EF4-FFF2-40B4-BE49-F238E27FC236}">
                <a16:creationId xmlns:a16="http://schemas.microsoft.com/office/drawing/2014/main" id="{31F4D05C-2977-4646-A8E1-68FF3AD72CA2}"/>
              </a:ext>
            </a:extLst>
          </p:cNvPr>
          <p:cNvSpPr/>
          <p:nvPr/>
        </p:nvSpPr>
        <p:spPr>
          <a:xfrm>
            <a:off x="4343688" y="2186990"/>
            <a:ext cx="2546232" cy="1815882"/>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Matthew</a:t>
            </a:r>
          </a:p>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 Christie</a:t>
            </a:r>
          </a:p>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Central </a:t>
            </a:r>
          </a:p>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Region</a:t>
            </a:r>
          </a:p>
        </p:txBody>
      </p:sp>
      <p:sp>
        <p:nvSpPr>
          <p:cNvPr id="214" name="Rectangle 213">
            <a:extLst>
              <a:ext uri="{FF2B5EF4-FFF2-40B4-BE49-F238E27FC236}">
                <a16:creationId xmlns:a16="http://schemas.microsoft.com/office/drawing/2014/main" id="{2D51F48C-6771-4FAE-8D99-DE032D448480}"/>
              </a:ext>
            </a:extLst>
          </p:cNvPr>
          <p:cNvSpPr/>
          <p:nvPr/>
        </p:nvSpPr>
        <p:spPr>
          <a:xfrm>
            <a:off x="6511984" y="1694989"/>
            <a:ext cx="2546232" cy="1815882"/>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Michael S. Cotten</a:t>
            </a:r>
          </a:p>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East </a:t>
            </a:r>
          </a:p>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Region</a:t>
            </a:r>
          </a:p>
        </p:txBody>
      </p:sp>
      <p:sp>
        <p:nvSpPr>
          <p:cNvPr id="215" name="Rectangle 214">
            <a:extLst>
              <a:ext uri="{FF2B5EF4-FFF2-40B4-BE49-F238E27FC236}">
                <a16:creationId xmlns:a16="http://schemas.microsoft.com/office/drawing/2014/main" id="{4D83349E-8683-402A-8C33-A0256507FBBA}"/>
              </a:ext>
            </a:extLst>
          </p:cNvPr>
          <p:cNvSpPr/>
          <p:nvPr/>
        </p:nvSpPr>
        <p:spPr>
          <a:xfrm>
            <a:off x="4994691" y="4241737"/>
            <a:ext cx="2546232" cy="954107"/>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Steve A. Gower</a:t>
            </a:r>
          </a:p>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South Region</a:t>
            </a:r>
          </a:p>
        </p:txBody>
      </p:sp>
    </p:spTree>
    <p:extLst>
      <p:ext uri="{BB962C8B-B14F-4D97-AF65-F5344CB8AC3E}">
        <p14:creationId xmlns:p14="http://schemas.microsoft.com/office/powerpoint/2010/main" val="139864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8A9F3B75-002F-9D40-9565-9F9E56AA6921}"/>
              </a:ext>
            </a:extLst>
          </p:cNvPr>
          <p:cNvSpPr>
            <a:spLocks noGrp="1"/>
          </p:cNvSpPr>
          <p:nvPr>
            <p:ph type="title"/>
          </p:nvPr>
        </p:nvSpPr>
        <p:spPr/>
        <p:txBody>
          <a:bodyPr/>
          <a:lstStyle/>
          <a:p>
            <a:pPr eaLnBrk="1" hangingPunct="1"/>
            <a:r>
              <a:rPr lang="en-US" altLang="en-US">
                <a:solidFill>
                  <a:srgbClr val="FFFF00"/>
                </a:solidFill>
                <a:latin typeface="Arial" panose="020B0604020202020204" pitchFamily="34" charset="0"/>
                <a:cs typeface="Arial" panose="020B0604020202020204" pitchFamily="34" charset="0"/>
              </a:rPr>
              <a:t>Example in family changes</a:t>
            </a:r>
          </a:p>
        </p:txBody>
      </p:sp>
      <p:sp>
        <p:nvSpPr>
          <p:cNvPr id="58370" name="Rectangle 3">
            <a:extLst>
              <a:ext uri="{FF2B5EF4-FFF2-40B4-BE49-F238E27FC236}">
                <a16:creationId xmlns:a16="http://schemas.microsoft.com/office/drawing/2014/main" id="{CE4F7A2C-01FB-2649-BDC7-5B090790749D}"/>
              </a:ext>
            </a:extLst>
          </p:cNvPr>
          <p:cNvSpPr>
            <a:spLocks noGrp="1"/>
          </p:cNvSpPr>
          <p:nvPr>
            <p:ph type="body" idx="1"/>
          </p:nvPr>
        </p:nvSpPr>
        <p:spPr>
          <a:xfrm>
            <a:off x="457200" y="1280160"/>
            <a:ext cx="8229600" cy="4525963"/>
          </a:xfrm>
        </p:spPr>
        <p:txBody>
          <a:bodyPr>
            <a:noAutofit/>
          </a:bodyPr>
          <a:lstStyle/>
          <a:p>
            <a:pPr eaLnBrk="1" hangingPunct="1"/>
            <a:r>
              <a:rPr lang="en-US" altLang="en-US" sz="2200" dirty="0">
                <a:solidFill>
                  <a:srgbClr val="FFFF00"/>
                </a:solidFill>
                <a:latin typeface="Arial" panose="020B0604020202020204" pitchFamily="34" charset="0"/>
                <a:cs typeface="Arial" panose="020B0604020202020204" pitchFamily="34" charset="0"/>
              </a:rPr>
              <a:t>Rosa </a:t>
            </a:r>
            <a:r>
              <a:rPr lang="en-US" altLang="en-US" sz="2200" dirty="0" err="1">
                <a:solidFill>
                  <a:srgbClr val="FFFF00"/>
                </a:solidFill>
                <a:latin typeface="Arial" panose="020B0604020202020204" pitchFamily="34" charset="0"/>
                <a:cs typeface="Arial" panose="020B0604020202020204" pitchFamily="34" charset="0"/>
              </a:rPr>
              <a:t>Giacaloni</a:t>
            </a:r>
            <a:r>
              <a:rPr lang="en-US" altLang="en-US" sz="2200" dirty="0">
                <a:solidFill>
                  <a:srgbClr val="FFFF00"/>
                </a:solidFill>
                <a:latin typeface="Arial" panose="020B0604020202020204" pitchFamily="34" charset="0"/>
                <a:cs typeface="Arial" panose="020B0604020202020204" pitchFamily="34" charset="0"/>
              </a:rPr>
              <a:t> and Michael </a:t>
            </a:r>
            <a:r>
              <a:rPr lang="en-US" altLang="en-US" sz="2200" dirty="0" err="1">
                <a:solidFill>
                  <a:srgbClr val="FFFF00"/>
                </a:solidFill>
                <a:latin typeface="Arial" panose="020B0604020202020204" pitchFamily="34" charset="0"/>
                <a:cs typeface="Arial" panose="020B0604020202020204" pitchFamily="34" charset="0"/>
              </a:rPr>
              <a:t>Oshaugnessy</a:t>
            </a:r>
            <a:r>
              <a:rPr lang="en-US" altLang="en-US" sz="2200" dirty="0">
                <a:solidFill>
                  <a:srgbClr val="FFFF00"/>
                </a:solidFill>
                <a:latin typeface="Arial" panose="020B0604020202020204" pitchFamily="34" charset="0"/>
                <a:cs typeface="Arial" panose="020B0604020202020204" pitchFamily="34" charset="0"/>
              </a:rPr>
              <a:t> want to get married.</a:t>
            </a:r>
          </a:p>
          <a:p>
            <a:pPr eaLnBrk="1" hangingPunct="1"/>
            <a:r>
              <a:rPr lang="en-US" altLang="en-US" sz="2200" dirty="0">
                <a:solidFill>
                  <a:srgbClr val="FFFF00"/>
                </a:solidFill>
                <a:latin typeface="Arial" panose="020B0604020202020204" pitchFamily="34" charset="0"/>
                <a:cs typeface="Arial" panose="020B0604020202020204" pitchFamily="34" charset="0"/>
              </a:rPr>
              <a:t>Facts to consider or not!  You have to decide,</a:t>
            </a:r>
          </a:p>
          <a:p>
            <a:pPr eaLnBrk="1" hangingPunct="1"/>
            <a:r>
              <a:rPr lang="en-US" altLang="en-US" sz="2200" dirty="0">
                <a:solidFill>
                  <a:srgbClr val="FFFF00"/>
                </a:solidFill>
                <a:latin typeface="Arial" panose="020B0604020202020204" pitchFamily="34" charset="0"/>
                <a:cs typeface="Arial" panose="020B0604020202020204" pitchFamily="34" charset="0"/>
              </a:rPr>
              <a:t>Rosa comes from a </a:t>
            </a:r>
            <a:r>
              <a:rPr lang="en-US" altLang="en-US" sz="2200" dirty="0" err="1">
                <a:solidFill>
                  <a:srgbClr val="FFFF00"/>
                </a:solidFill>
                <a:latin typeface="Arial" panose="020B0604020202020204" pitchFamily="34" charset="0"/>
                <a:cs typeface="Arial" panose="020B0604020202020204" pitchFamily="34" charset="0"/>
              </a:rPr>
              <a:t>Sicillian</a:t>
            </a:r>
            <a:r>
              <a:rPr lang="en-US" altLang="en-US" sz="2200" dirty="0">
                <a:solidFill>
                  <a:srgbClr val="FFFF00"/>
                </a:solidFill>
                <a:latin typeface="Arial" panose="020B0604020202020204" pitchFamily="34" charset="0"/>
                <a:cs typeface="Arial" panose="020B0604020202020204" pitchFamily="34" charset="0"/>
              </a:rPr>
              <a:t> family and Michael from an Irish Family.</a:t>
            </a:r>
          </a:p>
          <a:p>
            <a:pPr eaLnBrk="1" hangingPunct="1"/>
            <a:r>
              <a:rPr lang="en-US" altLang="en-US" sz="2200" dirty="0">
                <a:solidFill>
                  <a:srgbClr val="FFFF00"/>
                </a:solidFill>
                <a:latin typeface="Arial" panose="020B0604020202020204" pitchFamily="34" charset="0"/>
                <a:cs typeface="Arial" panose="020B0604020202020204" pitchFamily="34" charset="0"/>
              </a:rPr>
              <a:t>Both families are Catholic.</a:t>
            </a:r>
          </a:p>
          <a:p>
            <a:pPr eaLnBrk="1" hangingPunct="1"/>
            <a:r>
              <a:rPr lang="en-US" altLang="en-US" sz="2200" dirty="0">
                <a:solidFill>
                  <a:srgbClr val="FFFF00"/>
                </a:solidFill>
                <a:latin typeface="Arial" panose="020B0604020202020204" pitchFamily="34" charset="0"/>
                <a:cs typeface="Arial" panose="020B0604020202020204" pitchFamily="34" charset="0"/>
              </a:rPr>
              <a:t>Both just graduated from college, Rosa will be a Nurse </a:t>
            </a:r>
            <a:r>
              <a:rPr lang="en-US" altLang="en-US" sz="2200" dirty="0" err="1">
                <a:solidFill>
                  <a:srgbClr val="FFFF00"/>
                </a:solidFill>
                <a:latin typeface="Arial" panose="020B0604020202020204" pitchFamily="34" charset="0"/>
                <a:cs typeface="Arial" panose="020B0604020202020204" pitchFamily="34" charset="0"/>
              </a:rPr>
              <a:t>Practioner</a:t>
            </a:r>
            <a:r>
              <a:rPr lang="en-US" altLang="en-US" sz="2200" dirty="0">
                <a:solidFill>
                  <a:srgbClr val="FFFF00"/>
                </a:solidFill>
                <a:latin typeface="Arial" panose="020B0604020202020204" pitchFamily="34" charset="0"/>
                <a:cs typeface="Arial" panose="020B0604020202020204" pitchFamily="34" charset="0"/>
              </a:rPr>
              <a:t> and Michael will be the new plant manager where Papa </a:t>
            </a:r>
            <a:r>
              <a:rPr lang="en-US" altLang="en-US" sz="2200" dirty="0" err="1">
                <a:solidFill>
                  <a:srgbClr val="FFFF00"/>
                </a:solidFill>
                <a:latin typeface="Arial" panose="020B0604020202020204" pitchFamily="34" charset="0"/>
                <a:cs typeface="Arial" panose="020B0604020202020204" pitchFamily="34" charset="0"/>
              </a:rPr>
              <a:t>Giacaloni</a:t>
            </a:r>
            <a:r>
              <a:rPr lang="en-US" altLang="en-US" sz="2200" dirty="0">
                <a:solidFill>
                  <a:srgbClr val="FFFF00"/>
                </a:solidFill>
                <a:latin typeface="Arial" panose="020B0604020202020204" pitchFamily="34" charset="0"/>
                <a:cs typeface="Arial" panose="020B0604020202020204" pitchFamily="34" charset="0"/>
              </a:rPr>
              <a:t> and Rosa’s older brother </a:t>
            </a:r>
            <a:r>
              <a:rPr lang="en-US" altLang="en-US" sz="2200" dirty="0" err="1">
                <a:solidFill>
                  <a:srgbClr val="FFFF00"/>
                </a:solidFill>
                <a:latin typeface="Arial" panose="020B0604020202020204" pitchFamily="34" charset="0"/>
                <a:cs typeface="Arial" panose="020B0604020202020204" pitchFamily="34" charset="0"/>
              </a:rPr>
              <a:t>Georgio</a:t>
            </a:r>
            <a:r>
              <a:rPr lang="en-US" altLang="en-US" sz="2200" dirty="0">
                <a:solidFill>
                  <a:srgbClr val="FFFF00"/>
                </a:solidFill>
                <a:latin typeface="Arial" panose="020B0604020202020204" pitchFamily="34" charset="0"/>
                <a:cs typeface="Arial" panose="020B0604020202020204" pitchFamily="34" charset="0"/>
              </a:rPr>
              <a:t> work.</a:t>
            </a:r>
          </a:p>
          <a:p>
            <a:pPr eaLnBrk="1" hangingPunct="1"/>
            <a:r>
              <a:rPr lang="en-US" altLang="en-US" sz="2200" dirty="0" err="1">
                <a:solidFill>
                  <a:srgbClr val="FFFF00"/>
                </a:solidFill>
                <a:latin typeface="Arial" panose="020B0604020202020204" pitchFamily="34" charset="0"/>
                <a:cs typeface="Arial" panose="020B0604020202020204" pitchFamily="34" charset="0"/>
              </a:rPr>
              <a:t>Georgio</a:t>
            </a:r>
            <a:r>
              <a:rPr lang="en-US" altLang="en-US" sz="2200" dirty="0">
                <a:solidFill>
                  <a:srgbClr val="FFFF00"/>
                </a:solidFill>
                <a:latin typeface="Arial" panose="020B0604020202020204" pitchFamily="34" charset="0"/>
                <a:cs typeface="Arial" panose="020B0604020202020204" pitchFamily="34" charset="0"/>
              </a:rPr>
              <a:t> is the Union Steward at the plant.</a:t>
            </a:r>
          </a:p>
          <a:p>
            <a:pPr eaLnBrk="1" hangingPunct="1"/>
            <a:r>
              <a:rPr lang="en-US" altLang="en-US" sz="2200" dirty="0">
                <a:solidFill>
                  <a:srgbClr val="FFFF00"/>
                </a:solidFill>
                <a:latin typeface="Arial" panose="020B0604020202020204" pitchFamily="34" charset="0"/>
                <a:cs typeface="Arial" panose="020B0604020202020204" pitchFamily="34" charset="0"/>
              </a:rPr>
              <a:t>Michael has been told that he needs to cut the work force from 680 employees by 10% because of automation being installed. </a:t>
            </a:r>
          </a:p>
          <a:p>
            <a:pPr eaLnBrk="1" hangingPunct="1"/>
            <a:endParaRPr lang="en-US" altLang="en-US" sz="2200" dirty="0">
              <a:solidFill>
                <a:srgbClr val="FFFF00"/>
              </a:solidFill>
              <a:latin typeface="Arial" panose="020B0604020202020204" pitchFamily="34" charset="0"/>
              <a:cs typeface="Arial" panose="020B0604020202020204" pitchFamily="34" charset="0"/>
            </a:endParaRPr>
          </a:p>
          <a:p>
            <a:pPr eaLnBrk="1" hangingPunct="1"/>
            <a:endParaRPr lang="en-US" altLang="en-US" sz="2200" dirty="0">
              <a:solidFill>
                <a:srgbClr val="FFFF00"/>
              </a:solidFill>
              <a:latin typeface="Arial" panose="020B0604020202020204" pitchFamily="34" charset="0"/>
              <a:cs typeface="Arial" panose="020B0604020202020204" pitchFamily="34" charset="0"/>
            </a:endParaRPr>
          </a:p>
          <a:p>
            <a:pPr eaLnBrk="1" hangingPunct="1"/>
            <a:endParaRPr lang="en-US" altLang="en-US" sz="2200" dirty="0">
              <a:solidFill>
                <a:srgbClr val="FFFF00"/>
              </a:solidFill>
              <a:latin typeface="Arial" panose="020B0604020202020204" pitchFamily="34" charset="0"/>
              <a:cs typeface="Arial" panose="020B0604020202020204" pitchFamily="34" charset="0"/>
            </a:endParaRPr>
          </a:p>
          <a:p>
            <a:pPr eaLnBrk="1" hangingPunct="1"/>
            <a:endParaRPr lang="en-US" altLang="en-US" sz="22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0332864"/>
      </p:ext>
    </p:extLst>
  </p:cSld>
  <p:clrMapOvr>
    <a:masterClrMapping/>
  </p:clrMapOvr>
  <p:transition spd="slow">
    <p:diamond/>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E5C20AB7-6B3E-4C4D-BB5E-BBE13427255E}"/>
              </a:ext>
            </a:extLst>
          </p:cNvPr>
          <p:cNvSpPr>
            <a:spLocks noGrp="1"/>
          </p:cNvSpPr>
          <p:nvPr>
            <p:ph type="title"/>
          </p:nvPr>
        </p:nvSpPr>
        <p:spPr/>
        <p:txBody>
          <a:bodyPr/>
          <a:lstStyle/>
          <a:p>
            <a:pPr eaLnBrk="1" hangingPunct="1"/>
            <a:r>
              <a:rPr lang="en-US" altLang="en-US">
                <a:solidFill>
                  <a:srgbClr val="FFFF00"/>
                </a:solidFill>
                <a:latin typeface="Arial" panose="020B0604020202020204" pitchFamily="34" charset="0"/>
                <a:cs typeface="Arial" panose="020B0604020202020204" pitchFamily="34" charset="0"/>
              </a:rPr>
              <a:t>To consider or not</a:t>
            </a:r>
          </a:p>
        </p:txBody>
      </p:sp>
      <p:sp>
        <p:nvSpPr>
          <p:cNvPr id="59394" name="Rectangle 3">
            <a:extLst>
              <a:ext uri="{FF2B5EF4-FFF2-40B4-BE49-F238E27FC236}">
                <a16:creationId xmlns:a16="http://schemas.microsoft.com/office/drawing/2014/main" id="{ACA51C2A-E60C-D24F-B2F2-D7E077052A41}"/>
              </a:ext>
            </a:extLst>
          </p:cNvPr>
          <p:cNvSpPr>
            <a:spLocks noGrp="1"/>
          </p:cNvSpPr>
          <p:nvPr>
            <p:ph type="body" idx="1"/>
          </p:nvPr>
        </p:nvSpPr>
        <p:spPr>
          <a:xfrm>
            <a:off x="457200" y="1451610"/>
            <a:ext cx="8229600" cy="4525963"/>
          </a:xfrm>
        </p:spPr>
        <p:txBody>
          <a:bodyPr>
            <a:noAutofit/>
          </a:bodyPr>
          <a:lstStyle/>
          <a:p>
            <a:pPr eaLnBrk="1" hangingPunct="1">
              <a:lnSpc>
                <a:spcPct val="90000"/>
              </a:lnSpc>
            </a:pPr>
            <a:r>
              <a:rPr lang="en-US" altLang="en-US" sz="2200" dirty="0" err="1">
                <a:solidFill>
                  <a:srgbClr val="FFFF00"/>
                </a:solidFill>
                <a:latin typeface="Arial" panose="020B0604020202020204" pitchFamily="34" charset="0"/>
                <a:cs typeface="Arial" panose="020B0604020202020204" pitchFamily="34" charset="0"/>
              </a:rPr>
              <a:t>Sicillian</a:t>
            </a:r>
            <a:r>
              <a:rPr lang="en-US" altLang="en-US" sz="2200" dirty="0">
                <a:solidFill>
                  <a:srgbClr val="FFFF00"/>
                </a:solidFill>
                <a:latin typeface="Arial" panose="020B0604020202020204" pitchFamily="34" charset="0"/>
                <a:cs typeface="Arial" panose="020B0604020202020204" pitchFamily="34" charset="0"/>
              </a:rPr>
              <a:t> families are traditionally Matriarchal and Irish families Patriarchal  Papa thinks he is in charge but Mama reminds him she can burn the marina sauce!</a:t>
            </a:r>
          </a:p>
          <a:p>
            <a:pPr eaLnBrk="1" hangingPunct="1">
              <a:lnSpc>
                <a:spcPct val="90000"/>
              </a:lnSpc>
            </a:pPr>
            <a:r>
              <a:rPr lang="en-US" altLang="en-US" sz="2200" dirty="0">
                <a:solidFill>
                  <a:srgbClr val="FFFF00"/>
                </a:solidFill>
                <a:latin typeface="Arial" panose="020B0604020202020204" pitchFamily="34" charset="0"/>
                <a:cs typeface="Arial" panose="020B0604020202020204" pitchFamily="34" charset="0"/>
              </a:rPr>
              <a:t>Michael’s dad and brother own and operate the Irish pub across from the plant.</a:t>
            </a:r>
          </a:p>
          <a:p>
            <a:pPr eaLnBrk="1" hangingPunct="1">
              <a:lnSpc>
                <a:spcPct val="90000"/>
              </a:lnSpc>
            </a:pPr>
            <a:r>
              <a:rPr lang="en-US" altLang="en-US" sz="2200" dirty="0">
                <a:solidFill>
                  <a:srgbClr val="FFFF00"/>
                </a:solidFill>
                <a:latin typeface="Arial" panose="020B0604020202020204" pitchFamily="34" charset="0"/>
                <a:cs typeface="Arial" panose="020B0604020202020204" pitchFamily="34" charset="0"/>
              </a:rPr>
              <a:t>Both families love the children and are looking forward to grandchildren.</a:t>
            </a:r>
          </a:p>
          <a:p>
            <a:pPr eaLnBrk="1" hangingPunct="1">
              <a:lnSpc>
                <a:spcPct val="90000"/>
              </a:lnSpc>
            </a:pPr>
            <a:r>
              <a:rPr lang="en-US" altLang="en-US" sz="2200" dirty="0">
                <a:solidFill>
                  <a:srgbClr val="FFFF00"/>
                </a:solidFill>
                <a:latin typeface="Arial" panose="020B0604020202020204" pitchFamily="34" charset="0"/>
                <a:cs typeface="Arial" panose="020B0604020202020204" pitchFamily="34" charset="0"/>
              </a:rPr>
              <a:t>Papa </a:t>
            </a:r>
            <a:r>
              <a:rPr lang="en-US" altLang="en-US" sz="2200" dirty="0" err="1">
                <a:solidFill>
                  <a:srgbClr val="FFFF00"/>
                </a:solidFill>
                <a:latin typeface="Arial" panose="020B0604020202020204" pitchFamily="34" charset="0"/>
                <a:cs typeface="Arial" panose="020B0604020202020204" pitchFamily="34" charset="0"/>
              </a:rPr>
              <a:t>Giacaloni</a:t>
            </a:r>
            <a:r>
              <a:rPr lang="en-US" altLang="en-US" sz="2200" dirty="0">
                <a:solidFill>
                  <a:srgbClr val="FFFF00"/>
                </a:solidFill>
                <a:latin typeface="Arial" panose="020B0604020202020204" pitchFamily="34" charset="0"/>
                <a:cs typeface="Arial" panose="020B0604020202020204" pitchFamily="34" charset="0"/>
              </a:rPr>
              <a:t> has worked at the plant for 29 years one more year to retire. </a:t>
            </a:r>
          </a:p>
          <a:p>
            <a:pPr eaLnBrk="1" hangingPunct="1">
              <a:lnSpc>
                <a:spcPct val="90000"/>
              </a:lnSpc>
            </a:pPr>
            <a:r>
              <a:rPr lang="en-US" altLang="en-US" sz="2200" dirty="0">
                <a:solidFill>
                  <a:srgbClr val="FFFF00"/>
                </a:solidFill>
                <a:latin typeface="Arial" panose="020B0604020202020204" pitchFamily="34" charset="0"/>
                <a:cs typeface="Arial" panose="020B0604020202020204" pitchFamily="34" charset="0"/>
              </a:rPr>
              <a:t>Rosa’s uncle Tony “Jack” </a:t>
            </a:r>
            <a:r>
              <a:rPr lang="en-US" altLang="en-US" sz="2200" dirty="0" err="1">
                <a:solidFill>
                  <a:srgbClr val="FFFF00"/>
                </a:solidFill>
                <a:latin typeface="Arial" panose="020B0604020202020204" pitchFamily="34" charset="0"/>
                <a:cs typeface="Arial" panose="020B0604020202020204" pitchFamily="34" charset="0"/>
              </a:rPr>
              <a:t>Giacaloni</a:t>
            </a:r>
            <a:r>
              <a:rPr lang="en-US" altLang="en-US" sz="2200" dirty="0">
                <a:solidFill>
                  <a:srgbClr val="FFFF00"/>
                </a:solidFill>
                <a:latin typeface="Arial" panose="020B0604020202020204" pitchFamily="34" charset="0"/>
                <a:cs typeface="Arial" panose="020B0604020202020204" pitchFamily="34" charset="0"/>
              </a:rPr>
              <a:t> and Tony “The Pro” </a:t>
            </a:r>
            <a:r>
              <a:rPr lang="en-US" altLang="en-US" sz="2200" dirty="0" err="1">
                <a:solidFill>
                  <a:srgbClr val="FFFF00"/>
                </a:solidFill>
                <a:latin typeface="Arial" panose="020B0604020202020204" pitchFamily="34" charset="0"/>
                <a:cs typeface="Arial" panose="020B0604020202020204" pitchFamily="34" charset="0"/>
              </a:rPr>
              <a:t>Provanzano</a:t>
            </a:r>
            <a:r>
              <a:rPr lang="en-US" altLang="en-US" sz="2200" dirty="0">
                <a:solidFill>
                  <a:srgbClr val="FFFF00"/>
                </a:solidFill>
                <a:latin typeface="Arial" panose="020B0604020202020204" pitchFamily="34" charset="0"/>
                <a:cs typeface="Arial" panose="020B0604020202020204" pitchFamily="34" charset="0"/>
              </a:rPr>
              <a:t> were the last 2 people seen with Jimmy Hoffa before he disappeared.</a:t>
            </a:r>
          </a:p>
          <a:p>
            <a:pPr eaLnBrk="1" hangingPunct="1">
              <a:lnSpc>
                <a:spcPct val="90000"/>
              </a:lnSpc>
            </a:pPr>
            <a:r>
              <a:rPr lang="en-US" altLang="en-US" sz="2200" dirty="0">
                <a:solidFill>
                  <a:srgbClr val="FFFF00"/>
                </a:solidFill>
                <a:latin typeface="Arial" panose="020B0604020202020204" pitchFamily="34" charset="0"/>
                <a:cs typeface="Arial" panose="020B0604020202020204" pitchFamily="34" charset="0"/>
              </a:rPr>
              <a:t>This is the first time Michael will be meeting Rosa’s family and he wants to ask for permission to marry her.</a:t>
            </a:r>
          </a:p>
          <a:p>
            <a:pPr eaLnBrk="1" hangingPunct="1">
              <a:lnSpc>
                <a:spcPct val="90000"/>
              </a:lnSpc>
            </a:pPr>
            <a:endParaRPr lang="en-US" altLang="en-US" sz="22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680594"/>
      </p:ext>
    </p:extLst>
  </p:cSld>
  <p:clrMapOvr>
    <a:masterClrMapping/>
  </p:clrMapOvr>
  <p:transition spd="slow">
    <p:diamond/>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E369AE90-33C1-D249-831B-A9B1830F2F09}"/>
              </a:ext>
            </a:extLst>
          </p:cNvPr>
          <p:cNvSpPr>
            <a:spLocks noGrp="1"/>
          </p:cNvSpPr>
          <p:nvPr>
            <p:ph type="title"/>
          </p:nvPr>
        </p:nvSpPr>
        <p:spPr>
          <a:xfrm>
            <a:off x="2045970" y="1109028"/>
            <a:ext cx="4697730" cy="5143182"/>
          </a:xfrm>
        </p:spPr>
        <p:txBody>
          <a:bodyPr>
            <a:noAutofit/>
          </a:bodyPr>
          <a:lstStyle/>
          <a:p>
            <a:pPr eaLnBrk="1" hangingPunct="1"/>
            <a:r>
              <a:rPr lang="en-US" altLang="en-US" sz="4000" dirty="0">
                <a:solidFill>
                  <a:srgbClr val="FFFF00"/>
                </a:solidFill>
                <a:latin typeface="Arial" panose="020B0604020202020204" pitchFamily="34" charset="0"/>
                <a:cs typeface="Arial" panose="020B0604020202020204" pitchFamily="34" charset="0"/>
              </a:rPr>
              <a:t>A lot to consider or not ? </a:t>
            </a:r>
            <a:br>
              <a:rPr lang="en-US" altLang="en-US" sz="4000" dirty="0">
                <a:solidFill>
                  <a:srgbClr val="FFFF00"/>
                </a:solidFill>
                <a:latin typeface="Arial" panose="020B0604020202020204" pitchFamily="34" charset="0"/>
                <a:cs typeface="Arial" panose="020B0604020202020204" pitchFamily="34" charset="0"/>
              </a:rPr>
            </a:br>
            <a:br>
              <a:rPr lang="en-US" altLang="en-US" sz="4000" dirty="0">
                <a:solidFill>
                  <a:srgbClr val="FFFF00"/>
                </a:solidFill>
                <a:latin typeface="Arial" panose="020B0604020202020204" pitchFamily="34" charset="0"/>
                <a:cs typeface="Arial" panose="020B0604020202020204" pitchFamily="34" charset="0"/>
              </a:rPr>
            </a:br>
            <a:br>
              <a:rPr lang="en-US" altLang="en-US" sz="4000" dirty="0">
                <a:solidFill>
                  <a:srgbClr val="FFFF00"/>
                </a:solidFill>
                <a:latin typeface="Arial" panose="020B0604020202020204" pitchFamily="34" charset="0"/>
                <a:cs typeface="Arial" panose="020B0604020202020204" pitchFamily="34" charset="0"/>
              </a:rPr>
            </a:br>
            <a:r>
              <a:rPr lang="en-US" altLang="en-US" sz="4000" dirty="0">
                <a:solidFill>
                  <a:srgbClr val="FFFF00"/>
                </a:solidFill>
                <a:latin typeface="Arial" panose="020B0604020202020204" pitchFamily="34" charset="0"/>
                <a:cs typeface="Arial" panose="020B0604020202020204" pitchFamily="34" charset="0"/>
              </a:rPr>
              <a:t>Who does Michael talk to first and what should he include or not? </a:t>
            </a:r>
            <a:br>
              <a:rPr lang="en-US" altLang="en-US" sz="4000" dirty="0">
                <a:solidFill>
                  <a:srgbClr val="FFFF00"/>
                </a:solidFill>
                <a:latin typeface="Arial" panose="020B0604020202020204" pitchFamily="34" charset="0"/>
                <a:cs typeface="Arial" panose="020B0604020202020204" pitchFamily="34" charset="0"/>
              </a:rPr>
            </a:br>
            <a:br>
              <a:rPr lang="en-US" altLang="en-US" sz="4000" dirty="0">
                <a:solidFill>
                  <a:srgbClr val="FFFF00"/>
                </a:solidFill>
                <a:latin typeface="Arial" panose="020B0604020202020204" pitchFamily="34" charset="0"/>
                <a:cs typeface="Arial" panose="020B0604020202020204" pitchFamily="34" charset="0"/>
              </a:rPr>
            </a:br>
            <a:endParaRPr lang="en-US" altLang="en-US" sz="4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376681"/>
      </p:ext>
    </p:extLst>
  </p:cSld>
  <p:clrMapOvr>
    <a:masterClrMapping/>
  </p:clrMapOvr>
  <p:transition spd="slow">
    <p:diamond/>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2592"/>
          </a:xfrm>
        </p:spPr>
        <p:txBody>
          <a:bodyPr>
            <a:normAutofit fontScale="90000"/>
          </a:bodyPr>
          <a:lstStyle/>
          <a:p>
            <a:pPr rtl="0"/>
            <a:r>
              <a:rPr lang="en-US" altLang="ja-JP" b="1" i="0" u="none" strike="noStrike" baseline="0" dirty="0">
                <a:solidFill>
                  <a:srgbClr val="FFFF00"/>
                </a:solidFill>
                <a:latin typeface="Arial"/>
                <a:ea typeface="ＭＳ ゴシック"/>
              </a:rPr>
              <a:t>Resolution walk-through</a:t>
            </a:r>
            <a:endParaRPr lang="en-US" altLang="ja-JP" b="1" i="0" u="none" strike="noStrike" baseline="0" dirty="0">
              <a:solidFill>
                <a:srgbClr val="FFFF00"/>
              </a:solidFill>
              <a:latin typeface="Times New Roman"/>
              <a:ea typeface="ＭＳ ゴシック"/>
            </a:endParaRPr>
          </a:p>
        </p:txBody>
      </p:sp>
      <p:pic>
        <p:nvPicPr>
          <p:cNvPr id="6" name="Picture 5">
            <a:extLst>
              <a:ext uri="{FF2B5EF4-FFF2-40B4-BE49-F238E27FC236}">
                <a16:creationId xmlns:a16="http://schemas.microsoft.com/office/drawing/2014/main" id="{230DE9A3-B0B2-224D-9877-F642BC19C20F}"/>
              </a:ext>
            </a:extLst>
          </p:cNvPr>
          <p:cNvPicPr>
            <a:picLocks noChangeAspect="1"/>
          </p:cNvPicPr>
          <p:nvPr/>
        </p:nvPicPr>
        <p:blipFill>
          <a:blip r:embed="rId3"/>
          <a:stretch>
            <a:fillRect/>
          </a:stretch>
        </p:blipFill>
        <p:spPr>
          <a:xfrm>
            <a:off x="1411129" y="930814"/>
            <a:ext cx="6321742" cy="5607146"/>
          </a:xfrm>
          <a:prstGeom prst="rect">
            <a:avLst/>
          </a:prstGeom>
        </p:spPr>
      </p:pic>
    </p:spTree>
    <p:extLst>
      <p:ext uri="{BB962C8B-B14F-4D97-AF65-F5344CB8AC3E}">
        <p14:creationId xmlns:p14="http://schemas.microsoft.com/office/powerpoint/2010/main" val="289647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71ABC2-9B78-BC4F-874E-557EE190E912}"/>
              </a:ext>
            </a:extLst>
          </p:cNvPr>
          <p:cNvSpPr>
            <a:spLocks noGrp="1"/>
          </p:cNvSpPr>
          <p:nvPr>
            <p:ph type="title"/>
          </p:nvPr>
        </p:nvSpPr>
        <p:spPr>
          <a:xfrm>
            <a:off x="457200" y="274638"/>
            <a:ext cx="8229600" cy="422592"/>
          </a:xfrm>
        </p:spPr>
        <p:txBody>
          <a:bodyPr>
            <a:normAutofit fontScale="90000"/>
          </a:bodyPr>
          <a:lstStyle/>
          <a:p>
            <a:pPr rtl="0"/>
            <a:r>
              <a:rPr lang="en-US" altLang="ja-JP" b="1" i="0" u="none" strike="noStrike" baseline="0" dirty="0">
                <a:solidFill>
                  <a:srgbClr val="FFFF00"/>
                </a:solidFill>
                <a:latin typeface="Arial"/>
                <a:ea typeface="ＭＳ ゴシック"/>
              </a:rPr>
              <a:t>Resolution walk-through</a:t>
            </a:r>
            <a:endParaRPr lang="en-US" altLang="ja-JP" b="1" i="0" u="none" strike="noStrike" baseline="0" dirty="0">
              <a:solidFill>
                <a:srgbClr val="FFFF00"/>
              </a:solidFill>
              <a:latin typeface="Times New Roman"/>
              <a:ea typeface="ＭＳ ゴシック"/>
            </a:endParaRPr>
          </a:p>
        </p:txBody>
      </p:sp>
      <p:pic>
        <p:nvPicPr>
          <p:cNvPr id="8" name="Picture 7">
            <a:extLst>
              <a:ext uri="{FF2B5EF4-FFF2-40B4-BE49-F238E27FC236}">
                <a16:creationId xmlns:a16="http://schemas.microsoft.com/office/drawing/2014/main" id="{F8FCC34A-3F95-0D45-B355-60BAD39EE363}"/>
              </a:ext>
            </a:extLst>
          </p:cNvPr>
          <p:cNvPicPr>
            <a:picLocks noChangeAspect="1"/>
          </p:cNvPicPr>
          <p:nvPr/>
        </p:nvPicPr>
        <p:blipFill>
          <a:blip r:embed="rId3"/>
          <a:stretch>
            <a:fillRect/>
          </a:stretch>
        </p:blipFill>
        <p:spPr>
          <a:xfrm>
            <a:off x="1003300" y="876300"/>
            <a:ext cx="7137400" cy="5105400"/>
          </a:xfrm>
          <a:prstGeom prst="rect">
            <a:avLst/>
          </a:prstGeom>
        </p:spPr>
      </p:pic>
    </p:spTree>
    <p:extLst>
      <p:ext uri="{BB962C8B-B14F-4D97-AF65-F5344CB8AC3E}">
        <p14:creationId xmlns:p14="http://schemas.microsoft.com/office/powerpoint/2010/main" val="285119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a:solidFill>
                  <a:srgbClr val="FFFF00"/>
                </a:solidFill>
                <a:latin typeface="Arial"/>
                <a:ea typeface="ＭＳ ゴシック"/>
              </a:rPr>
              <a:t>Public Speaking Module</a:t>
            </a:r>
            <a:endParaRPr lang="en-US" altLang="ja-JP" b="1" i="0" u="none" strike="noStrike" baseline="0">
              <a:solidFill>
                <a:srgbClr val="FFFF00"/>
              </a:solidFill>
              <a:latin typeface="Times New Roman"/>
              <a:ea typeface="ＭＳ ゴシック"/>
            </a:endParaRPr>
          </a:p>
        </p:txBody>
      </p:sp>
    </p:spTree>
    <p:extLst>
      <p:ext uri="{BB962C8B-B14F-4D97-AF65-F5344CB8AC3E}">
        <p14:creationId xmlns:p14="http://schemas.microsoft.com/office/powerpoint/2010/main" val="206500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altLang="ja-JP" b="1" i="0" u="none" strike="noStrike" baseline="0" dirty="0">
                <a:solidFill>
                  <a:srgbClr val="FFFF00"/>
                </a:solidFill>
                <a:latin typeface="Arial"/>
                <a:ea typeface="ＭＳ ゴシック"/>
              </a:rPr>
              <a:t>National Detachment Leadership Seminar</a:t>
            </a:r>
          </a:p>
        </p:txBody>
      </p:sp>
      <p:sp>
        <p:nvSpPr>
          <p:cNvPr id="3" name="Text Placeholder 2"/>
          <p:cNvSpPr>
            <a:spLocks noGrp="1"/>
          </p:cNvSpPr>
          <p:nvPr>
            <p:ph type="body" idx="1"/>
          </p:nvPr>
        </p:nvSpPr>
        <p:spPr/>
        <p:txBody>
          <a:bodyPr/>
          <a:lstStyle/>
          <a:p>
            <a:pPr marL="0" lvl="0" indent="0" algn="ctr" rtl="0">
              <a:buNone/>
            </a:pPr>
            <a:r>
              <a:rPr lang="en-US" altLang="ja-JP" b="1" i="1" u="none" strike="noStrike" baseline="0" dirty="0">
                <a:solidFill>
                  <a:srgbClr val="FFFF00"/>
                </a:solidFill>
                <a:latin typeface="Arial" panose="020B0604020202020204" pitchFamily="34" charset="0"/>
                <a:ea typeface="ＭＳ ゴシック"/>
                <a:cs typeface="Arial" panose="020B0604020202020204" pitchFamily="34" charset="0"/>
              </a:rPr>
              <a:t>Questionnaire / Survey</a:t>
            </a:r>
          </a:p>
          <a:p>
            <a:pPr marL="0" lvl="0" indent="0" rtl="0">
              <a:buNone/>
            </a:pPr>
            <a:endParaRPr lang="en-US" altLang="ja-JP" b="1" i="1" u="none" strike="noStrike" baseline="0" dirty="0">
              <a:solidFill>
                <a:srgbClr val="FFFF00"/>
              </a:solidFill>
              <a:latin typeface="Arial" panose="020B0604020202020204" pitchFamily="34" charset="0"/>
              <a:ea typeface="ＭＳ ゴシック"/>
              <a:cs typeface="Arial" panose="020B0604020202020204" pitchFamily="34" charset="0"/>
            </a:endParaRPr>
          </a:p>
          <a:p>
            <a:pPr marL="228600" lvl="0" indent="-228600" rtl="0">
              <a:buNone/>
            </a:pPr>
            <a:r>
              <a:rPr lang="en-US" altLang="ja-JP" sz="2800" b="1" i="1" u="none" strike="noStrike" baseline="0" dirty="0">
                <a:solidFill>
                  <a:srgbClr val="FFFF00"/>
                </a:solidFill>
                <a:latin typeface="Arial" panose="020B0604020202020204" pitchFamily="34" charset="0"/>
                <a:ea typeface="ＭＳ ゴシック"/>
                <a:cs typeface="Arial" panose="020B0604020202020204" pitchFamily="34" charset="0"/>
              </a:rPr>
              <a:t>Here is your chance to rate this program. We need your comments and suggestions to improve this course.</a:t>
            </a:r>
          </a:p>
          <a:p>
            <a:pPr marL="228600" lvl="0" indent="-228600" rtl="0">
              <a:buNone/>
            </a:pPr>
            <a:endParaRPr lang="en-US" altLang="ja-JP" sz="2800" b="1" i="1" u="none" strike="noStrike" baseline="0" dirty="0">
              <a:solidFill>
                <a:srgbClr val="FFFF00"/>
              </a:solidFill>
              <a:latin typeface="Arial" panose="020B0604020202020204" pitchFamily="34" charset="0"/>
              <a:ea typeface="ＭＳ ゴシック"/>
              <a:cs typeface="Arial" panose="020B0604020202020204" pitchFamily="34" charset="0"/>
            </a:endParaRPr>
          </a:p>
          <a:p>
            <a:pPr marL="228600" lvl="0" indent="-228600" rtl="0">
              <a:buNone/>
            </a:pPr>
            <a:r>
              <a:rPr lang="en-US" altLang="ja-JP" sz="2800" b="1" i="1" u="none" strike="noStrike" baseline="0" dirty="0">
                <a:solidFill>
                  <a:srgbClr val="FFFF00"/>
                </a:solidFill>
                <a:latin typeface="Arial" panose="020B0604020202020204" pitchFamily="34" charset="0"/>
                <a:ea typeface="ＭＳ ゴシック"/>
                <a:cs typeface="Arial" panose="020B0604020202020204" pitchFamily="34" charset="0"/>
              </a:rPr>
              <a:t>You can and do make a difference!</a:t>
            </a:r>
          </a:p>
        </p:txBody>
      </p:sp>
    </p:spTree>
    <p:extLst>
      <p:ext uri="{BB962C8B-B14F-4D97-AF65-F5344CB8AC3E}">
        <p14:creationId xmlns:p14="http://schemas.microsoft.com/office/powerpoint/2010/main" val="113430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41300"/>
            <a:ext cx="5930900" cy="5626100"/>
          </a:xfrm>
        </p:spPr>
        <p:txBody>
          <a:bodyPr>
            <a:normAutofit/>
          </a:bodyPr>
          <a:lstStyle/>
          <a:p>
            <a:pPr rtl="0"/>
            <a:r>
              <a:rPr lang="fr-FR" altLang="ja-JP" b="1" i="1" u="none" strike="noStrike" baseline="0" dirty="0">
                <a:solidFill>
                  <a:srgbClr val="FFFF00"/>
                </a:solidFill>
                <a:latin typeface="Arial" panose="020B0604020202020204" pitchFamily="34" charset="0"/>
                <a:ea typeface="ＭＳ ゴシック"/>
                <a:cs typeface="Arial" panose="020B0604020202020204" pitchFamily="34" charset="0"/>
              </a:rPr>
              <a:t>? ? ? Questions ? ? ?</a:t>
            </a:r>
            <a:r>
              <a:rPr lang="mr-IN" altLang="ja-JP" b="1" i="1" u="none" strike="noStrike" baseline="0" dirty="0">
                <a:solidFill>
                  <a:srgbClr val="FFFF00"/>
                </a:solidFill>
                <a:latin typeface="Arial" panose="020B0604020202020204" pitchFamily="34" charset="0"/>
                <a:ea typeface="ＭＳ ゴシック"/>
                <a:cs typeface="Cambria"/>
              </a:rPr>
              <a:t>  </a:t>
            </a:r>
            <a:br>
              <a:rPr lang="en-US" altLang="ja-JP" b="1" i="1" u="none" strike="noStrike" baseline="0" dirty="0">
                <a:solidFill>
                  <a:srgbClr val="FFFF00"/>
                </a:solidFill>
                <a:latin typeface="Arial" panose="020B0604020202020204" pitchFamily="34" charset="0"/>
                <a:ea typeface="ＭＳ ゴシック"/>
                <a:cs typeface="Arial" panose="020B0604020202020204" pitchFamily="34" charset="0"/>
              </a:rPr>
            </a:br>
            <a:br>
              <a:rPr lang="en-US" altLang="ja-JP" b="1" i="1" dirty="0">
                <a:solidFill>
                  <a:srgbClr val="FFFF00"/>
                </a:solidFill>
                <a:latin typeface="Arial" panose="020B0604020202020204" pitchFamily="34" charset="0"/>
                <a:ea typeface="ＭＳ ゴシック"/>
                <a:cs typeface="Arial" panose="020B0604020202020204" pitchFamily="34" charset="0"/>
              </a:rPr>
            </a:br>
            <a:r>
              <a:rPr lang="en-US" altLang="ja-JP" b="1" i="1" u="none" strike="noStrike" baseline="0" dirty="0">
                <a:solidFill>
                  <a:srgbClr val="FFFF00"/>
                </a:solidFill>
                <a:latin typeface="Arial" panose="020B0604020202020204" pitchFamily="34" charset="0"/>
                <a:ea typeface="ＭＳ ゴシック"/>
                <a:cs typeface="Arial" panose="020B0604020202020204" pitchFamily="34" charset="0"/>
              </a:rPr>
              <a:t>Thank You!</a:t>
            </a:r>
          </a:p>
        </p:txBody>
      </p:sp>
    </p:spTree>
    <p:extLst>
      <p:ext uri="{BB962C8B-B14F-4D97-AF65-F5344CB8AC3E}">
        <p14:creationId xmlns:p14="http://schemas.microsoft.com/office/powerpoint/2010/main" val="410182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dirty="0">
                <a:solidFill>
                  <a:srgbClr val="FFFF00"/>
                </a:solidFill>
                <a:latin typeface="Arial"/>
                <a:ea typeface="ＭＳ ゴシック"/>
              </a:rPr>
              <a:t>National Team</a:t>
            </a:r>
          </a:p>
        </p:txBody>
      </p:sp>
      <p:sp>
        <p:nvSpPr>
          <p:cNvPr id="3" name="Text Placeholder 2"/>
          <p:cNvSpPr>
            <a:spLocks noGrp="1"/>
          </p:cNvSpPr>
          <p:nvPr>
            <p:ph type="body" idx="1"/>
          </p:nvPr>
        </p:nvSpPr>
        <p:spPr>
          <a:xfrm>
            <a:off x="1672393" y="1600200"/>
            <a:ext cx="6087979" cy="4525963"/>
          </a:xfrm>
        </p:spPr>
        <p:txBody>
          <a:bodyPr>
            <a:normAutofit/>
          </a:bodyPr>
          <a:lstStyle/>
          <a:p>
            <a:pPr marL="0" lvl="0" indent="0" rtl="0">
              <a:buNone/>
            </a:pPr>
            <a:r>
              <a:rPr lang="en-US" altLang="ja-JP" sz="2400" b="1" i="0" u="none" strike="noStrike" baseline="0" dirty="0">
                <a:solidFill>
                  <a:srgbClr val="FFFF00"/>
                </a:solidFill>
                <a:latin typeface="Arial"/>
                <a:ea typeface="ＭＳ ゴシック"/>
              </a:rPr>
              <a:t>National Adjutant – Anthony Wright</a:t>
            </a:r>
          </a:p>
          <a:p>
            <a:pPr marL="0" lvl="0" indent="0" rtl="0">
              <a:buNone/>
            </a:pPr>
            <a:r>
              <a:rPr lang="en-US" altLang="ja-JP" sz="2400" b="1" i="0" u="none" strike="noStrike" baseline="0" dirty="0">
                <a:solidFill>
                  <a:srgbClr val="FFFF00"/>
                </a:solidFill>
                <a:latin typeface="Arial"/>
                <a:ea typeface="ＭＳ ゴシック"/>
              </a:rPr>
              <a:t>National Assistant Adjutant, Emeritus </a:t>
            </a:r>
          </a:p>
          <a:p>
            <a:pPr marL="0" lvl="0" indent="0" rtl="0">
              <a:spcBef>
                <a:spcPts val="0"/>
              </a:spcBef>
              <a:buNone/>
            </a:pPr>
            <a:r>
              <a:rPr lang="en-US" altLang="ja-JP" sz="2400" b="1" dirty="0">
                <a:solidFill>
                  <a:srgbClr val="FFFF00"/>
                </a:solidFill>
                <a:latin typeface="Arial"/>
                <a:ea typeface="ＭＳ ゴシック"/>
              </a:rPr>
              <a:t>	</a:t>
            </a:r>
            <a:r>
              <a:rPr lang="en-US" altLang="ja-JP" sz="2400" b="1" i="0" u="none" strike="noStrike" baseline="0" dirty="0">
                <a:solidFill>
                  <a:srgbClr val="FFFF00"/>
                </a:solidFill>
                <a:latin typeface="Arial"/>
                <a:ea typeface="ＭＳ ゴシック"/>
              </a:rPr>
              <a:t>– Harold Thompson</a:t>
            </a:r>
          </a:p>
          <a:p>
            <a:pPr marL="0" lvl="0" indent="0" rtl="0">
              <a:buNone/>
            </a:pPr>
            <a:r>
              <a:rPr lang="en-US" altLang="ja-JP" sz="2400" b="1" i="0" u="none" strike="noStrike" baseline="0" dirty="0">
                <a:solidFill>
                  <a:srgbClr val="FFFF00"/>
                </a:solidFill>
                <a:latin typeface="Arial"/>
                <a:ea typeface="ＭＳ ゴシック"/>
              </a:rPr>
              <a:t>National Assistant Adjutants</a:t>
            </a:r>
          </a:p>
          <a:p>
            <a:pPr marL="0" lvl="0" indent="0" rtl="0">
              <a:buNone/>
            </a:pPr>
            <a:r>
              <a:rPr lang="en-US" altLang="ja-JP" sz="2400" b="1" i="0" u="none" strike="noStrike" baseline="0" dirty="0">
                <a:solidFill>
                  <a:srgbClr val="FFFF00"/>
                </a:solidFill>
                <a:latin typeface="Arial"/>
                <a:ea typeface="ＭＳ ゴシック"/>
              </a:rPr>
              <a:t>	Robert J. Avery</a:t>
            </a:r>
          </a:p>
          <a:p>
            <a:pPr marL="0" lvl="0" indent="0" rtl="0">
              <a:buNone/>
            </a:pPr>
            <a:r>
              <a:rPr lang="en-US" altLang="ja-JP" sz="2400" b="1" i="0" u="none" strike="noStrike" baseline="0" dirty="0">
                <a:solidFill>
                  <a:srgbClr val="FFFF00"/>
                </a:solidFill>
                <a:latin typeface="Arial"/>
                <a:ea typeface="ＭＳ ゴシック"/>
              </a:rPr>
              <a:t>	Scott Thornton</a:t>
            </a:r>
          </a:p>
          <a:p>
            <a:pPr marL="0" lvl="0" indent="0" rtl="0">
              <a:buNone/>
            </a:pPr>
            <a:r>
              <a:rPr lang="en-US" altLang="ja-JP" sz="2400" b="1" i="0" u="none" strike="noStrike" baseline="0" dirty="0">
                <a:solidFill>
                  <a:srgbClr val="FFFF00"/>
                </a:solidFill>
                <a:latin typeface="Arial"/>
                <a:ea typeface="ＭＳ ゴシック"/>
              </a:rPr>
              <a:t>	David Ridenour</a:t>
            </a:r>
          </a:p>
          <a:p>
            <a:pPr marL="0" lvl="0" indent="0" rtl="0">
              <a:buNone/>
            </a:pPr>
            <a:r>
              <a:rPr lang="en-US" altLang="ja-JP" sz="2400" b="1" i="0" u="none" strike="noStrike" baseline="0" dirty="0">
                <a:solidFill>
                  <a:srgbClr val="FFFF00"/>
                </a:solidFill>
                <a:latin typeface="Arial"/>
                <a:ea typeface="ＭＳ ゴシック"/>
              </a:rPr>
              <a:t>	Ed </a:t>
            </a:r>
            <a:r>
              <a:rPr lang="en-US" altLang="ja-JP" sz="2400" b="1" i="0" u="none" strike="noStrike" baseline="0" dirty="0" err="1">
                <a:solidFill>
                  <a:srgbClr val="FFFF00"/>
                </a:solidFill>
                <a:latin typeface="Arial"/>
                <a:ea typeface="ＭＳ ゴシック"/>
              </a:rPr>
              <a:t>Sheubrooks</a:t>
            </a:r>
            <a:endParaRPr lang="en-US" altLang="ja-JP" sz="2400" b="1" i="0" u="none" strike="noStrike" baseline="0" dirty="0">
              <a:solidFill>
                <a:srgbClr val="FFFF00"/>
              </a:solidFill>
              <a:latin typeface="Arial"/>
              <a:ea typeface="ＭＳ ゴシック"/>
            </a:endParaRPr>
          </a:p>
          <a:p>
            <a:pPr marL="0" lvl="0" indent="0" rtl="0">
              <a:buNone/>
            </a:pPr>
            <a:r>
              <a:rPr lang="en-US" altLang="ja-JP" sz="2400" b="1" i="0" u="none" strike="noStrike" baseline="0" dirty="0">
                <a:solidFill>
                  <a:srgbClr val="FFFF00"/>
                </a:solidFill>
                <a:latin typeface="Arial"/>
                <a:ea typeface="ＭＳ ゴシック"/>
              </a:rPr>
              <a:t>	Scott Williams</a:t>
            </a:r>
          </a:p>
          <a:p>
            <a:pPr marL="0" lvl="0" indent="0" rtl="0">
              <a:buNone/>
            </a:pPr>
            <a:r>
              <a:rPr lang="en-US" altLang="ja-JP" sz="2400" b="1" i="0" u="none" strike="noStrike" baseline="0" dirty="0">
                <a:solidFill>
                  <a:srgbClr val="FFFF00"/>
                </a:solidFill>
                <a:latin typeface="Arial"/>
                <a:ea typeface="ＭＳ ゴシック"/>
              </a:rPr>
              <a:t>	Jeffrey E. Hicks</a:t>
            </a:r>
          </a:p>
        </p:txBody>
      </p:sp>
    </p:spTree>
    <p:extLst>
      <p:ext uri="{BB962C8B-B14F-4D97-AF65-F5344CB8AC3E}">
        <p14:creationId xmlns:p14="http://schemas.microsoft.com/office/powerpoint/2010/main" val="326739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dirty="0">
                <a:solidFill>
                  <a:srgbClr val="FFFF00"/>
                </a:solidFill>
                <a:latin typeface="Arial"/>
                <a:ea typeface="ＭＳ ゴシック"/>
              </a:rPr>
              <a:t>National Team</a:t>
            </a:r>
          </a:p>
        </p:txBody>
      </p:sp>
      <p:sp>
        <p:nvSpPr>
          <p:cNvPr id="3" name="Text Placeholder 2"/>
          <p:cNvSpPr>
            <a:spLocks noGrp="1"/>
          </p:cNvSpPr>
          <p:nvPr>
            <p:ph type="body" idx="1"/>
          </p:nvPr>
        </p:nvSpPr>
        <p:spPr>
          <a:xfrm>
            <a:off x="1479884" y="1600200"/>
            <a:ext cx="6075947" cy="4525963"/>
          </a:xfrm>
        </p:spPr>
        <p:txBody>
          <a:bodyPr>
            <a:normAutofit/>
          </a:bodyPr>
          <a:lstStyle/>
          <a:p>
            <a:pPr marL="0" lvl="0" indent="0">
              <a:buNone/>
            </a:pPr>
            <a:r>
              <a:rPr lang="en-US" altLang="ja-JP" sz="2400" b="1" i="0" u="none" strike="noStrike" baseline="0" dirty="0">
                <a:solidFill>
                  <a:srgbClr val="FFFF00"/>
                </a:solidFill>
                <a:latin typeface="Arial"/>
                <a:ea typeface="ＭＳ ゴシック"/>
              </a:rPr>
              <a:t>National Sgt-At-Arms – </a:t>
            </a:r>
            <a:r>
              <a:rPr lang="en-US" altLang="ja-JP" sz="2400" b="1" dirty="0">
                <a:solidFill>
                  <a:srgbClr val="FFFF00"/>
                </a:solidFill>
                <a:latin typeface="Arial"/>
                <a:ea typeface="ＭＳ ゴシック"/>
              </a:rPr>
              <a:t>Gregory A. Falco</a:t>
            </a:r>
          </a:p>
          <a:p>
            <a:pPr marL="0" lvl="0" indent="0">
              <a:buNone/>
            </a:pPr>
            <a:r>
              <a:rPr lang="en-US" altLang="ja-JP" sz="2400" b="1" dirty="0">
                <a:solidFill>
                  <a:srgbClr val="FFFF00"/>
                </a:solidFill>
                <a:latin typeface="Arial"/>
                <a:ea typeface="ＭＳ ゴシック"/>
              </a:rPr>
              <a:t>National </a:t>
            </a:r>
            <a:r>
              <a:rPr lang="en-US" altLang="ja-JP" sz="2400" b="1" i="0" u="none" strike="noStrike" baseline="0" dirty="0">
                <a:solidFill>
                  <a:srgbClr val="FFFF00"/>
                </a:solidFill>
                <a:latin typeface="Arial"/>
                <a:ea typeface="ＭＳ ゴシック"/>
              </a:rPr>
              <a:t>Assistant </a:t>
            </a:r>
            <a:r>
              <a:rPr lang="en-US" altLang="ja-JP" sz="2400" b="1" i="0" u="none" strike="noStrike" baseline="0" dirty="0" err="1">
                <a:solidFill>
                  <a:srgbClr val="FFFF00"/>
                </a:solidFill>
                <a:latin typeface="Arial"/>
                <a:ea typeface="ＭＳ ゴシック"/>
              </a:rPr>
              <a:t>Sgt</a:t>
            </a:r>
            <a:r>
              <a:rPr lang="en-US" altLang="ja-JP" sz="2400" b="1" i="0" u="none" strike="noStrike" baseline="0" dirty="0">
                <a:solidFill>
                  <a:srgbClr val="FFFF00"/>
                </a:solidFill>
                <a:latin typeface="Arial"/>
                <a:ea typeface="ＭＳ ゴシック"/>
              </a:rPr>
              <a:t>-At-Arms</a:t>
            </a:r>
          </a:p>
          <a:p>
            <a:pPr marL="0" lvl="0" indent="0" rtl="0">
              <a:buNone/>
            </a:pPr>
            <a:r>
              <a:rPr lang="en-US" altLang="ja-JP" sz="2400" b="1" i="0" u="none" strike="noStrike" baseline="0" dirty="0">
                <a:solidFill>
                  <a:srgbClr val="FFFF00"/>
                </a:solidFill>
                <a:latin typeface="Arial"/>
                <a:ea typeface="ＭＳ ゴシック"/>
              </a:rPr>
              <a:t>	Lyle Larson</a:t>
            </a:r>
          </a:p>
          <a:p>
            <a:pPr marL="0" lvl="0" indent="0" rtl="0">
              <a:buNone/>
            </a:pPr>
            <a:r>
              <a:rPr lang="en-US" altLang="ja-JP" sz="2400" b="1" dirty="0">
                <a:solidFill>
                  <a:srgbClr val="FFFF00"/>
                </a:solidFill>
                <a:latin typeface="Arial"/>
                <a:ea typeface="ＭＳ ゴシック"/>
              </a:rPr>
              <a:t>	</a:t>
            </a:r>
            <a:r>
              <a:rPr lang="en-US" altLang="ja-JP" sz="2400" b="1" i="0" u="none" strike="noStrike" baseline="0" dirty="0">
                <a:solidFill>
                  <a:srgbClr val="FFFF00"/>
                </a:solidFill>
                <a:latin typeface="Arial"/>
                <a:ea typeface="ＭＳ ゴシック"/>
              </a:rPr>
              <a:t>Brian K. Waters</a:t>
            </a:r>
          </a:p>
          <a:p>
            <a:pPr marL="0" lvl="0" indent="0" rtl="0">
              <a:buNone/>
            </a:pPr>
            <a:r>
              <a:rPr lang="en-US" altLang="ja-JP" sz="2400" b="1" dirty="0">
                <a:solidFill>
                  <a:srgbClr val="FFFF00"/>
                </a:solidFill>
                <a:latin typeface="Arial"/>
                <a:ea typeface="ＭＳ ゴシック"/>
              </a:rPr>
              <a:t>	</a:t>
            </a:r>
            <a:r>
              <a:rPr lang="en-US" altLang="ja-JP" sz="2400" b="1" i="0" u="none" strike="noStrike" baseline="0" dirty="0">
                <a:solidFill>
                  <a:srgbClr val="FFFF00"/>
                </a:solidFill>
                <a:latin typeface="Arial"/>
                <a:ea typeface="ＭＳ ゴシック"/>
              </a:rPr>
              <a:t>Raymond P. </a:t>
            </a:r>
            <a:r>
              <a:rPr lang="en-US" altLang="ja-JP" sz="2400" b="1" i="0" u="none" strike="noStrike" baseline="0" dirty="0" err="1">
                <a:solidFill>
                  <a:srgbClr val="FFFF00"/>
                </a:solidFill>
                <a:latin typeface="Arial"/>
                <a:ea typeface="ＭＳ ゴシック"/>
              </a:rPr>
              <a:t>Giehll</a:t>
            </a:r>
            <a:r>
              <a:rPr lang="en-US" altLang="ja-JP" sz="2400" b="1" i="0" u="none" strike="noStrike" baseline="0" dirty="0">
                <a:solidFill>
                  <a:srgbClr val="FFFF00"/>
                </a:solidFill>
                <a:latin typeface="Arial"/>
                <a:ea typeface="ＭＳ ゴシック"/>
              </a:rPr>
              <a:t> III</a:t>
            </a:r>
          </a:p>
          <a:p>
            <a:pPr marL="0" lvl="0" indent="0" rtl="0">
              <a:buNone/>
            </a:pPr>
            <a:r>
              <a:rPr lang="en-US" altLang="ja-JP" sz="2400" b="1" i="0" u="none" strike="noStrike" baseline="0" dirty="0">
                <a:solidFill>
                  <a:srgbClr val="FFFF00"/>
                </a:solidFill>
                <a:latin typeface="Arial"/>
                <a:ea typeface="ＭＳ ゴシック"/>
              </a:rPr>
              <a:t>	Austin Diaz</a:t>
            </a:r>
          </a:p>
          <a:p>
            <a:pPr marL="0" lvl="0" indent="0" rtl="0">
              <a:buNone/>
            </a:pPr>
            <a:r>
              <a:rPr lang="en-US" altLang="ja-JP" sz="2400" b="1" dirty="0">
                <a:solidFill>
                  <a:srgbClr val="FFFF00"/>
                </a:solidFill>
                <a:latin typeface="Arial"/>
                <a:ea typeface="ＭＳ ゴシック"/>
              </a:rPr>
              <a:t>	Charles Curtis</a:t>
            </a:r>
            <a:endParaRPr lang="en-US" altLang="ja-JP" sz="2400" b="1" i="0" u="none" strike="noStrike" baseline="0" dirty="0">
              <a:solidFill>
                <a:srgbClr val="FFFF00"/>
              </a:solidFill>
              <a:latin typeface="Times New Roman"/>
              <a:ea typeface="ＭＳ ゴシック"/>
            </a:endParaRPr>
          </a:p>
        </p:txBody>
      </p:sp>
    </p:spTree>
    <p:extLst>
      <p:ext uri="{BB962C8B-B14F-4D97-AF65-F5344CB8AC3E}">
        <p14:creationId xmlns:p14="http://schemas.microsoft.com/office/powerpoint/2010/main" val="243381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a:solidFill>
                  <a:srgbClr val="FFFF00"/>
                </a:solidFill>
                <a:latin typeface="Arial"/>
                <a:ea typeface="ＭＳ ゴシック"/>
              </a:rPr>
              <a:t>National Team</a:t>
            </a:r>
          </a:p>
        </p:txBody>
      </p:sp>
      <p:sp>
        <p:nvSpPr>
          <p:cNvPr id="3" name="Text Placeholder 2"/>
          <p:cNvSpPr>
            <a:spLocks noGrp="1"/>
          </p:cNvSpPr>
          <p:nvPr>
            <p:ph type="body" idx="1"/>
          </p:nvPr>
        </p:nvSpPr>
        <p:spPr>
          <a:xfrm>
            <a:off x="1167064" y="1600200"/>
            <a:ext cx="7050505" cy="4525963"/>
          </a:xfrm>
        </p:spPr>
        <p:txBody>
          <a:bodyPr>
            <a:normAutofit/>
          </a:bodyPr>
          <a:lstStyle/>
          <a:p>
            <a:pPr marL="0" lvl="0" indent="0" rtl="0">
              <a:spcBef>
                <a:spcPts val="1776"/>
              </a:spcBef>
              <a:buNone/>
            </a:pPr>
            <a:r>
              <a:rPr lang="en-US" altLang="ja-JP" sz="2400" b="1" i="0" u="none" strike="noStrike" baseline="0" dirty="0">
                <a:solidFill>
                  <a:srgbClr val="FFFF00"/>
                </a:solidFill>
                <a:latin typeface="Arial"/>
                <a:ea typeface="ＭＳ ゴシック"/>
              </a:rPr>
              <a:t>National Commander</a:t>
            </a:r>
            <a:r>
              <a:rPr lang="mr-IN" altLang="ja-JP" sz="2400" b="1" i="0" u="none" strike="noStrike" baseline="0" dirty="0">
                <a:solidFill>
                  <a:srgbClr val="FFFF00"/>
                </a:solidFill>
                <a:latin typeface="Arial"/>
                <a:ea typeface="ＭＳ ゴシック"/>
              </a:rPr>
              <a:t>’</a:t>
            </a:r>
            <a:r>
              <a:rPr lang="en-US" altLang="ja-JP" sz="2400" b="1" i="0" u="none" strike="noStrike" baseline="0" dirty="0">
                <a:solidFill>
                  <a:srgbClr val="FFFF00"/>
                </a:solidFill>
                <a:latin typeface="Arial"/>
                <a:ea typeface="ＭＳ ゴシック"/>
              </a:rPr>
              <a:t>s Aide – </a:t>
            </a:r>
            <a:r>
              <a:rPr lang="en-US" altLang="ja-JP" sz="2400" b="1" dirty="0">
                <a:solidFill>
                  <a:srgbClr val="FFFF00"/>
                </a:solidFill>
                <a:latin typeface="Arial"/>
                <a:ea typeface="ＭＳ ゴシック"/>
              </a:rPr>
              <a:t>Gary </a:t>
            </a:r>
            <a:r>
              <a:rPr lang="en-US" altLang="ja-JP" sz="2400" b="1" dirty="0" err="1">
                <a:solidFill>
                  <a:srgbClr val="FFFF00"/>
                </a:solidFill>
                <a:latin typeface="Arial"/>
                <a:ea typeface="ＭＳ ゴシック"/>
              </a:rPr>
              <a:t>Denmon</a:t>
            </a:r>
            <a:endParaRPr lang="en-US" altLang="ja-JP" sz="2400" b="1" i="0" u="none" strike="noStrike" baseline="0" dirty="0">
              <a:solidFill>
                <a:srgbClr val="FFFF00"/>
              </a:solidFill>
              <a:latin typeface="Arial"/>
              <a:ea typeface="ＭＳ ゴシック"/>
            </a:endParaRPr>
          </a:p>
          <a:p>
            <a:pPr marL="0" lvl="0" indent="0" rtl="0">
              <a:spcBef>
                <a:spcPts val="1776"/>
              </a:spcBef>
              <a:buNone/>
            </a:pPr>
            <a:r>
              <a:rPr lang="en-US" altLang="ja-JP" sz="2400" b="1" i="0" u="none" strike="noStrike" baseline="0" dirty="0">
                <a:solidFill>
                  <a:srgbClr val="FFFF00"/>
                </a:solidFill>
                <a:latin typeface="Arial"/>
                <a:ea typeface="ＭＳ ゴシック"/>
              </a:rPr>
              <a:t>National Judge Advocate – Joseph </a:t>
            </a:r>
            <a:r>
              <a:rPr lang="en-US" altLang="ja-JP" sz="2400" b="1" i="0" u="none" strike="noStrike" baseline="0" dirty="0" err="1">
                <a:solidFill>
                  <a:srgbClr val="FFFF00"/>
                </a:solidFill>
                <a:latin typeface="Arial"/>
                <a:ea typeface="ＭＳ ゴシック"/>
              </a:rPr>
              <a:t>Paviglianti</a:t>
            </a:r>
            <a:endParaRPr lang="en-US" altLang="ja-JP" sz="2400" b="1" dirty="0">
              <a:solidFill>
                <a:srgbClr val="FFFF00"/>
              </a:solidFill>
              <a:latin typeface="Arial"/>
              <a:ea typeface="ＭＳ ゴシック"/>
            </a:endParaRPr>
          </a:p>
          <a:p>
            <a:pPr marL="0" lvl="0" indent="0" rtl="0">
              <a:spcBef>
                <a:spcPts val="1776"/>
              </a:spcBef>
              <a:buNone/>
            </a:pPr>
            <a:r>
              <a:rPr lang="en-US" altLang="ja-JP" sz="2400" b="1" i="0" u="none" strike="noStrike" baseline="0" dirty="0">
                <a:solidFill>
                  <a:srgbClr val="FFFF00"/>
                </a:solidFill>
                <a:latin typeface="Arial"/>
                <a:ea typeface="ＭＳ ゴシック"/>
              </a:rPr>
              <a:t>National Historian – </a:t>
            </a:r>
            <a:r>
              <a:rPr lang="en-US" altLang="ja-JP" sz="2400" b="1" dirty="0">
                <a:solidFill>
                  <a:srgbClr val="FFFF00"/>
                </a:solidFill>
                <a:latin typeface="Arial"/>
                <a:ea typeface="ＭＳ ゴシック"/>
              </a:rPr>
              <a:t>Timothy Van Patten II</a:t>
            </a:r>
            <a:endParaRPr lang="en-US" altLang="ja-JP" sz="2400" b="1" i="0" u="none" strike="noStrike" baseline="0" dirty="0">
              <a:solidFill>
                <a:srgbClr val="FFFF00"/>
              </a:solidFill>
              <a:latin typeface="Arial"/>
              <a:ea typeface="ＭＳ ゴシック"/>
            </a:endParaRPr>
          </a:p>
          <a:p>
            <a:pPr marL="0" lvl="0" indent="0" rtl="0">
              <a:spcBef>
                <a:spcPts val="1776"/>
              </a:spcBef>
              <a:buNone/>
            </a:pPr>
            <a:r>
              <a:rPr lang="en-US" altLang="ja-JP" sz="2400" b="1" i="0" u="none" strike="noStrike" baseline="0" dirty="0">
                <a:solidFill>
                  <a:srgbClr val="FFFF00"/>
                </a:solidFill>
                <a:latin typeface="Arial"/>
                <a:ea typeface="ＭＳ ゴシック"/>
              </a:rPr>
              <a:t>National Chaplain –- David </a:t>
            </a:r>
            <a:r>
              <a:rPr lang="en-US" altLang="ja-JP" sz="2400" b="1" i="0" u="none" strike="noStrike" baseline="0" dirty="0" err="1">
                <a:solidFill>
                  <a:srgbClr val="FFFF00"/>
                </a:solidFill>
                <a:latin typeface="Arial"/>
                <a:ea typeface="ＭＳ ゴシック"/>
              </a:rPr>
              <a:t>Rippe</a:t>
            </a:r>
            <a:endParaRPr lang="en-US" altLang="ja-JP" sz="2400" b="1" i="0" u="none" strike="noStrike" baseline="0" dirty="0">
              <a:solidFill>
                <a:srgbClr val="FFFF00"/>
              </a:solidFill>
              <a:latin typeface="Arial"/>
              <a:ea typeface="ＭＳ ゴシック"/>
            </a:endParaRPr>
          </a:p>
          <a:p>
            <a:pPr marL="0" lvl="0" indent="0" rtl="0">
              <a:spcBef>
                <a:spcPts val="1776"/>
              </a:spcBef>
              <a:buNone/>
            </a:pPr>
            <a:r>
              <a:rPr lang="en-US" altLang="ja-JP" sz="2400" b="1" i="0" u="none" strike="noStrike" baseline="0" dirty="0">
                <a:solidFill>
                  <a:srgbClr val="FFFF00"/>
                </a:solidFill>
                <a:latin typeface="Arial"/>
                <a:ea typeface="ＭＳ ゴシック"/>
              </a:rPr>
              <a:t>National Newsletter Editor – Mike </a:t>
            </a:r>
            <a:r>
              <a:rPr lang="en-US" altLang="ja-JP" sz="2400" b="1" i="0" u="none" strike="noStrike" baseline="0" dirty="0" err="1">
                <a:solidFill>
                  <a:srgbClr val="FFFF00"/>
                </a:solidFill>
                <a:latin typeface="Arial"/>
                <a:ea typeface="ＭＳ ゴシック"/>
              </a:rPr>
              <a:t>Pipher</a:t>
            </a:r>
            <a:endParaRPr lang="en-US" altLang="ja-JP" sz="2400" b="1" i="0" u="none" strike="noStrike" baseline="0" dirty="0">
              <a:solidFill>
                <a:srgbClr val="FFFF00"/>
              </a:solidFill>
              <a:latin typeface="Arial"/>
              <a:ea typeface="ＭＳ ゴシック"/>
            </a:endParaRPr>
          </a:p>
          <a:p>
            <a:pPr marL="0" lvl="0" indent="0" rtl="0">
              <a:spcBef>
                <a:spcPts val="1776"/>
              </a:spcBef>
              <a:buNone/>
            </a:pPr>
            <a:r>
              <a:rPr lang="en-US" altLang="ja-JP" sz="2400" b="1" i="0" u="none" strike="noStrike" baseline="0" dirty="0">
                <a:solidFill>
                  <a:srgbClr val="FFFF00"/>
                </a:solidFill>
                <a:latin typeface="Arial"/>
                <a:ea typeface="ＭＳ ゴシック"/>
              </a:rPr>
              <a:t>National Web Master –</a:t>
            </a:r>
          </a:p>
          <a:p>
            <a:pPr marL="0" lvl="0" indent="0" rtl="0">
              <a:spcBef>
                <a:spcPts val="1776"/>
              </a:spcBef>
              <a:buNone/>
            </a:pPr>
            <a:r>
              <a:rPr lang="en-US" altLang="ja-JP" sz="2400" b="1" i="0" u="none" strike="noStrike" baseline="0" dirty="0">
                <a:solidFill>
                  <a:srgbClr val="FFFF00"/>
                </a:solidFill>
                <a:latin typeface="Arial"/>
                <a:ea typeface="ＭＳ ゴシック"/>
              </a:rPr>
              <a:t>National Events Coordinator – Clifford Hall</a:t>
            </a:r>
            <a:endParaRPr lang="en-US" altLang="ja-JP" sz="2400" b="1" i="0" u="none" strike="noStrike" baseline="0" dirty="0">
              <a:solidFill>
                <a:srgbClr val="FFFF00"/>
              </a:solidFill>
              <a:latin typeface="Times New Roman"/>
              <a:ea typeface="ＭＳ ゴシック"/>
            </a:endParaRPr>
          </a:p>
        </p:txBody>
      </p:sp>
    </p:spTree>
    <p:extLst>
      <p:ext uri="{BB962C8B-B14F-4D97-AF65-F5344CB8AC3E}">
        <p14:creationId xmlns:p14="http://schemas.microsoft.com/office/powerpoint/2010/main" val="8802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dirty="0">
                <a:solidFill>
                  <a:srgbClr val="FFFF00"/>
                </a:solidFill>
                <a:latin typeface="Arial"/>
                <a:ea typeface="ＭＳ ゴシック"/>
              </a:rPr>
              <a:t>National Organization</a:t>
            </a:r>
          </a:p>
        </p:txBody>
      </p:sp>
      <p:sp>
        <p:nvSpPr>
          <p:cNvPr id="3" name="Text Placeholder 2"/>
          <p:cNvSpPr>
            <a:spLocks noGrp="1"/>
          </p:cNvSpPr>
          <p:nvPr>
            <p:ph type="body" idx="1"/>
          </p:nvPr>
        </p:nvSpPr>
        <p:spPr/>
        <p:txBody>
          <a:bodyPr>
            <a:normAutofit lnSpcReduction="10000"/>
          </a:bodyPr>
          <a:lstStyle/>
          <a:p>
            <a:pPr lvl="0" rtl="0"/>
            <a:r>
              <a:rPr lang="en-US" altLang="ja-JP" b="1" i="0" u="none" strike="noStrike" baseline="0" dirty="0">
                <a:solidFill>
                  <a:schemeClr val="accent2">
                    <a:lumMod val="20000"/>
                    <a:lumOff val="80000"/>
                  </a:schemeClr>
                </a:solidFill>
                <a:latin typeface="Arial"/>
                <a:ea typeface="ＭＳ ゴシック"/>
              </a:rPr>
              <a:t>National Operations</a:t>
            </a:r>
          </a:p>
          <a:p>
            <a:pPr lvl="0" rtl="0"/>
            <a:r>
              <a:rPr lang="en-US" altLang="ja-JP" b="1" i="0" u="none" strike="noStrike" baseline="0" dirty="0">
                <a:solidFill>
                  <a:schemeClr val="accent2">
                    <a:lumMod val="20000"/>
                    <a:lumOff val="80000"/>
                  </a:schemeClr>
                </a:solidFill>
                <a:latin typeface="Arial"/>
                <a:ea typeface="ＭＳ ゴシック"/>
              </a:rPr>
              <a:t>National Structure</a:t>
            </a:r>
          </a:p>
          <a:p>
            <a:pPr lvl="0" rtl="0"/>
            <a:r>
              <a:rPr lang="en-US" altLang="ja-JP" b="1" i="0" u="none" strike="noStrike" baseline="0" dirty="0">
                <a:solidFill>
                  <a:schemeClr val="accent2">
                    <a:lumMod val="20000"/>
                    <a:lumOff val="80000"/>
                  </a:schemeClr>
                </a:solidFill>
                <a:latin typeface="Arial"/>
                <a:ea typeface="ＭＳ ゴシック"/>
              </a:rPr>
              <a:t>The National Team</a:t>
            </a:r>
          </a:p>
          <a:p>
            <a:pPr lvl="0" rtl="0"/>
            <a:r>
              <a:rPr lang="en-US" altLang="ja-JP" b="1" i="1" u="none" strike="noStrike" baseline="0" dirty="0">
                <a:solidFill>
                  <a:srgbClr val="FFFF00"/>
                </a:solidFill>
                <a:latin typeface="Arial"/>
                <a:ea typeface="ＭＳ ゴシック"/>
              </a:rPr>
              <a:t>Commissions &amp; Committees</a:t>
            </a:r>
          </a:p>
          <a:p>
            <a:pPr lvl="0" rtl="0"/>
            <a:r>
              <a:rPr lang="en-US" altLang="ja-JP" b="1" i="0" u="none" strike="noStrike" baseline="0" dirty="0">
                <a:solidFill>
                  <a:schemeClr val="accent2">
                    <a:lumMod val="20000"/>
                    <a:lumOff val="80000"/>
                  </a:schemeClr>
                </a:solidFill>
                <a:latin typeface="Arial"/>
                <a:ea typeface="ＭＳ ゴシック"/>
              </a:rPr>
              <a:t>The National Executive Committee</a:t>
            </a:r>
          </a:p>
          <a:p>
            <a:pPr lvl="0" rtl="0"/>
            <a:r>
              <a:rPr lang="en-US" altLang="ja-JP" b="1" i="0" u="none" strike="noStrike" baseline="0" dirty="0">
                <a:solidFill>
                  <a:schemeClr val="accent2">
                    <a:lumMod val="20000"/>
                    <a:lumOff val="80000"/>
                  </a:schemeClr>
                </a:solidFill>
                <a:latin typeface="Arial"/>
                <a:ea typeface="ＭＳ ゴシック"/>
              </a:rPr>
              <a:t>The Role of the National Executive Committeeman</a:t>
            </a:r>
          </a:p>
          <a:p>
            <a:pPr lvl="0" rtl="0"/>
            <a:r>
              <a:rPr lang="en-US" altLang="ja-JP" b="1" i="0" u="none" strike="noStrike" baseline="0" dirty="0">
                <a:solidFill>
                  <a:schemeClr val="accent2">
                    <a:lumMod val="20000"/>
                    <a:lumOff val="80000"/>
                  </a:schemeClr>
                </a:solidFill>
                <a:latin typeface="Arial"/>
                <a:ea typeface="ＭＳ ゴシック"/>
              </a:rPr>
              <a:t>The National Convention</a:t>
            </a:r>
          </a:p>
          <a:p>
            <a:pPr lvl="0" rtl="0"/>
            <a:endParaRPr lang="en-US" altLang="ja-JP" b="1" i="0" u="none" strike="noStrike" baseline="0" dirty="0">
              <a:solidFill>
                <a:schemeClr val="accent2">
                  <a:lumMod val="20000"/>
                  <a:lumOff val="80000"/>
                </a:schemeClr>
              </a:solidFill>
              <a:latin typeface="Times New Roman"/>
              <a:ea typeface="ＭＳ ゴシック"/>
            </a:endParaRPr>
          </a:p>
        </p:txBody>
      </p:sp>
    </p:spTree>
    <p:extLst>
      <p:ext uri="{BB962C8B-B14F-4D97-AF65-F5344CB8AC3E}">
        <p14:creationId xmlns:p14="http://schemas.microsoft.com/office/powerpoint/2010/main" val="20559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9462"/>
          </a:xfrm>
        </p:spPr>
        <p:txBody>
          <a:bodyPr/>
          <a:lstStyle/>
          <a:p>
            <a:pPr rtl="0"/>
            <a:r>
              <a:rPr lang="en-US" altLang="ja-JP" b="1" i="0" u="none" strike="noStrike" baseline="0" dirty="0">
                <a:solidFill>
                  <a:srgbClr val="FFFF00"/>
                </a:solidFill>
                <a:latin typeface="Arial"/>
                <a:ea typeface="ＭＳ ゴシック"/>
              </a:rPr>
              <a:t>National Commissions</a:t>
            </a:r>
          </a:p>
        </p:txBody>
      </p:sp>
      <p:sp>
        <p:nvSpPr>
          <p:cNvPr id="3" name="Text Placeholder 2"/>
          <p:cNvSpPr>
            <a:spLocks noGrp="1"/>
          </p:cNvSpPr>
          <p:nvPr>
            <p:ph type="body" idx="1"/>
          </p:nvPr>
        </p:nvSpPr>
        <p:spPr>
          <a:xfrm>
            <a:off x="994024" y="1054100"/>
            <a:ext cx="7155951" cy="5638800"/>
          </a:xfrm>
        </p:spPr>
        <p:txBody>
          <a:bodyPr>
            <a:noAutofit/>
          </a:bodyPr>
          <a:lstStyle/>
          <a:p>
            <a:pPr marL="0" lvl="0" indent="0" rtl="0">
              <a:spcBef>
                <a:spcPts val="0"/>
              </a:spcBef>
              <a:buNone/>
            </a:pPr>
            <a:r>
              <a:rPr lang="en-US" altLang="ja-JP" sz="2400" b="1" i="0" u="none" strike="noStrike" baseline="0" dirty="0">
                <a:solidFill>
                  <a:srgbClr val="FFFF00"/>
                </a:solidFill>
                <a:latin typeface="Arial"/>
                <a:ea typeface="ＭＳ ゴシック"/>
              </a:rPr>
              <a:t>Americanism Commission</a:t>
            </a:r>
          </a:p>
          <a:p>
            <a:pPr marL="0" indent="0">
              <a:spcBef>
                <a:spcPts val="0"/>
              </a:spcBef>
              <a:spcAft>
                <a:spcPts val="600"/>
              </a:spcAft>
              <a:buSzPct val="100000"/>
              <a:buNone/>
            </a:pPr>
            <a:r>
              <a:rPr lang="en-US" altLang="ja-JP" sz="2400" b="1" i="0" u="none" strike="noStrike" baseline="0" dirty="0">
                <a:solidFill>
                  <a:srgbClr val="FFFF00"/>
                </a:solidFill>
                <a:latin typeface="Arial"/>
                <a:ea typeface="ＭＳ ゴシック"/>
              </a:rPr>
              <a:t>	Donald Hall (MD) – Chairman</a:t>
            </a:r>
          </a:p>
          <a:p>
            <a:pPr marL="0" lvl="0" indent="0" rtl="0">
              <a:spcBef>
                <a:spcPts val="0"/>
              </a:spcBef>
              <a:buNone/>
            </a:pPr>
            <a:r>
              <a:rPr lang="en-US" altLang="ja-JP" sz="2400" b="1" i="0" u="none" strike="noStrike" baseline="0" dirty="0">
                <a:solidFill>
                  <a:srgbClr val="FFFF00"/>
                </a:solidFill>
                <a:latin typeface="Arial"/>
                <a:ea typeface="ＭＳ ゴシック"/>
              </a:rPr>
              <a:t>Finance Commission</a:t>
            </a:r>
          </a:p>
          <a:p>
            <a:pPr marL="0" lvl="0" indent="0" rtl="0">
              <a:spcBef>
                <a:spcPts val="0"/>
              </a:spcBef>
              <a:spcAft>
                <a:spcPts val="600"/>
              </a:spcAft>
              <a:buSzPct val="90000"/>
              <a:buNone/>
            </a:pPr>
            <a:r>
              <a:rPr lang="en-US" altLang="ja-JP" sz="2400" b="1" i="0" u="none" strike="noStrike" baseline="0" dirty="0">
                <a:solidFill>
                  <a:srgbClr val="FFFF00"/>
                </a:solidFill>
                <a:latin typeface="Arial"/>
                <a:ea typeface="ＭＳ ゴシック"/>
              </a:rPr>
              <a:t>	William G. Hill (MD) – Chairman</a:t>
            </a:r>
          </a:p>
          <a:p>
            <a:pPr marL="0" lvl="0" indent="0" rtl="0">
              <a:spcBef>
                <a:spcPts val="0"/>
              </a:spcBef>
              <a:buNone/>
            </a:pPr>
            <a:r>
              <a:rPr lang="en-US" altLang="ja-JP" sz="2400" b="1" i="0" u="none" strike="noStrike" baseline="0" dirty="0">
                <a:solidFill>
                  <a:srgbClr val="FFFF00"/>
                </a:solidFill>
                <a:latin typeface="Arial"/>
                <a:ea typeface="ＭＳ ゴシック"/>
              </a:rPr>
              <a:t>Internal Affairs Commission</a:t>
            </a:r>
          </a:p>
          <a:p>
            <a:pPr marL="0" lvl="0" indent="0" rtl="0">
              <a:spcBef>
                <a:spcPts val="0"/>
              </a:spcBef>
              <a:spcAft>
                <a:spcPts val="600"/>
              </a:spcAft>
              <a:buNone/>
            </a:pPr>
            <a:r>
              <a:rPr lang="en-US" altLang="ja-JP" sz="2400" b="1" i="0" u="none" strike="noStrike" baseline="0" dirty="0">
                <a:solidFill>
                  <a:srgbClr val="FFFF00"/>
                </a:solidFill>
                <a:latin typeface="Arial"/>
                <a:ea typeface="ＭＳ ゴシック"/>
              </a:rPr>
              <a:t>	Mark A. Tansel (IN) – Chairman</a:t>
            </a:r>
          </a:p>
          <a:p>
            <a:pPr marL="0" lvl="0" indent="0" rtl="0">
              <a:spcBef>
                <a:spcPts val="0"/>
              </a:spcBef>
              <a:buNone/>
            </a:pPr>
            <a:r>
              <a:rPr lang="en-US" altLang="ja-JP" sz="2400" b="1" i="0" u="none" strike="noStrike" baseline="0" dirty="0">
                <a:solidFill>
                  <a:srgbClr val="FFFF00"/>
                </a:solidFill>
                <a:latin typeface="Arial"/>
                <a:ea typeface="ＭＳ ゴシック"/>
              </a:rPr>
              <a:t>Legislative Commission</a:t>
            </a:r>
          </a:p>
          <a:p>
            <a:pPr marL="0" lvl="0" indent="0" rtl="0">
              <a:spcBef>
                <a:spcPts val="0"/>
              </a:spcBef>
              <a:buNone/>
            </a:pPr>
            <a:r>
              <a:rPr lang="en-US" altLang="ja-JP" sz="2400" b="1" i="0" u="none" strike="noStrike" baseline="0" dirty="0">
                <a:solidFill>
                  <a:srgbClr val="FFFF00"/>
                </a:solidFill>
                <a:latin typeface="Arial"/>
                <a:ea typeface="ＭＳ ゴシック"/>
              </a:rPr>
              <a:t>	Thomas Deal (MD) – Chairman</a:t>
            </a:r>
          </a:p>
          <a:p>
            <a:pPr marL="0" lvl="0" indent="0" rtl="0">
              <a:spcBef>
                <a:spcPts val="0"/>
              </a:spcBef>
              <a:buNone/>
            </a:pPr>
            <a:r>
              <a:rPr lang="en-US" altLang="ja-JP" sz="2400" b="1" i="0" u="none" strike="noStrike" baseline="0" dirty="0">
                <a:solidFill>
                  <a:srgbClr val="FFFF00"/>
                </a:solidFill>
                <a:latin typeface="Arial"/>
                <a:ea typeface="ＭＳ ゴシック"/>
              </a:rPr>
              <a:t>Public Media &amp; Communications Commission </a:t>
            </a:r>
          </a:p>
          <a:p>
            <a:pPr marL="0" lvl="0" indent="0" rtl="0">
              <a:spcBef>
                <a:spcPts val="0"/>
              </a:spcBef>
              <a:buNone/>
            </a:pPr>
            <a:r>
              <a:rPr lang="en-US" altLang="ja-JP" sz="2400" b="1" i="0" u="none" strike="noStrike" baseline="0" dirty="0">
                <a:solidFill>
                  <a:srgbClr val="FFFF00"/>
                </a:solidFill>
                <a:latin typeface="Arial"/>
                <a:ea typeface="ＭＳ ゴシック"/>
              </a:rPr>
              <a:t>	Seth A. Rippe (NE) – Chairman</a:t>
            </a:r>
          </a:p>
          <a:p>
            <a:pPr marL="0" lvl="0" indent="0" rtl="0">
              <a:spcBef>
                <a:spcPts val="0"/>
              </a:spcBef>
              <a:buNone/>
            </a:pPr>
            <a:r>
              <a:rPr lang="en-US" altLang="ja-JP" sz="2400" b="1" i="0" u="none" strike="noStrike" baseline="0" dirty="0">
                <a:solidFill>
                  <a:srgbClr val="FFFF00"/>
                </a:solidFill>
                <a:latin typeface="Arial"/>
                <a:ea typeface="ＭＳ ゴシック"/>
              </a:rPr>
              <a:t>Veterans Affairs &amp; Rehabilitation Commission</a:t>
            </a:r>
          </a:p>
          <a:p>
            <a:pPr marL="0" lvl="0" indent="0" rtl="0">
              <a:spcBef>
                <a:spcPts val="0"/>
              </a:spcBef>
              <a:buNone/>
            </a:pPr>
            <a:r>
              <a:rPr lang="en-US" altLang="ja-JP" sz="2400" b="1" i="0" u="none" strike="noStrike" baseline="0" dirty="0">
                <a:solidFill>
                  <a:srgbClr val="FFFF00"/>
                </a:solidFill>
                <a:latin typeface="Arial"/>
                <a:ea typeface="ＭＳ ゴシック"/>
              </a:rPr>
              <a:t>	Harl Ray (IL) – Chairman</a:t>
            </a:r>
          </a:p>
          <a:p>
            <a:pPr marL="0" lvl="0" indent="0" rtl="0">
              <a:spcBef>
                <a:spcPts val="0"/>
              </a:spcBef>
              <a:buNone/>
            </a:pPr>
            <a:r>
              <a:rPr lang="en-US" altLang="ja-JP" sz="2400" b="1" i="0" u="none" strike="noStrike" baseline="0" dirty="0">
                <a:solidFill>
                  <a:srgbClr val="FFFF00"/>
                </a:solidFill>
                <a:latin typeface="Arial"/>
                <a:ea typeface="ＭＳ ゴシック"/>
              </a:rPr>
              <a:t>Veterans Employment &amp; Education Commission</a:t>
            </a:r>
          </a:p>
          <a:p>
            <a:pPr marL="0" lvl="0" indent="0" rtl="0">
              <a:spcBef>
                <a:spcPts val="0"/>
              </a:spcBef>
              <a:buNone/>
            </a:pPr>
            <a:r>
              <a:rPr lang="en-US" altLang="ja-JP" sz="2400" b="1" i="0" u="none" strike="noStrike" baseline="0" dirty="0">
                <a:solidFill>
                  <a:srgbClr val="FFFF00"/>
                </a:solidFill>
                <a:latin typeface="Arial"/>
                <a:ea typeface="ＭＳ ゴシック"/>
              </a:rPr>
              <a:t>	Chris Carlton (IN) - Chairman</a:t>
            </a:r>
          </a:p>
        </p:txBody>
      </p:sp>
    </p:spTree>
    <p:extLst>
      <p:ext uri="{BB962C8B-B14F-4D97-AF65-F5344CB8AC3E}">
        <p14:creationId xmlns:p14="http://schemas.microsoft.com/office/powerpoint/2010/main" val="35265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4862"/>
          </a:xfrm>
        </p:spPr>
        <p:txBody>
          <a:bodyPr/>
          <a:lstStyle/>
          <a:p>
            <a:pPr rtl="0"/>
            <a:r>
              <a:rPr lang="en-US" altLang="ja-JP" b="1" i="0" u="none" strike="noStrike" baseline="0" dirty="0">
                <a:solidFill>
                  <a:srgbClr val="FFFF00"/>
                </a:solidFill>
                <a:latin typeface="Arial"/>
                <a:ea typeface="ＭＳ ゴシック"/>
              </a:rPr>
              <a:t>National Committees</a:t>
            </a:r>
          </a:p>
        </p:txBody>
      </p:sp>
      <p:sp>
        <p:nvSpPr>
          <p:cNvPr id="3" name="Text Placeholder 2"/>
          <p:cNvSpPr>
            <a:spLocks noGrp="1"/>
          </p:cNvSpPr>
          <p:nvPr>
            <p:ph type="body" idx="1"/>
          </p:nvPr>
        </p:nvSpPr>
        <p:spPr>
          <a:xfrm>
            <a:off x="965200" y="1079500"/>
            <a:ext cx="7759700" cy="5537057"/>
          </a:xfrm>
        </p:spPr>
        <p:txBody>
          <a:bodyPr>
            <a:noAutofit/>
          </a:bodyPr>
          <a:lstStyle/>
          <a:p>
            <a:pPr marL="0" lvl="0" indent="0" rtl="0">
              <a:spcBef>
                <a:spcPts val="0"/>
              </a:spcBef>
              <a:buNone/>
            </a:pPr>
            <a:r>
              <a:rPr lang="en-US" altLang="ja-JP" sz="2400" b="1" i="0" u="none" strike="noStrike" baseline="0" dirty="0">
                <a:solidFill>
                  <a:srgbClr val="FFFF00"/>
                </a:solidFill>
                <a:latin typeface="Arial"/>
                <a:ea typeface="ＭＳ ゴシック"/>
              </a:rPr>
              <a:t>Sub Committee of the N.E.C. on Resolutions</a:t>
            </a:r>
          </a:p>
          <a:p>
            <a:pPr marL="0" lvl="0" indent="0" rtl="0">
              <a:spcBef>
                <a:spcPts val="0"/>
              </a:spcBef>
              <a:buNone/>
            </a:pPr>
            <a:r>
              <a:rPr lang="en-US" altLang="ja-JP" sz="2400" b="1" i="0" u="none" strike="noStrike" baseline="0" dirty="0">
                <a:solidFill>
                  <a:srgbClr val="FFFF00"/>
                </a:solidFill>
                <a:latin typeface="Arial"/>
                <a:ea typeface="ＭＳ ゴシック"/>
              </a:rPr>
              <a:t>	John Jennings (FL) – Chairman</a:t>
            </a:r>
          </a:p>
          <a:p>
            <a:pPr marL="0" lvl="0" indent="0" rtl="0">
              <a:spcBef>
                <a:spcPts val="1200"/>
              </a:spcBef>
              <a:spcAft>
                <a:spcPts val="600"/>
              </a:spcAft>
              <a:buNone/>
            </a:pPr>
            <a:r>
              <a:rPr lang="en-US" altLang="ja-JP" sz="2400" b="1" i="0" u="none" strike="noStrike" baseline="0" dirty="0">
                <a:solidFill>
                  <a:srgbClr val="FFFF00"/>
                </a:solidFill>
                <a:latin typeface="Arial"/>
                <a:ea typeface="ＭＳ ゴシック"/>
              </a:rPr>
              <a:t>Advisory Committee to the National Commander</a:t>
            </a:r>
          </a:p>
          <a:p>
            <a:pPr marL="0" lvl="0" indent="0" rtl="0">
              <a:spcBef>
                <a:spcPts val="0"/>
              </a:spcBef>
              <a:buNone/>
            </a:pPr>
            <a:r>
              <a:rPr lang="en-US" altLang="ja-JP" sz="2400" b="1" i="0" u="none" strike="noStrike" baseline="0" dirty="0">
                <a:solidFill>
                  <a:srgbClr val="FFFF00"/>
                </a:solidFill>
                <a:latin typeface="Arial"/>
                <a:ea typeface="ＭＳ ゴシック"/>
              </a:rPr>
              <a:t>	PNC Douglas P. Bible (MN) – Chairman</a:t>
            </a:r>
          </a:p>
          <a:p>
            <a:pPr marL="0" lvl="0" indent="0" rtl="0">
              <a:spcBef>
                <a:spcPts val="1200"/>
              </a:spcBef>
              <a:spcAft>
                <a:spcPts val="600"/>
              </a:spcAft>
              <a:buNone/>
            </a:pPr>
            <a:r>
              <a:rPr lang="en-US" altLang="ja-JP" sz="2400" b="1" i="0" u="none" strike="noStrike" baseline="0" dirty="0">
                <a:solidFill>
                  <a:srgbClr val="FFFF00"/>
                </a:solidFill>
                <a:latin typeface="Arial"/>
                <a:ea typeface="ＭＳ ゴシック"/>
              </a:rPr>
              <a:t>Committee on Committees</a:t>
            </a:r>
          </a:p>
          <a:p>
            <a:pPr marL="0" lvl="0" indent="0" rtl="0">
              <a:spcBef>
                <a:spcPts val="0"/>
              </a:spcBef>
              <a:buNone/>
            </a:pPr>
            <a:r>
              <a:rPr lang="en-US" altLang="ja-JP" sz="2400" b="1" i="0" u="none" strike="noStrike" baseline="0" dirty="0">
                <a:solidFill>
                  <a:srgbClr val="FFFF00"/>
                </a:solidFill>
                <a:latin typeface="Arial"/>
                <a:ea typeface="ＭＳ ゴシック"/>
              </a:rPr>
              <a:t>	PNC Raymond P. Giehll Jr. (IN)</a:t>
            </a:r>
          </a:p>
          <a:p>
            <a:pPr marL="0" lvl="0" indent="0" rtl="0">
              <a:spcBef>
                <a:spcPts val="1200"/>
              </a:spcBef>
              <a:spcAft>
                <a:spcPts val="600"/>
              </a:spcAft>
              <a:buNone/>
            </a:pPr>
            <a:r>
              <a:rPr lang="en-US" altLang="ja-JP" sz="2400" b="1" i="0" u="none" strike="noStrike" baseline="0" dirty="0">
                <a:solidFill>
                  <a:srgbClr val="FFFF00"/>
                </a:solidFill>
                <a:latin typeface="Arial"/>
                <a:ea typeface="ＭＳ ゴシック"/>
              </a:rPr>
              <a:t>Child Welfare Foundation Committee</a:t>
            </a:r>
          </a:p>
          <a:p>
            <a:pPr marL="0" lvl="0" indent="0">
              <a:spcBef>
                <a:spcPts val="0"/>
              </a:spcBef>
              <a:buNone/>
            </a:pPr>
            <a:r>
              <a:rPr lang="en-US" altLang="ja-JP" sz="1800" b="1" i="1" dirty="0">
                <a:solidFill>
                  <a:srgbClr val="FFFF00"/>
                </a:solidFill>
                <a:ea typeface="ＭＳ ゴシック"/>
              </a:rPr>
              <a:t>	Reports to Americanism Commission</a:t>
            </a:r>
          </a:p>
          <a:p>
            <a:pPr marL="0" lvl="0" indent="0" rtl="0">
              <a:spcBef>
                <a:spcPts val="0"/>
              </a:spcBef>
              <a:buNone/>
            </a:pPr>
            <a:r>
              <a:rPr lang="en-US" altLang="ja-JP" sz="2400" b="1" i="0" u="none" strike="noStrike" baseline="0" dirty="0">
                <a:solidFill>
                  <a:srgbClr val="FFFF00"/>
                </a:solidFill>
                <a:latin typeface="Arial"/>
                <a:ea typeface="ＭＳ ゴシック"/>
              </a:rPr>
              <a:t>	Mark Nave (PA) – Chairman</a:t>
            </a:r>
          </a:p>
          <a:p>
            <a:pPr marL="0" lvl="0" indent="0" rtl="0">
              <a:spcBef>
                <a:spcPts val="1200"/>
              </a:spcBef>
              <a:spcAft>
                <a:spcPts val="600"/>
              </a:spcAft>
              <a:buNone/>
            </a:pPr>
            <a:r>
              <a:rPr lang="en-US" altLang="ja-JP" sz="2400" b="1" i="0" u="none" strike="noStrike" baseline="0" dirty="0">
                <a:solidFill>
                  <a:srgbClr val="FFFF00"/>
                </a:solidFill>
                <a:latin typeface="Arial"/>
                <a:ea typeface="ＭＳ ゴシック"/>
              </a:rPr>
              <a:t>Children and Youth Committee</a:t>
            </a:r>
          </a:p>
          <a:p>
            <a:pPr marL="0" lvl="0" indent="0">
              <a:spcBef>
                <a:spcPts val="0"/>
              </a:spcBef>
              <a:buNone/>
            </a:pPr>
            <a:r>
              <a:rPr lang="en-US" altLang="ja-JP" sz="1800" b="1" i="1" dirty="0">
                <a:solidFill>
                  <a:srgbClr val="FFFF00"/>
                </a:solidFill>
                <a:ea typeface="ＭＳ ゴシック"/>
              </a:rPr>
              <a:t>	Reports to Americanism Commission</a:t>
            </a:r>
          </a:p>
          <a:p>
            <a:pPr marL="0" lvl="0" indent="0" rtl="0">
              <a:spcBef>
                <a:spcPts val="0"/>
              </a:spcBef>
              <a:buNone/>
            </a:pPr>
            <a:r>
              <a:rPr lang="en-US" altLang="ja-JP" sz="2400" b="1" i="0" u="none" strike="noStrike" baseline="0" dirty="0">
                <a:solidFill>
                  <a:srgbClr val="FFFF00"/>
                </a:solidFill>
                <a:latin typeface="Arial"/>
                <a:ea typeface="ＭＳ ゴシック"/>
              </a:rPr>
              <a:t>	Joseph A. Korba (NJ) – Chairman</a:t>
            </a:r>
          </a:p>
        </p:txBody>
      </p:sp>
    </p:spTree>
    <p:extLst>
      <p:ext uri="{BB962C8B-B14F-4D97-AF65-F5344CB8AC3E}">
        <p14:creationId xmlns:p14="http://schemas.microsoft.com/office/powerpoint/2010/main" val="300068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50766" y="1661844"/>
            <a:ext cx="6889108" cy="4525963"/>
          </a:xfrm>
        </p:spPr>
        <p:txBody>
          <a:bodyPr>
            <a:normAutofit/>
          </a:bodyPr>
          <a:lstStyle/>
          <a:p>
            <a:pPr marL="0" indent="0">
              <a:buNone/>
            </a:pPr>
            <a:r>
              <a:rPr lang="en-US" altLang="ja-JP" sz="2400" b="1" i="0" u="none" strike="noStrike" baseline="0" dirty="0">
                <a:solidFill>
                  <a:srgbClr val="FFFF00"/>
                </a:solidFill>
                <a:latin typeface="Arial"/>
                <a:ea typeface="ＭＳ ゴシック"/>
              </a:rPr>
              <a:t>Member Training &amp; Development Committee</a:t>
            </a:r>
          </a:p>
          <a:p>
            <a:pPr marL="0" indent="0">
              <a:spcBef>
                <a:spcPts val="0"/>
              </a:spcBef>
              <a:buNone/>
            </a:pPr>
            <a:r>
              <a:rPr lang="en-US" altLang="ja-JP" sz="1800" b="1" i="1" dirty="0">
                <a:solidFill>
                  <a:srgbClr val="FFFF00"/>
                </a:solidFill>
                <a:ea typeface="ＭＳ ゴシック"/>
              </a:rPr>
              <a:t>	</a:t>
            </a:r>
            <a:r>
              <a:rPr lang="en-US" altLang="ja-JP" sz="1800" i="1" dirty="0">
                <a:solidFill>
                  <a:srgbClr val="FFFF00"/>
                </a:solidFill>
                <a:ea typeface="ＭＳ ゴシック"/>
              </a:rPr>
              <a:t>Reports to Internal Affairs Commission</a:t>
            </a:r>
          </a:p>
          <a:p>
            <a:pPr marL="0" lvl="0" indent="0" rtl="0">
              <a:buNone/>
            </a:pPr>
            <a:r>
              <a:rPr lang="en-US" altLang="ja-JP" sz="2400" b="1" i="0" u="none" strike="noStrike" baseline="0" dirty="0">
                <a:solidFill>
                  <a:srgbClr val="FFFF00"/>
                </a:solidFill>
                <a:latin typeface="Arial"/>
                <a:ea typeface="ＭＳ ゴシック"/>
              </a:rPr>
              <a:t>	Charles E. Treat (AZ) – Chairman</a:t>
            </a:r>
          </a:p>
          <a:p>
            <a:pPr marL="0" indent="0">
              <a:spcBef>
                <a:spcPts val="1200"/>
              </a:spcBef>
              <a:buNone/>
            </a:pPr>
            <a:r>
              <a:rPr lang="en-US" altLang="ja-JP" sz="2400" b="1" i="0" u="none" strike="noStrike" baseline="0" dirty="0">
                <a:solidFill>
                  <a:srgbClr val="FFFF00"/>
                </a:solidFill>
                <a:latin typeface="Arial"/>
                <a:ea typeface="ＭＳ ゴシック"/>
              </a:rPr>
              <a:t>Convention Committee</a:t>
            </a:r>
          </a:p>
          <a:p>
            <a:pPr marL="0" indent="0">
              <a:spcBef>
                <a:spcPts val="0"/>
              </a:spcBef>
              <a:buNone/>
            </a:pPr>
            <a:r>
              <a:rPr lang="en-US" altLang="ja-JP" sz="1800" b="1" i="1" dirty="0">
                <a:solidFill>
                  <a:srgbClr val="FFFF00"/>
                </a:solidFill>
                <a:ea typeface="ＭＳ ゴシック"/>
              </a:rPr>
              <a:t>	</a:t>
            </a:r>
            <a:r>
              <a:rPr lang="en-US" altLang="ja-JP" sz="1800" i="1" dirty="0">
                <a:solidFill>
                  <a:srgbClr val="FFFF00"/>
                </a:solidFill>
                <a:ea typeface="ＭＳ ゴシック"/>
              </a:rPr>
              <a:t>Reports to Internal Affairs Commission</a:t>
            </a:r>
          </a:p>
          <a:p>
            <a:pPr marL="0" lvl="0" indent="0" rtl="0">
              <a:buNone/>
            </a:pPr>
            <a:r>
              <a:rPr lang="en-US" altLang="ja-JP" sz="2400" b="1" i="0" u="none" strike="noStrike" baseline="0" dirty="0">
                <a:solidFill>
                  <a:srgbClr val="FFFF00"/>
                </a:solidFill>
                <a:latin typeface="Arial"/>
                <a:ea typeface="ＭＳ ゴシック"/>
              </a:rPr>
              <a:t>	Greg Spaulding (IN) – Chairman</a:t>
            </a:r>
          </a:p>
          <a:p>
            <a:pPr marL="0" indent="0">
              <a:spcBef>
                <a:spcPts val="1200"/>
              </a:spcBef>
              <a:buNone/>
            </a:pPr>
            <a:r>
              <a:rPr lang="en-US" altLang="ja-JP" sz="2400" b="1" i="0" u="none" strike="noStrike" baseline="0" dirty="0">
                <a:solidFill>
                  <a:srgbClr val="FFFF00"/>
                </a:solidFill>
                <a:latin typeface="Arial"/>
                <a:ea typeface="ＭＳ ゴシック"/>
              </a:rPr>
              <a:t>Membership Committee</a:t>
            </a:r>
          </a:p>
          <a:p>
            <a:pPr marL="0" indent="0">
              <a:spcBef>
                <a:spcPts val="0"/>
              </a:spcBef>
              <a:buNone/>
            </a:pPr>
            <a:r>
              <a:rPr lang="en-US" altLang="ja-JP" sz="1800" b="1" i="1" dirty="0">
                <a:solidFill>
                  <a:srgbClr val="FFFF00"/>
                </a:solidFill>
                <a:ea typeface="ＭＳ ゴシック"/>
              </a:rPr>
              <a:t>	</a:t>
            </a:r>
            <a:r>
              <a:rPr lang="en-US" altLang="ja-JP" sz="1800" i="1" dirty="0">
                <a:solidFill>
                  <a:srgbClr val="FFFF00"/>
                </a:solidFill>
                <a:ea typeface="ＭＳ ゴシック"/>
              </a:rPr>
              <a:t>Reports to Internal Affairs Commission</a:t>
            </a:r>
          </a:p>
          <a:p>
            <a:pPr marL="0" lvl="0" indent="0" rtl="0">
              <a:buNone/>
            </a:pPr>
            <a:r>
              <a:rPr lang="en-US" altLang="ja-JP" sz="2400" b="1" i="0" u="none" strike="noStrike" baseline="0" dirty="0">
                <a:solidFill>
                  <a:srgbClr val="FFFF00"/>
                </a:solidFill>
                <a:latin typeface="Arial"/>
                <a:ea typeface="ＭＳ ゴシック"/>
              </a:rPr>
              <a:t>	Joseph R. Navarrete (NM) – Chairman</a:t>
            </a:r>
          </a:p>
        </p:txBody>
      </p:sp>
      <p:sp>
        <p:nvSpPr>
          <p:cNvPr id="4" name="Title 1"/>
          <p:cNvSpPr txBox="1">
            <a:spLocks/>
          </p:cNvSpPr>
          <p:nvPr/>
        </p:nvSpPr>
        <p:spPr>
          <a:xfrm>
            <a:off x="457200" y="274638"/>
            <a:ext cx="8229600" cy="8048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ja-JP" b="1" dirty="0">
                <a:solidFill>
                  <a:srgbClr val="FFFF00"/>
                </a:solidFill>
                <a:latin typeface="Arial"/>
                <a:ea typeface="ＭＳ ゴシック"/>
              </a:rPr>
              <a:t>National Committees</a:t>
            </a:r>
          </a:p>
        </p:txBody>
      </p:sp>
    </p:spTree>
    <p:extLst>
      <p:ext uri="{BB962C8B-B14F-4D97-AF65-F5344CB8AC3E}">
        <p14:creationId xmlns:p14="http://schemas.microsoft.com/office/powerpoint/2010/main" val="199357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lnSpcReduction="10000"/>
          </a:bodyPr>
          <a:lstStyle/>
          <a:p>
            <a:pPr lvl="0" rtl="0"/>
            <a:r>
              <a:rPr lang="en-US" altLang="ja-JP" b="1" i="0" u="none" strike="noStrike" baseline="0" dirty="0">
                <a:solidFill>
                  <a:schemeClr val="accent2">
                    <a:lumMod val="20000"/>
                    <a:lumOff val="80000"/>
                  </a:schemeClr>
                </a:solidFill>
                <a:latin typeface="Arial"/>
                <a:ea typeface="ＭＳ ゴシック"/>
              </a:rPr>
              <a:t>National Operations</a:t>
            </a:r>
          </a:p>
          <a:p>
            <a:pPr lvl="0" rtl="0"/>
            <a:r>
              <a:rPr lang="en-US" altLang="ja-JP" b="1" i="0" u="none" strike="noStrike" baseline="0" dirty="0">
                <a:solidFill>
                  <a:schemeClr val="accent2">
                    <a:lumMod val="20000"/>
                    <a:lumOff val="80000"/>
                  </a:schemeClr>
                </a:solidFill>
                <a:latin typeface="Arial"/>
                <a:ea typeface="ＭＳ ゴシック"/>
              </a:rPr>
              <a:t>National Structure</a:t>
            </a:r>
          </a:p>
          <a:p>
            <a:pPr lvl="0" rtl="0"/>
            <a:r>
              <a:rPr lang="en-US" altLang="ja-JP" b="1" i="0" u="none" strike="noStrike" baseline="0" dirty="0">
                <a:solidFill>
                  <a:schemeClr val="accent2">
                    <a:lumMod val="20000"/>
                    <a:lumOff val="80000"/>
                  </a:schemeClr>
                </a:solidFill>
                <a:latin typeface="Arial"/>
                <a:ea typeface="ＭＳ ゴシック"/>
              </a:rPr>
              <a:t>The National Team</a:t>
            </a:r>
          </a:p>
          <a:p>
            <a:pPr lvl="0" rtl="0"/>
            <a:r>
              <a:rPr lang="en-US" altLang="ja-JP" b="1" i="0" u="none" strike="noStrike" baseline="0" dirty="0">
                <a:solidFill>
                  <a:schemeClr val="accent2">
                    <a:lumMod val="20000"/>
                    <a:lumOff val="80000"/>
                  </a:schemeClr>
                </a:solidFill>
                <a:latin typeface="Arial"/>
                <a:ea typeface="ＭＳ ゴシック"/>
              </a:rPr>
              <a:t>Commissions &amp; Committees</a:t>
            </a:r>
          </a:p>
          <a:p>
            <a:pPr lvl="0" rtl="0"/>
            <a:r>
              <a:rPr lang="en-US" altLang="ja-JP" b="1" i="1" u="none" strike="noStrike" baseline="0" dirty="0">
                <a:solidFill>
                  <a:srgbClr val="FFFF00"/>
                </a:solidFill>
                <a:latin typeface="Arial"/>
                <a:ea typeface="ＭＳ ゴシック"/>
              </a:rPr>
              <a:t>The National Executive Committee</a:t>
            </a:r>
          </a:p>
          <a:p>
            <a:pPr lvl="0" rtl="0"/>
            <a:r>
              <a:rPr lang="en-US" altLang="ja-JP" b="1" i="0" u="none" strike="noStrike" baseline="0" dirty="0">
                <a:solidFill>
                  <a:schemeClr val="accent2">
                    <a:lumMod val="20000"/>
                    <a:lumOff val="80000"/>
                  </a:schemeClr>
                </a:solidFill>
                <a:latin typeface="Arial"/>
                <a:ea typeface="ＭＳ ゴシック"/>
              </a:rPr>
              <a:t>The Role of the National Executive Committeeman</a:t>
            </a:r>
          </a:p>
          <a:p>
            <a:pPr lvl="0" rtl="0"/>
            <a:r>
              <a:rPr lang="en-US" altLang="ja-JP" b="1" i="0" u="none" strike="noStrike" baseline="0" dirty="0">
                <a:solidFill>
                  <a:schemeClr val="accent2">
                    <a:lumMod val="20000"/>
                    <a:lumOff val="80000"/>
                  </a:schemeClr>
                </a:solidFill>
                <a:latin typeface="Arial"/>
                <a:ea typeface="ＭＳ ゴシック"/>
              </a:rPr>
              <a:t>The National Convention</a:t>
            </a:r>
          </a:p>
          <a:p>
            <a:pPr lvl="0" rtl="0"/>
            <a:endParaRPr lang="en-US" altLang="ja-JP" b="1" i="0" u="none" strike="noStrike" baseline="0" dirty="0">
              <a:solidFill>
                <a:schemeClr val="accent2">
                  <a:lumMod val="20000"/>
                  <a:lumOff val="80000"/>
                </a:schemeClr>
              </a:solidFill>
              <a:latin typeface="Times New Roman"/>
              <a:ea typeface="ＭＳ ゴシック"/>
            </a:endParaRPr>
          </a:p>
        </p:txBody>
      </p:sp>
      <p:sp>
        <p:nvSpPr>
          <p:cNvPr id="4" name="Title 1"/>
          <p:cNvSpPr txBox="1">
            <a:spLocks/>
          </p:cNvSpPr>
          <p:nvPr/>
        </p:nvSpPr>
        <p:spPr>
          <a:xfrm>
            <a:off x="457200" y="274638"/>
            <a:ext cx="8229600" cy="8048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ja-JP" b="1" dirty="0">
                <a:solidFill>
                  <a:srgbClr val="FFFF00"/>
                </a:solidFill>
                <a:latin typeface="Arial"/>
                <a:ea typeface="ＭＳ ゴシック"/>
              </a:rPr>
              <a:t>National Organization</a:t>
            </a:r>
          </a:p>
        </p:txBody>
      </p:sp>
    </p:spTree>
    <p:extLst>
      <p:ext uri="{BB962C8B-B14F-4D97-AF65-F5344CB8AC3E}">
        <p14:creationId xmlns:p14="http://schemas.microsoft.com/office/powerpoint/2010/main" val="134168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dirty="0">
                <a:solidFill>
                  <a:srgbClr val="FFFF00"/>
                </a:solidFill>
                <a:latin typeface="Arial"/>
                <a:ea typeface="ＭＳ ゴシック"/>
              </a:rPr>
              <a:t>HEADS UP! ! !</a:t>
            </a:r>
          </a:p>
        </p:txBody>
      </p:sp>
      <p:sp>
        <p:nvSpPr>
          <p:cNvPr id="3" name="Text Placeholder 2"/>
          <p:cNvSpPr>
            <a:spLocks noGrp="1"/>
          </p:cNvSpPr>
          <p:nvPr>
            <p:ph type="body" idx="1"/>
          </p:nvPr>
        </p:nvSpPr>
        <p:spPr>
          <a:xfrm>
            <a:off x="657546" y="1417638"/>
            <a:ext cx="7736441" cy="5024259"/>
          </a:xfrm>
        </p:spPr>
        <p:txBody>
          <a:bodyPr>
            <a:normAutofit/>
          </a:bodyPr>
          <a:lstStyle/>
          <a:p>
            <a:pPr marL="182880" lvl="0" indent="-182880" rtl="0">
              <a:buNone/>
            </a:pPr>
            <a:r>
              <a:rPr lang="en-US" altLang="ja-JP" sz="2400" i="0" u="none" strike="noStrike" baseline="0" dirty="0">
                <a:solidFill>
                  <a:srgbClr val="FFFF00"/>
                </a:solidFill>
                <a:latin typeface="Arial"/>
                <a:ea typeface="ＭＳ ゴシック"/>
              </a:rPr>
              <a:t>The School is designed to give you both a broad and detailed view of the National Organization and how it can help you be the best to your Detachment.</a:t>
            </a:r>
          </a:p>
          <a:p>
            <a:pPr marL="182880" lvl="0" indent="-182880" rtl="0">
              <a:buNone/>
            </a:pPr>
            <a:r>
              <a:rPr lang="en-US" altLang="ja-JP" sz="2400" i="0" u="none" strike="noStrike" baseline="0" dirty="0">
                <a:solidFill>
                  <a:srgbClr val="FFFF00"/>
                </a:solidFill>
                <a:latin typeface="Arial"/>
                <a:ea typeface="ＭＳ ゴシック"/>
              </a:rPr>
              <a:t>There is so much information that this school could easily last a week.</a:t>
            </a:r>
          </a:p>
          <a:p>
            <a:pPr marL="182880" lvl="0" indent="-182880" rtl="0">
              <a:buNone/>
            </a:pPr>
            <a:r>
              <a:rPr lang="en-US" altLang="ja-JP" sz="2400" i="0" u="none" strike="noStrike" baseline="0" dirty="0">
                <a:solidFill>
                  <a:srgbClr val="FFFF00"/>
                </a:solidFill>
                <a:latin typeface="Arial"/>
                <a:ea typeface="ＭＳ ゴシック"/>
              </a:rPr>
              <a:t>Don</a:t>
            </a:r>
            <a:r>
              <a:rPr lang="mr-IN" altLang="ja-JP" sz="2400" i="0" u="none" strike="noStrike" baseline="0" dirty="0">
                <a:solidFill>
                  <a:srgbClr val="FFFF00"/>
                </a:solidFill>
                <a:latin typeface="Arial"/>
                <a:ea typeface="ＭＳ ゴシック"/>
              </a:rPr>
              <a:t>’</a:t>
            </a:r>
            <a:r>
              <a:rPr lang="en-US" altLang="ja-JP" sz="2400" i="0" u="none" strike="noStrike" baseline="0" dirty="0">
                <a:solidFill>
                  <a:srgbClr val="FFFF00"/>
                </a:solidFill>
                <a:latin typeface="Arial"/>
                <a:ea typeface="ＭＳ ゴシック"/>
              </a:rPr>
              <a:t>t expect to process all of the information presented right away. </a:t>
            </a:r>
            <a:endParaRPr lang="en-US" altLang="ja-JP" sz="2400" dirty="0">
              <a:solidFill>
                <a:srgbClr val="FFFF00"/>
              </a:solidFill>
              <a:latin typeface="Arial"/>
              <a:ea typeface="ＭＳ ゴシック"/>
            </a:endParaRPr>
          </a:p>
          <a:p>
            <a:pPr marL="182880" lvl="0" indent="-182880" rtl="0">
              <a:buNone/>
            </a:pPr>
            <a:r>
              <a:rPr lang="en-US" altLang="ja-JP" sz="2400" i="0" u="none" strike="noStrike" baseline="0" dirty="0">
                <a:solidFill>
                  <a:srgbClr val="FFFF00"/>
                </a:solidFill>
                <a:latin typeface="Arial"/>
                <a:ea typeface="ＭＳ ゴシック"/>
              </a:rPr>
              <a:t>Take notes and follow up later with a letter or phone call if needed to anyone you meet that you feel could help you.</a:t>
            </a:r>
          </a:p>
          <a:p>
            <a:pPr marL="182880" lvl="0" indent="-182880" rtl="0">
              <a:buNone/>
            </a:pPr>
            <a:r>
              <a:rPr lang="en-US" altLang="ja-JP" sz="2400" i="0" u="none" strike="noStrike" baseline="0" dirty="0">
                <a:solidFill>
                  <a:srgbClr val="FFFF00"/>
                </a:solidFill>
                <a:latin typeface="Arial"/>
                <a:ea typeface="ＭＳ ゴシック"/>
              </a:rPr>
              <a:t>No one expects you to be the expert. But you do have to know how to find and access the experts.</a:t>
            </a:r>
          </a:p>
        </p:txBody>
      </p:sp>
    </p:spTree>
    <p:extLst>
      <p:ext uri="{BB962C8B-B14F-4D97-AF65-F5344CB8AC3E}">
        <p14:creationId xmlns:p14="http://schemas.microsoft.com/office/powerpoint/2010/main" val="261832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dirty="0">
                <a:solidFill>
                  <a:srgbClr val="FFFF00"/>
                </a:solidFill>
                <a:latin typeface="Arial"/>
                <a:ea typeface="ＭＳ ゴシック"/>
              </a:rPr>
              <a:t>National Organization</a:t>
            </a:r>
          </a:p>
        </p:txBody>
      </p:sp>
      <p:sp>
        <p:nvSpPr>
          <p:cNvPr id="3" name="Text Placeholder 2"/>
          <p:cNvSpPr>
            <a:spLocks noGrp="1"/>
          </p:cNvSpPr>
          <p:nvPr>
            <p:ph type="body" idx="1"/>
          </p:nvPr>
        </p:nvSpPr>
        <p:spPr>
          <a:xfrm>
            <a:off x="1135292" y="1600200"/>
            <a:ext cx="7392259" cy="4525963"/>
          </a:xfrm>
        </p:spPr>
        <p:txBody>
          <a:bodyPr>
            <a:normAutofit fontScale="92500" lnSpcReduction="20000"/>
          </a:bodyPr>
          <a:lstStyle/>
          <a:p>
            <a:pPr lvl="0" rtl="0"/>
            <a:r>
              <a:rPr lang="en-US" altLang="ja-JP" b="1" i="0" u="none" strike="noStrike" baseline="0" dirty="0">
                <a:solidFill>
                  <a:srgbClr val="FFFF00"/>
                </a:solidFill>
                <a:latin typeface="Arial"/>
                <a:ea typeface="ＭＳ ゴシック"/>
              </a:rPr>
              <a:t>National Executive Committee</a:t>
            </a:r>
          </a:p>
          <a:p>
            <a:pPr lvl="1">
              <a:spcBef>
                <a:spcPts val="1224"/>
              </a:spcBef>
            </a:pPr>
            <a:r>
              <a:rPr lang="en-US" altLang="ja-JP" b="1" i="0" u="none" strike="noStrike" baseline="0" dirty="0">
                <a:solidFill>
                  <a:srgbClr val="FFFF00"/>
                </a:solidFill>
                <a:latin typeface="Arial"/>
                <a:ea typeface="ＭＳ ゴシック"/>
              </a:rPr>
              <a:t>Administrative/Legislative Body</a:t>
            </a:r>
          </a:p>
          <a:p>
            <a:pPr lvl="1">
              <a:spcBef>
                <a:spcPts val="1224"/>
              </a:spcBef>
            </a:pPr>
            <a:r>
              <a:rPr lang="en-US" altLang="ja-JP" b="1" i="0" u="none" strike="noStrike" baseline="0" dirty="0">
                <a:solidFill>
                  <a:srgbClr val="FFFF00"/>
                </a:solidFill>
                <a:latin typeface="Arial"/>
                <a:ea typeface="ＭＳ ゴシック"/>
              </a:rPr>
              <a:t>One Member Per Detachment</a:t>
            </a:r>
          </a:p>
          <a:p>
            <a:pPr lvl="1">
              <a:spcBef>
                <a:spcPts val="1224"/>
              </a:spcBef>
            </a:pPr>
            <a:r>
              <a:rPr lang="en-US" altLang="ja-JP" b="1" i="0" u="none" strike="noStrike" baseline="0" dirty="0">
                <a:solidFill>
                  <a:srgbClr val="FFFF00"/>
                </a:solidFill>
                <a:latin typeface="Arial"/>
                <a:ea typeface="ＭＳ ゴシック"/>
              </a:rPr>
              <a:t>One Alternate Member Per Detachment</a:t>
            </a:r>
          </a:p>
          <a:p>
            <a:pPr lvl="1">
              <a:spcBef>
                <a:spcPts val="1224"/>
              </a:spcBef>
            </a:pPr>
            <a:r>
              <a:rPr lang="en-US" altLang="ja-JP" b="1" i="0" u="none" strike="noStrike" baseline="0" dirty="0">
                <a:solidFill>
                  <a:srgbClr val="FFFF00"/>
                </a:solidFill>
                <a:latin typeface="Arial"/>
                <a:ea typeface="ＭＳ ゴシック"/>
              </a:rPr>
              <a:t>Rules of the NEC</a:t>
            </a:r>
          </a:p>
          <a:p>
            <a:pPr lvl="1">
              <a:spcBef>
                <a:spcPts val="1224"/>
              </a:spcBef>
            </a:pPr>
            <a:r>
              <a:rPr lang="en-US" altLang="ja-JP" b="1" i="0" u="none" strike="noStrike" baseline="0" dirty="0">
                <a:solidFill>
                  <a:srgbClr val="FFFF00"/>
                </a:solidFill>
                <a:latin typeface="Arial"/>
                <a:ea typeface="ＭＳ ゴシック"/>
              </a:rPr>
              <a:t>Commission &amp; Committee Structure</a:t>
            </a:r>
          </a:p>
          <a:p>
            <a:pPr marL="914400" lvl="2" indent="0">
              <a:buNone/>
            </a:pPr>
            <a:r>
              <a:rPr lang="en-US" altLang="ja-JP" i="1" u="none" strike="noStrike" dirty="0">
                <a:solidFill>
                  <a:srgbClr val="FFFF00"/>
                </a:solidFill>
                <a:latin typeface="Arial"/>
                <a:ea typeface="ＭＳ ゴシック"/>
              </a:rPr>
              <a:t>Meetings:</a:t>
            </a:r>
          </a:p>
          <a:p>
            <a:pPr lvl="2"/>
            <a:r>
              <a:rPr lang="en-US" altLang="ja-JP" i="1" u="none" strike="noStrike" dirty="0">
                <a:solidFill>
                  <a:srgbClr val="FFFF00"/>
                </a:solidFill>
                <a:latin typeface="Arial"/>
                <a:ea typeface="ＭＳ ゴシック"/>
              </a:rPr>
              <a:t>Post Convention</a:t>
            </a:r>
          </a:p>
          <a:p>
            <a:pPr lvl="2"/>
            <a:r>
              <a:rPr lang="en-US" altLang="ja-JP" i="1" u="none" strike="noStrike" dirty="0">
                <a:solidFill>
                  <a:srgbClr val="FFFF00"/>
                </a:solidFill>
                <a:latin typeface="Arial"/>
                <a:ea typeface="ＭＳ ゴシック"/>
              </a:rPr>
              <a:t>Fall</a:t>
            </a:r>
          </a:p>
          <a:p>
            <a:pPr lvl="2"/>
            <a:r>
              <a:rPr lang="en-US" altLang="ja-JP" i="1" u="none" strike="noStrike" dirty="0">
                <a:solidFill>
                  <a:srgbClr val="FFFF00"/>
                </a:solidFill>
                <a:latin typeface="Arial"/>
                <a:ea typeface="ＭＳ ゴシック"/>
              </a:rPr>
              <a:t>Spring</a:t>
            </a:r>
          </a:p>
          <a:p>
            <a:pPr lvl="2"/>
            <a:r>
              <a:rPr lang="en-US" altLang="ja-JP" i="1" u="none" strike="noStrike" dirty="0">
                <a:solidFill>
                  <a:srgbClr val="FFFF00"/>
                </a:solidFill>
                <a:latin typeface="Arial"/>
                <a:ea typeface="ＭＳ ゴシック"/>
              </a:rPr>
              <a:t>Pre Convention</a:t>
            </a:r>
            <a:endParaRPr lang="en-US" altLang="ja-JP" i="1" u="none" strike="noStrike" dirty="0">
              <a:solidFill>
                <a:srgbClr val="FFFF00"/>
              </a:solidFill>
              <a:latin typeface="Times New Roman"/>
              <a:ea typeface="ＭＳ ゴシック"/>
            </a:endParaRPr>
          </a:p>
        </p:txBody>
      </p:sp>
    </p:spTree>
    <p:extLst>
      <p:ext uri="{BB962C8B-B14F-4D97-AF65-F5344CB8AC3E}">
        <p14:creationId xmlns:p14="http://schemas.microsoft.com/office/powerpoint/2010/main" val="426756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dirty="0">
                <a:solidFill>
                  <a:srgbClr val="FFFF00"/>
                </a:solidFill>
                <a:latin typeface="Arial"/>
                <a:ea typeface="ＭＳ ゴシック"/>
              </a:rPr>
              <a:t>National Organization</a:t>
            </a:r>
          </a:p>
        </p:txBody>
      </p:sp>
      <p:sp>
        <p:nvSpPr>
          <p:cNvPr id="3" name="Text Placeholder 2"/>
          <p:cNvSpPr>
            <a:spLocks noGrp="1"/>
          </p:cNvSpPr>
          <p:nvPr>
            <p:ph type="body" idx="1"/>
          </p:nvPr>
        </p:nvSpPr>
        <p:spPr/>
        <p:txBody>
          <a:bodyPr>
            <a:normAutofit lnSpcReduction="10000"/>
          </a:bodyPr>
          <a:lstStyle/>
          <a:p>
            <a:pPr lvl="0" rtl="0"/>
            <a:r>
              <a:rPr lang="en-US" altLang="ja-JP" b="1" i="0" u="none" strike="noStrike" baseline="0" dirty="0">
                <a:solidFill>
                  <a:schemeClr val="accent2">
                    <a:lumMod val="20000"/>
                    <a:lumOff val="80000"/>
                  </a:schemeClr>
                </a:solidFill>
                <a:latin typeface="Arial"/>
                <a:ea typeface="ＭＳ ゴシック"/>
              </a:rPr>
              <a:t>National Operations</a:t>
            </a:r>
          </a:p>
          <a:p>
            <a:pPr lvl="0" rtl="0"/>
            <a:r>
              <a:rPr lang="en-US" altLang="ja-JP" b="1" i="0" u="none" strike="noStrike" baseline="0" dirty="0">
                <a:solidFill>
                  <a:schemeClr val="accent2">
                    <a:lumMod val="20000"/>
                    <a:lumOff val="80000"/>
                  </a:schemeClr>
                </a:solidFill>
                <a:latin typeface="Arial"/>
                <a:ea typeface="ＭＳ ゴシック"/>
              </a:rPr>
              <a:t>National Structure</a:t>
            </a:r>
          </a:p>
          <a:p>
            <a:pPr lvl="0" rtl="0"/>
            <a:r>
              <a:rPr lang="en-US" altLang="ja-JP" b="1" i="0" u="none" strike="noStrike" baseline="0" dirty="0">
                <a:solidFill>
                  <a:schemeClr val="accent2">
                    <a:lumMod val="20000"/>
                    <a:lumOff val="80000"/>
                  </a:schemeClr>
                </a:solidFill>
                <a:latin typeface="Arial"/>
                <a:ea typeface="ＭＳ ゴシック"/>
              </a:rPr>
              <a:t>The National Team</a:t>
            </a:r>
          </a:p>
          <a:p>
            <a:pPr lvl="0" rtl="0"/>
            <a:r>
              <a:rPr lang="en-US" altLang="ja-JP" b="1" i="0" u="none" strike="noStrike" baseline="0" dirty="0">
                <a:solidFill>
                  <a:schemeClr val="accent2">
                    <a:lumMod val="20000"/>
                    <a:lumOff val="80000"/>
                  </a:schemeClr>
                </a:solidFill>
                <a:latin typeface="Arial"/>
                <a:ea typeface="ＭＳ ゴシック"/>
              </a:rPr>
              <a:t>Commissions &amp; Committees</a:t>
            </a:r>
          </a:p>
          <a:p>
            <a:pPr lvl="0" rtl="0"/>
            <a:r>
              <a:rPr lang="en-US" altLang="ja-JP" b="1" i="0" u="none" strike="noStrike" baseline="0" dirty="0">
                <a:solidFill>
                  <a:schemeClr val="accent2">
                    <a:lumMod val="20000"/>
                    <a:lumOff val="80000"/>
                  </a:schemeClr>
                </a:solidFill>
                <a:latin typeface="Arial"/>
                <a:ea typeface="ＭＳ ゴシック"/>
              </a:rPr>
              <a:t>The National Executive Committee</a:t>
            </a:r>
          </a:p>
          <a:p>
            <a:pPr lvl="0" rtl="0"/>
            <a:r>
              <a:rPr lang="en-US" altLang="ja-JP" b="1" i="1" u="none" strike="noStrike" baseline="0" dirty="0">
                <a:solidFill>
                  <a:srgbClr val="FFFF00"/>
                </a:solidFill>
                <a:latin typeface="Arial"/>
                <a:ea typeface="ＭＳ ゴシック"/>
              </a:rPr>
              <a:t>The Role of the National Executive Committeeman</a:t>
            </a:r>
          </a:p>
          <a:p>
            <a:pPr lvl="0" rtl="0"/>
            <a:r>
              <a:rPr lang="en-US" altLang="ja-JP" b="1" i="0" u="none" strike="noStrike" baseline="0" dirty="0">
                <a:solidFill>
                  <a:schemeClr val="accent2">
                    <a:lumMod val="20000"/>
                    <a:lumOff val="80000"/>
                  </a:schemeClr>
                </a:solidFill>
                <a:latin typeface="Arial"/>
                <a:ea typeface="ＭＳ ゴシック"/>
              </a:rPr>
              <a:t>The National Convention</a:t>
            </a:r>
          </a:p>
        </p:txBody>
      </p:sp>
    </p:spTree>
    <p:extLst>
      <p:ext uri="{BB962C8B-B14F-4D97-AF65-F5344CB8AC3E}">
        <p14:creationId xmlns:p14="http://schemas.microsoft.com/office/powerpoint/2010/main" val="414343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pPr rtl="0"/>
            <a:r>
              <a:rPr lang="en-US" altLang="ja-JP" b="1" i="0" u="none" strike="noStrike" baseline="0" dirty="0">
                <a:solidFill>
                  <a:srgbClr val="FFFF00"/>
                </a:solidFill>
                <a:latin typeface="Arial"/>
                <a:ea typeface="ＭＳ ゴシック"/>
              </a:rPr>
              <a:t>National Organization</a:t>
            </a:r>
          </a:p>
        </p:txBody>
      </p:sp>
      <p:sp>
        <p:nvSpPr>
          <p:cNvPr id="3" name="Text Placeholder 2"/>
          <p:cNvSpPr>
            <a:spLocks noGrp="1"/>
          </p:cNvSpPr>
          <p:nvPr>
            <p:ph type="body" idx="1"/>
          </p:nvPr>
        </p:nvSpPr>
        <p:spPr>
          <a:xfrm>
            <a:off x="457200" y="952500"/>
            <a:ext cx="8229600" cy="5173663"/>
          </a:xfrm>
        </p:spPr>
        <p:txBody>
          <a:bodyPr>
            <a:noAutofit/>
          </a:bodyPr>
          <a:lstStyle/>
          <a:p>
            <a:pPr marL="0" lvl="0" indent="0" rtl="0">
              <a:buNone/>
            </a:pPr>
            <a:r>
              <a:rPr lang="en-US" altLang="ja-JP" sz="2400" b="1" i="0" u="none" strike="noStrike" baseline="0" dirty="0">
                <a:solidFill>
                  <a:srgbClr val="FFFF00"/>
                </a:solidFill>
                <a:latin typeface="Arial"/>
                <a:ea typeface="ＭＳ ゴシック"/>
              </a:rPr>
              <a:t>National Executive Committeeman:</a:t>
            </a:r>
          </a:p>
          <a:p>
            <a:pPr marL="685800" lvl="0" indent="-279400" rtl="0">
              <a:spcBef>
                <a:spcPts val="1200"/>
              </a:spcBef>
            </a:pPr>
            <a:r>
              <a:rPr lang="en-US" altLang="ja-JP" sz="2400" b="1" i="0" u="none" strike="noStrike" baseline="0" dirty="0">
                <a:solidFill>
                  <a:srgbClr val="FFFF00"/>
                </a:solidFill>
                <a:latin typeface="Arial"/>
                <a:ea typeface="ＭＳ ゴシック"/>
              </a:rPr>
              <a:t>Shall represent the Detachment at all National Executive Committee meetings and the National Convention.</a:t>
            </a:r>
          </a:p>
          <a:p>
            <a:pPr marL="685800" lvl="0" indent="-279400" rtl="0">
              <a:spcBef>
                <a:spcPts val="1200"/>
              </a:spcBef>
            </a:pPr>
            <a:r>
              <a:rPr lang="en-US" altLang="ja-JP" sz="2400" b="1" i="0" u="none" strike="noStrike" baseline="0" dirty="0">
                <a:solidFill>
                  <a:srgbClr val="FFFF00"/>
                </a:solidFill>
                <a:latin typeface="Arial"/>
                <a:ea typeface="ＭＳ ゴシック"/>
              </a:rPr>
              <a:t>Shall give a report to the Detachment Executive Committee on all important matters coming out of those meetings.</a:t>
            </a:r>
          </a:p>
          <a:p>
            <a:pPr marL="685800" lvl="0" indent="-279400" rtl="0">
              <a:spcBef>
                <a:spcPts val="1200"/>
              </a:spcBef>
            </a:pPr>
            <a:r>
              <a:rPr lang="en-US" altLang="ja-JP" sz="2400" b="1" i="0" u="none" strike="noStrike" baseline="0" dirty="0">
                <a:solidFill>
                  <a:srgbClr val="FFFF00"/>
                </a:solidFill>
                <a:latin typeface="Arial"/>
                <a:ea typeface="ＭＳ ゴシック"/>
              </a:rPr>
              <a:t>Is required to attend all meetings of the Detachment.</a:t>
            </a:r>
          </a:p>
        </p:txBody>
      </p:sp>
    </p:spTree>
    <p:extLst>
      <p:ext uri="{BB962C8B-B14F-4D97-AF65-F5344CB8AC3E}">
        <p14:creationId xmlns:p14="http://schemas.microsoft.com/office/powerpoint/2010/main" val="319297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pPr rtl="0"/>
            <a:r>
              <a:rPr lang="en-US" altLang="ja-JP" b="1" i="0" u="none" strike="noStrike" baseline="0" dirty="0">
                <a:solidFill>
                  <a:srgbClr val="FFFF00"/>
                </a:solidFill>
                <a:latin typeface="Arial"/>
                <a:ea typeface="ＭＳ ゴシック"/>
              </a:rPr>
              <a:t>National Organization</a:t>
            </a:r>
          </a:p>
        </p:txBody>
      </p:sp>
      <p:sp>
        <p:nvSpPr>
          <p:cNvPr id="3" name="Text Placeholder 2"/>
          <p:cNvSpPr>
            <a:spLocks noGrp="1"/>
          </p:cNvSpPr>
          <p:nvPr>
            <p:ph type="body" idx="1"/>
          </p:nvPr>
        </p:nvSpPr>
        <p:spPr>
          <a:xfrm>
            <a:off x="457200" y="952500"/>
            <a:ext cx="8229600" cy="5173663"/>
          </a:xfrm>
        </p:spPr>
        <p:txBody>
          <a:bodyPr>
            <a:noAutofit/>
          </a:bodyPr>
          <a:lstStyle/>
          <a:p>
            <a:pPr marL="0" lvl="0" indent="0" rtl="0">
              <a:buNone/>
            </a:pPr>
            <a:r>
              <a:rPr lang="en-US" altLang="ja-JP" sz="2400" b="1" i="0" u="none" strike="noStrike" baseline="0" dirty="0">
                <a:solidFill>
                  <a:srgbClr val="FFFF00"/>
                </a:solidFill>
                <a:latin typeface="Arial"/>
                <a:ea typeface="ＭＳ ゴシック"/>
              </a:rPr>
              <a:t>National Executive Committeeman:</a:t>
            </a:r>
          </a:p>
          <a:p>
            <a:pPr marL="685800" lvl="0" indent="-279400" rtl="0">
              <a:spcBef>
                <a:spcPts val="1200"/>
              </a:spcBef>
            </a:pPr>
            <a:r>
              <a:rPr lang="en-US" altLang="ja-JP" sz="2400" b="1" i="0" u="none" strike="noStrike" baseline="0" dirty="0">
                <a:solidFill>
                  <a:srgbClr val="FFFF00"/>
                </a:solidFill>
                <a:latin typeface="Arial"/>
                <a:ea typeface="ＭＳ ゴシック"/>
              </a:rPr>
              <a:t>Is the Official Escort of all National Guests when they are visiting the Detachment. It is also his duty to pick up and deliver all National Guests from airports, train stations, or bus depots.</a:t>
            </a:r>
          </a:p>
          <a:p>
            <a:pPr marL="685800" lvl="0" indent="-279400" rtl="0">
              <a:spcBef>
                <a:spcPts val="1200"/>
              </a:spcBef>
            </a:pPr>
            <a:r>
              <a:rPr lang="en-US" altLang="ja-JP" sz="2400" b="1" i="0" u="none" strike="noStrike" baseline="0" dirty="0">
                <a:solidFill>
                  <a:srgbClr val="FFFF00"/>
                </a:solidFill>
                <a:latin typeface="Arial"/>
                <a:ea typeface="ＭＳ ゴシック"/>
              </a:rPr>
              <a:t>Is the escort of National Guests to various functions, such as: Detachment Conventions, D.E.C. Meetings, The Distinguished Breakfast at the Convention, The Department Convention, The Department Auxiliary Convention, parades and etc. </a:t>
            </a:r>
          </a:p>
          <a:p>
            <a:pPr marL="685800" lvl="0" indent="-279400" rtl="0">
              <a:spcBef>
                <a:spcPts val="1200"/>
              </a:spcBef>
            </a:pPr>
            <a:r>
              <a:rPr lang="en-US" altLang="ja-JP" sz="2400" b="1" i="0" u="none" strike="noStrike" baseline="0" dirty="0">
                <a:solidFill>
                  <a:srgbClr val="FFFF00"/>
                </a:solidFill>
                <a:latin typeface="Arial"/>
                <a:ea typeface="ＭＳ ゴシック"/>
              </a:rPr>
              <a:t>Is to introduce the National Officers to the Detachment Body.</a:t>
            </a:r>
          </a:p>
          <a:p>
            <a:pPr marL="0" lvl="0" indent="0" rtl="0">
              <a:buNone/>
            </a:pPr>
            <a:endParaRPr lang="en-US" altLang="ja-JP" sz="2400" b="1" i="0" u="none" strike="noStrike" baseline="0" dirty="0">
              <a:solidFill>
                <a:srgbClr val="FFFF00"/>
              </a:solidFill>
              <a:latin typeface="Times New Roman"/>
              <a:ea typeface="ＭＳ ゴシック"/>
            </a:endParaRPr>
          </a:p>
        </p:txBody>
      </p:sp>
    </p:spTree>
    <p:extLst>
      <p:ext uri="{BB962C8B-B14F-4D97-AF65-F5344CB8AC3E}">
        <p14:creationId xmlns:p14="http://schemas.microsoft.com/office/powerpoint/2010/main" val="383678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dirty="0">
                <a:solidFill>
                  <a:srgbClr val="FFFF00"/>
                </a:solidFill>
                <a:latin typeface="Arial"/>
                <a:ea typeface="ＭＳ ゴシック"/>
              </a:rPr>
              <a:t>National Organization</a:t>
            </a:r>
          </a:p>
        </p:txBody>
      </p:sp>
      <p:sp>
        <p:nvSpPr>
          <p:cNvPr id="3" name="Text Placeholder 2"/>
          <p:cNvSpPr>
            <a:spLocks noGrp="1"/>
          </p:cNvSpPr>
          <p:nvPr>
            <p:ph type="body" idx="1"/>
          </p:nvPr>
        </p:nvSpPr>
        <p:spPr>
          <a:xfrm>
            <a:off x="960634" y="1600200"/>
            <a:ext cx="7412804" cy="4525963"/>
          </a:xfrm>
        </p:spPr>
        <p:txBody>
          <a:bodyPr>
            <a:normAutofit lnSpcReduction="10000"/>
          </a:bodyPr>
          <a:lstStyle/>
          <a:p>
            <a:pPr lvl="0" rtl="0"/>
            <a:r>
              <a:rPr lang="en-US" altLang="ja-JP" b="1" i="0" u="none" strike="noStrike" baseline="0" dirty="0">
                <a:solidFill>
                  <a:srgbClr val="FFFF00"/>
                </a:solidFill>
                <a:latin typeface="Arial"/>
                <a:ea typeface="ＭＳ ゴシック"/>
              </a:rPr>
              <a:t>National Operations</a:t>
            </a:r>
          </a:p>
          <a:p>
            <a:pPr lvl="0" rtl="0"/>
            <a:r>
              <a:rPr lang="en-US" altLang="ja-JP" b="1" i="0" u="none" strike="noStrike" baseline="0" dirty="0">
                <a:solidFill>
                  <a:srgbClr val="FFFF00"/>
                </a:solidFill>
                <a:latin typeface="Arial"/>
                <a:ea typeface="ＭＳ ゴシック"/>
              </a:rPr>
              <a:t>National Structure</a:t>
            </a:r>
          </a:p>
          <a:p>
            <a:pPr lvl="0" rtl="0"/>
            <a:r>
              <a:rPr lang="en-US" altLang="ja-JP" b="1" i="0" u="none" strike="noStrike" baseline="0" dirty="0">
                <a:solidFill>
                  <a:srgbClr val="FFFF00"/>
                </a:solidFill>
                <a:latin typeface="Arial"/>
                <a:ea typeface="ＭＳ ゴシック"/>
              </a:rPr>
              <a:t>The National Team</a:t>
            </a:r>
          </a:p>
          <a:p>
            <a:pPr lvl="0" rtl="0"/>
            <a:r>
              <a:rPr lang="en-US" altLang="ja-JP" b="1" i="0" u="none" strike="noStrike" baseline="0" dirty="0">
                <a:solidFill>
                  <a:srgbClr val="FFFF00"/>
                </a:solidFill>
                <a:latin typeface="Arial"/>
                <a:ea typeface="ＭＳ ゴシック"/>
              </a:rPr>
              <a:t>Commissions &amp; Committees</a:t>
            </a:r>
          </a:p>
          <a:p>
            <a:pPr lvl="0" rtl="0"/>
            <a:r>
              <a:rPr lang="en-US" altLang="ja-JP" b="1" i="0" u="none" strike="noStrike" baseline="0" dirty="0">
                <a:solidFill>
                  <a:srgbClr val="FFFF00"/>
                </a:solidFill>
                <a:latin typeface="Arial"/>
                <a:ea typeface="ＭＳ ゴシック"/>
              </a:rPr>
              <a:t>The National Executive Committee</a:t>
            </a:r>
          </a:p>
          <a:p>
            <a:pPr lvl="0" rtl="0"/>
            <a:r>
              <a:rPr lang="en-US" altLang="ja-JP" b="1" i="0" u="none" strike="noStrike" baseline="0" dirty="0">
                <a:solidFill>
                  <a:srgbClr val="FFFF00"/>
                </a:solidFill>
                <a:latin typeface="Arial"/>
                <a:ea typeface="ＭＳ ゴシック"/>
              </a:rPr>
              <a:t>The Role of the National Executive Committeeman</a:t>
            </a:r>
          </a:p>
          <a:p>
            <a:pPr lvl="0" rtl="0"/>
            <a:r>
              <a:rPr lang="en-US" altLang="ja-JP" b="1" i="1" u="none" strike="noStrike" baseline="0" dirty="0">
                <a:solidFill>
                  <a:srgbClr val="FFFF00"/>
                </a:solidFill>
                <a:latin typeface="Arial"/>
                <a:ea typeface="ＭＳ ゴシック"/>
              </a:rPr>
              <a:t>The National Convention</a:t>
            </a:r>
          </a:p>
        </p:txBody>
      </p:sp>
    </p:spTree>
    <p:extLst>
      <p:ext uri="{BB962C8B-B14F-4D97-AF65-F5344CB8AC3E}">
        <p14:creationId xmlns:p14="http://schemas.microsoft.com/office/powerpoint/2010/main" val="416954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1143000"/>
          </a:xfrm>
        </p:spPr>
        <p:txBody>
          <a:bodyPr>
            <a:normAutofit/>
          </a:bodyPr>
          <a:lstStyle/>
          <a:p>
            <a:pPr rtl="0"/>
            <a:r>
              <a:rPr lang="en-US" altLang="ja-JP" sz="4000" b="1" i="0" u="none" strike="noStrike" baseline="0" dirty="0">
                <a:solidFill>
                  <a:srgbClr val="FFFF00"/>
                </a:solidFill>
                <a:latin typeface="Arial"/>
                <a:ea typeface="ＭＳ ゴシック"/>
              </a:rPr>
              <a:t>National </a:t>
            </a:r>
            <a:r>
              <a:rPr lang="en-US" altLang="ja-JP" sz="4000" b="1" dirty="0">
                <a:solidFill>
                  <a:srgbClr val="FFFF00"/>
                </a:solidFill>
                <a:latin typeface="Arial"/>
                <a:ea typeface="ＭＳ ゴシック"/>
              </a:rPr>
              <a:t>Convention</a:t>
            </a:r>
            <a:endParaRPr lang="en-US" altLang="ja-JP" sz="4000" b="1" i="0" u="none" strike="noStrike" baseline="0" dirty="0">
              <a:solidFill>
                <a:srgbClr val="FFFF00"/>
              </a:solidFill>
              <a:latin typeface="Arial"/>
              <a:ea typeface="ＭＳ ゴシック"/>
            </a:endParaRPr>
          </a:p>
        </p:txBody>
      </p:sp>
      <p:sp>
        <p:nvSpPr>
          <p:cNvPr id="3" name="Text Placeholder 2"/>
          <p:cNvSpPr>
            <a:spLocks noGrp="1"/>
          </p:cNvSpPr>
          <p:nvPr>
            <p:ph type="body" idx="1"/>
          </p:nvPr>
        </p:nvSpPr>
        <p:spPr>
          <a:xfrm>
            <a:off x="2095500" y="1150938"/>
            <a:ext cx="7239000" cy="5516562"/>
          </a:xfrm>
        </p:spPr>
        <p:txBody>
          <a:bodyPr>
            <a:normAutofit/>
          </a:bodyPr>
          <a:lstStyle/>
          <a:p>
            <a:pPr lvl="0" rtl="0"/>
            <a:r>
              <a:rPr lang="en-US" altLang="ja-JP" sz="2400" b="1" i="0" u="none" strike="noStrike" baseline="0" dirty="0">
                <a:solidFill>
                  <a:srgbClr val="FFFF00"/>
                </a:solidFill>
                <a:latin typeface="Arial"/>
                <a:ea typeface="ＭＳ ゴシック"/>
              </a:rPr>
              <a:t>Meeting of </a:t>
            </a:r>
            <a:r>
              <a:rPr lang="mr-IN" altLang="ja-JP" sz="2400" b="1" i="0" u="none" strike="noStrike" baseline="0" dirty="0">
                <a:solidFill>
                  <a:srgbClr val="FFFF00"/>
                </a:solidFill>
                <a:latin typeface="Arial"/>
                <a:ea typeface="ＭＳ ゴシック"/>
              </a:rPr>
              <a:t>“</a:t>
            </a:r>
            <a:r>
              <a:rPr lang="en-US" altLang="ja-JP" sz="2400" b="1" i="0" u="none" strike="noStrike" baseline="0" dirty="0">
                <a:solidFill>
                  <a:srgbClr val="FFFF00"/>
                </a:solidFill>
                <a:latin typeface="Arial"/>
                <a:ea typeface="ＭＳ ゴシック"/>
              </a:rPr>
              <a:t>The Assembly</a:t>
            </a:r>
            <a:r>
              <a:rPr lang="mr-IN" altLang="ja-JP" sz="2400" b="1" i="0" u="none" strike="noStrike" baseline="0" dirty="0">
                <a:solidFill>
                  <a:srgbClr val="FFFF00"/>
                </a:solidFill>
                <a:latin typeface="Arial"/>
                <a:ea typeface="ＭＳ ゴシック"/>
              </a:rPr>
              <a:t>”</a:t>
            </a:r>
          </a:p>
          <a:p>
            <a:pPr lvl="0" rtl="0"/>
            <a:r>
              <a:rPr lang="en-US" altLang="ja-JP" sz="2400" b="1" i="0" u="none" strike="noStrike" baseline="0" dirty="0">
                <a:solidFill>
                  <a:srgbClr val="FFFF00"/>
                </a:solidFill>
                <a:latin typeface="Arial"/>
                <a:ea typeface="ＭＳ ゴシック"/>
              </a:rPr>
              <a:t>Registration &amp; Credentials</a:t>
            </a:r>
          </a:p>
          <a:p>
            <a:pPr lvl="0" rtl="0"/>
            <a:r>
              <a:rPr lang="en-US" altLang="ja-JP" sz="2400" b="1" i="0" u="none" strike="noStrike" baseline="0" dirty="0">
                <a:solidFill>
                  <a:srgbClr val="FFFF00"/>
                </a:solidFill>
                <a:latin typeface="Arial"/>
                <a:ea typeface="ＭＳ ゴシック"/>
              </a:rPr>
              <a:t>Convention Rules</a:t>
            </a:r>
          </a:p>
          <a:p>
            <a:pPr lvl="0" rtl="0"/>
            <a:r>
              <a:rPr lang="en-US" altLang="ja-JP" sz="2400" b="1" i="0" u="none" strike="noStrike" baseline="0" dirty="0">
                <a:solidFill>
                  <a:srgbClr val="FFFF00"/>
                </a:solidFill>
                <a:latin typeface="Arial"/>
                <a:ea typeface="ＭＳ ゴシック"/>
              </a:rPr>
              <a:t>Convention Committees</a:t>
            </a:r>
          </a:p>
          <a:p>
            <a:pPr lvl="0" rtl="0"/>
            <a:r>
              <a:rPr lang="en-US" altLang="ja-JP" sz="2400" b="1" i="0" u="none" strike="noStrike" baseline="0" dirty="0">
                <a:solidFill>
                  <a:srgbClr val="FFFF00"/>
                </a:solidFill>
                <a:latin typeface="Arial"/>
                <a:ea typeface="ＭＳ ゴシック"/>
              </a:rPr>
              <a:t>Action by Resolution</a:t>
            </a:r>
          </a:p>
          <a:p>
            <a:pPr lvl="0" rtl="0"/>
            <a:r>
              <a:rPr lang="en-US" altLang="ja-JP" sz="2400" b="1" i="0" u="none" strike="noStrike" baseline="0" dirty="0">
                <a:solidFill>
                  <a:srgbClr val="FFFF00"/>
                </a:solidFill>
                <a:latin typeface="Arial"/>
                <a:ea typeface="ＭＳ ゴシック"/>
              </a:rPr>
              <a:t>Election of National Officers</a:t>
            </a:r>
          </a:p>
          <a:p>
            <a:pPr lvl="0" rtl="0"/>
            <a:r>
              <a:rPr lang="en-US" altLang="ja-JP" sz="2400" b="1" i="0" u="none" strike="noStrike" baseline="0" dirty="0">
                <a:solidFill>
                  <a:srgbClr val="FFFF00"/>
                </a:solidFill>
                <a:latin typeface="Arial"/>
                <a:ea typeface="ＭＳ ゴシック"/>
              </a:rPr>
              <a:t>Approve National Budget</a:t>
            </a:r>
          </a:p>
          <a:p>
            <a:pPr lvl="0" rtl="0"/>
            <a:r>
              <a:rPr lang="en-US" altLang="ja-JP" sz="2400" b="1" i="0" u="none" strike="noStrike" baseline="0" dirty="0">
                <a:solidFill>
                  <a:srgbClr val="FFFF00"/>
                </a:solidFill>
                <a:latin typeface="Arial"/>
                <a:ea typeface="ＭＳ ゴシック"/>
              </a:rPr>
              <a:t>National Awards</a:t>
            </a:r>
          </a:p>
          <a:p>
            <a:pPr lvl="0" rtl="0"/>
            <a:r>
              <a:rPr lang="en-US" altLang="ja-JP" sz="2400" b="1" i="0" u="none" strike="noStrike" baseline="0" dirty="0">
                <a:solidFill>
                  <a:srgbClr val="FFFF00"/>
                </a:solidFill>
                <a:latin typeface="Arial"/>
                <a:ea typeface="ＭＳ ゴシック"/>
              </a:rPr>
              <a:t>Reporting to the Membership</a:t>
            </a:r>
            <a:endParaRPr lang="en-US" altLang="ja-JP" sz="2400" b="1" i="0" u="none" strike="noStrike" baseline="0" dirty="0">
              <a:solidFill>
                <a:srgbClr val="FFFF00"/>
              </a:solidFill>
              <a:latin typeface="Times New Roman"/>
              <a:ea typeface="ＭＳ ゴシック"/>
            </a:endParaRPr>
          </a:p>
        </p:txBody>
      </p:sp>
    </p:spTree>
    <p:extLst>
      <p:ext uri="{BB962C8B-B14F-4D97-AF65-F5344CB8AC3E}">
        <p14:creationId xmlns:p14="http://schemas.microsoft.com/office/powerpoint/2010/main" val="1976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2"/>
            <a:ext cx="8229600" cy="1143000"/>
          </a:xfrm>
        </p:spPr>
        <p:txBody>
          <a:bodyPr/>
          <a:lstStyle/>
          <a:p>
            <a:r>
              <a:rPr lang="en-US" altLang="ja-JP" b="1" dirty="0">
                <a:solidFill>
                  <a:srgbClr val="FFFF00"/>
                </a:solidFill>
                <a:latin typeface="Arial Bo"/>
                <a:ea typeface="ＭＳ ゴシック"/>
                <a:cs typeface="Arial Bo"/>
              </a:rPr>
              <a:t>National Convention</a:t>
            </a:r>
            <a:endParaRPr lang="en-US" altLang="ja-JP" b="1" i="0" u="none" strike="noStrike" baseline="0" dirty="0">
              <a:solidFill>
                <a:srgbClr val="FFFF00"/>
              </a:solidFill>
              <a:latin typeface="Arial Bo"/>
              <a:ea typeface="ＭＳ ゴシック"/>
              <a:cs typeface="Arial Bo"/>
            </a:endParaRPr>
          </a:p>
        </p:txBody>
      </p:sp>
      <p:sp>
        <p:nvSpPr>
          <p:cNvPr id="3" name="Text Placeholder 2"/>
          <p:cNvSpPr>
            <a:spLocks noGrp="1"/>
          </p:cNvSpPr>
          <p:nvPr>
            <p:ph type="body" idx="1"/>
          </p:nvPr>
        </p:nvSpPr>
        <p:spPr>
          <a:xfrm>
            <a:off x="736600" y="1600200"/>
            <a:ext cx="8229600" cy="4525963"/>
          </a:xfrm>
        </p:spPr>
        <p:txBody>
          <a:bodyPr>
            <a:noAutofit/>
          </a:bodyPr>
          <a:lstStyle/>
          <a:p>
            <a:pPr marL="0" lvl="0" indent="0" rtl="0">
              <a:buNone/>
            </a:pPr>
            <a:r>
              <a:rPr lang="en-US" altLang="ja-JP" sz="2400" b="1" i="0" u="none" strike="noStrike" baseline="0" dirty="0">
                <a:solidFill>
                  <a:srgbClr val="FFFF00"/>
                </a:solidFill>
                <a:latin typeface="Arial"/>
                <a:ea typeface="ＭＳ ゴシック"/>
              </a:rPr>
              <a:t>Delegates &amp; Delegations - Certification of Delegates</a:t>
            </a:r>
          </a:p>
          <a:p>
            <a:pPr lvl="0" rtl="0"/>
            <a:r>
              <a:rPr lang="en-US" altLang="ja-JP" sz="2400" b="1" i="0" u="none" strike="noStrike" baseline="0" dirty="0">
                <a:solidFill>
                  <a:srgbClr val="FFFF00"/>
                </a:solidFill>
                <a:latin typeface="Arial"/>
                <a:ea typeface="ＭＳ ゴシック"/>
              </a:rPr>
              <a:t>Elected by Detachment Convention</a:t>
            </a:r>
          </a:p>
          <a:p>
            <a:pPr lvl="0" rtl="0"/>
            <a:r>
              <a:rPr lang="en-US" altLang="ja-JP" sz="2400" b="1" i="0" u="none" strike="noStrike" baseline="0" dirty="0">
                <a:solidFill>
                  <a:srgbClr val="FFFF00"/>
                </a:solidFill>
                <a:latin typeface="Arial"/>
                <a:ea typeface="ＭＳ ゴシック"/>
              </a:rPr>
              <a:t>Based on Membership</a:t>
            </a:r>
          </a:p>
          <a:p>
            <a:pPr lvl="0" rtl="0"/>
            <a:r>
              <a:rPr lang="de-DE" altLang="ja-JP" sz="2400" b="1" i="0" u="none" strike="noStrike" baseline="0" dirty="0">
                <a:solidFill>
                  <a:srgbClr val="FFFF00"/>
                </a:solidFill>
                <a:latin typeface="Arial"/>
                <a:ea typeface="ＭＳ ゴシック"/>
              </a:rPr>
              <a:t>105 % Cut Off Date – Delegate Strength</a:t>
            </a:r>
          </a:p>
          <a:p>
            <a:pPr lvl="0" rtl="0"/>
            <a:r>
              <a:rPr lang="de-DE" altLang="ja-JP" sz="2400" b="1" i="0" u="none" strike="noStrike" baseline="0" dirty="0">
                <a:solidFill>
                  <a:srgbClr val="FFFF00"/>
                </a:solidFill>
                <a:latin typeface="Arial"/>
                <a:ea typeface="ＭＳ ゴシック"/>
              </a:rPr>
              <a:t>Delegate Registration Fee</a:t>
            </a:r>
          </a:p>
          <a:p>
            <a:pPr lvl="0" rtl="0"/>
            <a:r>
              <a:rPr lang="de-DE" altLang="ja-JP" sz="2400" b="1" i="0" u="none" strike="noStrike" baseline="0" dirty="0">
                <a:solidFill>
                  <a:srgbClr val="FFFF00"/>
                </a:solidFill>
                <a:latin typeface="Arial"/>
                <a:ea typeface="ＭＳ ゴシック"/>
              </a:rPr>
              <a:t>Apportionment of Delegates</a:t>
            </a:r>
          </a:p>
          <a:p>
            <a:pPr lvl="0" rtl="0"/>
            <a:r>
              <a:rPr lang="de-DE" altLang="ja-JP" sz="2400" b="1" i="0" u="none" strike="noStrike" baseline="0" dirty="0">
                <a:solidFill>
                  <a:srgbClr val="FFFF00"/>
                </a:solidFill>
                <a:latin typeface="Arial"/>
                <a:ea typeface="ＭＳ ゴシック"/>
              </a:rPr>
              <a:t>Delegation Chairman &amp; Secretary</a:t>
            </a:r>
          </a:p>
          <a:p>
            <a:pPr lvl="0" rtl="0"/>
            <a:r>
              <a:rPr lang="de-DE" altLang="ja-JP" sz="2400" b="1" i="0" u="none" strike="noStrike" baseline="0" dirty="0" err="1">
                <a:solidFill>
                  <a:srgbClr val="FFFF00"/>
                </a:solidFill>
                <a:latin typeface="Arial"/>
                <a:ea typeface="ＭＳ ゴシック"/>
              </a:rPr>
              <a:t>Alternate</a:t>
            </a:r>
            <a:r>
              <a:rPr lang="de-DE" altLang="ja-JP" sz="2400" b="1" i="0" u="none" strike="noStrike" baseline="0" dirty="0">
                <a:solidFill>
                  <a:srgbClr val="FFFF00"/>
                </a:solidFill>
                <a:latin typeface="Arial"/>
                <a:ea typeface="ＭＳ ゴシック"/>
              </a:rPr>
              <a:t> </a:t>
            </a:r>
            <a:r>
              <a:rPr lang="de-DE" altLang="ja-JP" sz="2400" b="1" i="0" u="none" strike="noStrike" baseline="0" dirty="0" err="1">
                <a:solidFill>
                  <a:srgbClr val="FFFF00"/>
                </a:solidFill>
                <a:latin typeface="Arial"/>
                <a:ea typeface="ＭＳ ゴシック"/>
              </a:rPr>
              <a:t>Delegates</a:t>
            </a:r>
            <a:endParaRPr lang="de-DE" altLang="ja-JP" sz="2400" b="1" i="0" u="none" strike="noStrike" baseline="0" dirty="0">
              <a:solidFill>
                <a:srgbClr val="FFFF00"/>
              </a:solidFill>
              <a:latin typeface="Arial"/>
              <a:ea typeface="ＭＳ ゴシック"/>
            </a:endParaRPr>
          </a:p>
          <a:p>
            <a:pPr lvl="0" rtl="0"/>
            <a:r>
              <a:rPr lang="de-DE" altLang="ja-JP" sz="2400" b="1" i="0" u="none" strike="noStrike" baseline="0" dirty="0">
                <a:solidFill>
                  <a:srgbClr val="FFFF00"/>
                </a:solidFill>
                <a:latin typeface="Arial"/>
                <a:ea typeface="ＭＳ ゴシック"/>
              </a:rPr>
              <a:t>The </a:t>
            </a:r>
            <a:r>
              <a:rPr lang="de-DE" altLang="ja-JP" sz="2400" b="1" i="0" u="none" strike="noStrike" baseline="0" dirty="0" err="1">
                <a:solidFill>
                  <a:srgbClr val="FFFF00"/>
                </a:solidFill>
                <a:latin typeface="Arial"/>
                <a:ea typeface="ＭＳ ゴシック"/>
              </a:rPr>
              <a:t>Caucus</a:t>
            </a:r>
            <a:endParaRPr lang="de-DE" altLang="ja-JP" sz="2400" b="1" i="0" u="none" strike="noStrike" baseline="0" dirty="0">
              <a:solidFill>
                <a:srgbClr val="FFFF00"/>
              </a:solidFill>
              <a:latin typeface="Arial"/>
              <a:ea typeface="ＭＳ ゴシック"/>
            </a:endParaRPr>
          </a:p>
        </p:txBody>
      </p:sp>
    </p:spTree>
    <p:extLst>
      <p:ext uri="{BB962C8B-B14F-4D97-AF65-F5344CB8AC3E}">
        <p14:creationId xmlns:p14="http://schemas.microsoft.com/office/powerpoint/2010/main" val="281498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de-DE" altLang="ja-JP" b="1" i="0" u="none" strike="noStrike" baseline="0">
                <a:solidFill>
                  <a:srgbClr val="FFFF00"/>
                </a:solidFill>
                <a:latin typeface="Arial"/>
                <a:ea typeface="ＭＳ ゴシック"/>
              </a:rPr>
              <a:t>National </a:t>
            </a:r>
            <a:r>
              <a:rPr lang="de-DE" altLang="ja-JP" b="1" i="0" u="none" strike="noStrike" baseline="0" err="1">
                <a:solidFill>
                  <a:srgbClr val="FFFF00"/>
                </a:solidFill>
                <a:latin typeface="Arial"/>
                <a:ea typeface="ＭＳ ゴシック"/>
              </a:rPr>
              <a:t>Organization</a:t>
            </a:r>
            <a:endParaRPr lang="de-DE" altLang="ja-JP" b="1" i="0" u="none" strike="noStrike" baseline="0">
              <a:solidFill>
                <a:srgbClr val="FFFF00"/>
              </a:solidFill>
              <a:latin typeface="Arial"/>
              <a:ea typeface="ＭＳ ゴシック"/>
            </a:endParaRPr>
          </a:p>
        </p:txBody>
      </p:sp>
      <p:sp>
        <p:nvSpPr>
          <p:cNvPr id="3" name="Text Placeholder 2"/>
          <p:cNvSpPr>
            <a:spLocks noGrp="1"/>
          </p:cNvSpPr>
          <p:nvPr>
            <p:ph type="body" idx="1"/>
          </p:nvPr>
        </p:nvSpPr>
        <p:spPr>
          <a:xfrm>
            <a:off x="1574800" y="1417638"/>
            <a:ext cx="5829300" cy="5301661"/>
          </a:xfrm>
        </p:spPr>
        <p:txBody>
          <a:bodyPr>
            <a:noAutofit/>
          </a:bodyPr>
          <a:lstStyle/>
          <a:p>
            <a:pPr marL="0" lvl="0" indent="0" rtl="0">
              <a:buNone/>
            </a:pPr>
            <a:r>
              <a:rPr lang="de-DE" altLang="ja-JP" sz="2400" b="1" i="0" u="none" strike="noStrike" baseline="0">
                <a:solidFill>
                  <a:srgbClr val="FFFF00"/>
                </a:solidFill>
                <a:latin typeface="Arial"/>
                <a:ea typeface="ＭＳ ゴシック"/>
              </a:rPr>
              <a:t>National Convention</a:t>
            </a:r>
          </a:p>
          <a:p>
            <a:pPr marL="0" lvl="0" indent="0" rtl="0">
              <a:buNone/>
            </a:pPr>
            <a:r>
              <a:rPr lang="de-DE" altLang="ja-JP" sz="2400" b="1" i="0" u="none" strike="noStrike" baseline="0">
                <a:solidFill>
                  <a:srgbClr val="FFFF00"/>
                </a:solidFill>
                <a:latin typeface="Arial"/>
                <a:ea typeface="ＭＳ ゴシック"/>
              </a:rPr>
              <a:t>	Convention </a:t>
            </a:r>
            <a:r>
              <a:rPr lang="de-DE" altLang="ja-JP" sz="2400" b="1" i="0" u="none" strike="noStrike" baseline="0" err="1">
                <a:solidFill>
                  <a:srgbClr val="FFFF00"/>
                </a:solidFill>
                <a:latin typeface="Arial"/>
                <a:ea typeface="ＭＳ ゴシック"/>
              </a:rPr>
              <a:t>Committees</a:t>
            </a:r>
            <a:endParaRPr lang="de-DE" altLang="ja-JP" sz="2400" b="1" i="0" u="none" strike="noStrike" baseline="0">
              <a:solidFill>
                <a:srgbClr val="FFFF00"/>
              </a:solidFill>
              <a:latin typeface="Arial"/>
              <a:ea typeface="ＭＳ ゴシック"/>
            </a:endParaRPr>
          </a:p>
          <a:p>
            <a:pPr marL="1028700" lvl="0" rtl="0"/>
            <a:r>
              <a:rPr lang="de-DE" altLang="ja-JP" sz="2400" b="1" i="0" u="none" strike="noStrike" baseline="0" err="1">
                <a:solidFill>
                  <a:srgbClr val="FFFF00"/>
                </a:solidFill>
                <a:latin typeface="Arial"/>
                <a:ea typeface="ＭＳ ゴシック"/>
              </a:rPr>
              <a:t>Americanism</a:t>
            </a:r>
            <a:endParaRPr lang="de-DE" altLang="ja-JP" sz="2400" b="1" i="0" u="none" strike="noStrike" baseline="0">
              <a:solidFill>
                <a:srgbClr val="FFFF00"/>
              </a:solidFill>
              <a:latin typeface="Arial"/>
              <a:ea typeface="ＭＳ ゴシック"/>
            </a:endParaRPr>
          </a:p>
          <a:p>
            <a:pPr marL="1028700" lvl="0" rtl="0"/>
            <a:r>
              <a:rPr lang="de-DE" altLang="ja-JP" sz="2400" b="1" i="0" u="none" strike="noStrike" baseline="0" err="1">
                <a:solidFill>
                  <a:srgbClr val="FFFF00"/>
                </a:solidFill>
                <a:latin typeface="Arial"/>
                <a:ea typeface="ＭＳ ゴシック"/>
              </a:rPr>
              <a:t>Children</a:t>
            </a:r>
            <a:r>
              <a:rPr lang="de-DE" altLang="ja-JP" sz="2400" b="1" i="0" u="none" strike="noStrike" baseline="0">
                <a:solidFill>
                  <a:srgbClr val="FFFF00"/>
                </a:solidFill>
                <a:latin typeface="Arial"/>
                <a:ea typeface="ＭＳ ゴシック"/>
              </a:rPr>
              <a:t> &amp; Youth</a:t>
            </a:r>
          </a:p>
          <a:p>
            <a:pPr marL="1028700" lvl="0" rtl="0"/>
            <a:r>
              <a:rPr lang="de-DE" altLang="ja-JP" sz="2400" b="1" i="0" u="none" strike="noStrike" baseline="0">
                <a:solidFill>
                  <a:srgbClr val="FFFF00"/>
                </a:solidFill>
                <a:latin typeface="Arial"/>
                <a:ea typeface="ＭＳ ゴシック"/>
              </a:rPr>
              <a:t>Constitutional </a:t>
            </a:r>
            <a:r>
              <a:rPr lang="de-DE" altLang="ja-JP" sz="2400" b="1" i="0" u="none" strike="noStrike" baseline="0" err="1">
                <a:solidFill>
                  <a:srgbClr val="FFFF00"/>
                </a:solidFill>
                <a:latin typeface="Arial"/>
                <a:ea typeface="ＭＳ ゴシック"/>
              </a:rPr>
              <a:t>Amendments</a:t>
            </a:r>
            <a:endParaRPr lang="de-DE" altLang="ja-JP" sz="2400" b="1" i="0" u="none" strike="noStrike" baseline="0">
              <a:solidFill>
                <a:srgbClr val="FFFF00"/>
              </a:solidFill>
              <a:latin typeface="Arial"/>
              <a:ea typeface="ＭＳ ゴシック"/>
            </a:endParaRPr>
          </a:p>
          <a:p>
            <a:pPr marL="1028700" lvl="0" rtl="0"/>
            <a:r>
              <a:rPr lang="de-DE" altLang="ja-JP" sz="2400" b="1" i="0" u="none" strike="noStrike" baseline="0" err="1">
                <a:solidFill>
                  <a:srgbClr val="FFFF00"/>
                </a:solidFill>
                <a:latin typeface="Arial"/>
                <a:ea typeface="ＭＳ ゴシック"/>
              </a:rPr>
              <a:t>Credentials</a:t>
            </a:r>
            <a:endParaRPr lang="de-DE" altLang="ja-JP" sz="2400" b="1" i="0" u="none" strike="noStrike" baseline="0">
              <a:solidFill>
                <a:srgbClr val="FFFF00"/>
              </a:solidFill>
              <a:latin typeface="Arial"/>
              <a:ea typeface="ＭＳ ゴシック"/>
            </a:endParaRPr>
          </a:p>
          <a:p>
            <a:pPr marL="1028700" lvl="0" rtl="0"/>
            <a:r>
              <a:rPr lang="de-DE" altLang="ja-JP" sz="2400" b="1" i="0" u="none" strike="noStrike" baseline="0">
                <a:solidFill>
                  <a:srgbClr val="FFFF00"/>
                </a:solidFill>
                <a:latin typeface="Arial"/>
                <a:ea typeface="ＭＳ ゴシック"/>
              </a:rPr>
              <a:t>Internal </a:t>
            </a:r>
            <a:r>
              <a:rPr lang="de-DE" altLang="ja-JP" sz="2400" b="1" i="0" u="none" strike="noStrike" baseline="0" err="1">
                <a:solidFill>
                  <a:srgbClr val="FFFF00"/>
                </a:solidFill>
                <a:latin typeface="Arial"/>
                <a:ea typeface="ＭＳ ゴシック"/>
              </a:rPr>
              <a:t>Affairs</a:t>
            </a:r>
            <a:endParaRPr lang="de-DE" altLang="ja-JP" sz="2400" b="1" i="0" u="none" strike="noStrike" baseline="0">
              <a:solidFill>
                <a:srgbClr val="FFFF00"/>
              </a:solidFill>
              <a:latin typeface="Arial"/>
              <a:ea typeface="ＭＳ ゴシック"/>
            </a:endParaRPr>
          </a:p>
          <a:p>
            <a:pPr marL="1028700" lvl="0" rtl="0"/>
            <a:r>
              <a:rPr lang="de-DE" altLang="ja-JP" sz="2400" b="1" i="0" u="none" strike="noStrike" baseline="0">
                <a:solidFill>
                  <a:srgbClr val="FFFF00"/>
                </a:solidFill>
                <a:latin typeface="Arial"/>
                <a:ea typeface="ＭＳ ゴシック"/>
              </a:rPr>
              <a:t>Membership</a:t>
            </a:r>
          </a:p>
          <a:p>
            <a:pPr marL="1028700" lvl="0" rtl="0"/>
            <a:r>
              <a:rPr lang="de-DE" altLang="ja-JP" sz="2400" b="1" i="0" u="none" strike="noStrike" baseline="0">
                <a:solidFill>
                  <a:srgbClr val="FFFF00"/>
                </a:solidFill>
                <a:latin typeface="Arial"/>
                <a:ea typeface="ＭＳ ゴシック"/>
              </a:rPr>
              <a:t>Finance</a:t>
            </a:r>
          </a:p>
          <a:p>
            <a:pPr marL="1028700" lvl="0" rtl="0"/>
            <a:r>
              <a:rPr lang="de-DE" altLang="ja-JP" sz="2400" b="1" i="0" u="none" strike="noStrike" baseline="0" err="1">
                <a:solidFill>
                  <a:srgbClr val="FFFF00"/>
                </a:solidFill>
                <a:latin typeface="Arial"/>
                <a:ea typeface="ＭＳ ゴシック"/>
              </a:rPr>
              <a:t>Legislation</a:t>
            </a:r>
            <a:r>
              <a:rPr lang="de-DE" altLang="ja-JP" sz="2400" b="1" i="0" u="none" strike="noStrike" baseline="0">
                <a:solidFill>
                  <a:srgbClr val="FFFF00"/>
                </a:solidFill>
                <a:latin typeface="Arial"/>
                <a:ea typeface="ＭＳ ゴシック"/>
              </a:rPr>
              <a:t> &amp; Rules</a:t>
            </a:r>
          </a:p>
          <a:p>
            <a:pPr marL="1028700" lvl="0" rtl="0"/>
            <a:r>
              <a:rPr lang="uk-UA" altLang="ja-JP" sz="2400" b="1" i="0" u="none" strike="noStrike" baseline="0">
                <a:solidFill>
                  <a:srgbClr val="FFFF00"/>
                </a:solidFill>
                <a:latin typeface="Arial"/>
                <a:ea typeface="ＭＳ ゴシック"/>
              </a:rPr>
              <a:t>VA &amp; </a:t>
            </a:r>
            <a:r>
              <a:rPr lang="uk-UA" altLang="ja-JP" sz="2400" b="1" i="0" u="none" strike="noStrike" baseline="0" err="1">
                <a:solidFill>
                  <a:srgbClr val="FFFF00"/>
                </a:solidFill>
                <a:latin typeface="Arial"/>
                <a:ea typeface="ＭＳ ゴシック"/>
              </a:rPr>
              <a:t>R</a:t>
            </a:r>
            <a:endParaRPr lang="uk-UA" altLang="ja-JP" sz="2400" b="1" i="0" u="none" strike="noStrike" baseline="0">
              <a:solidFill>
                <a:srgbClr val="FFFF00"/>
              </a:solidFill>
              <a:latin typeface="Arial"/>
              <a:ea typeface="ＭＳ ゴシック"/>
            </a:endParaRPr>
          </a:p>
        </p:txBody>
      </p:sp>
    </p:spTree>
    <p:extLst>
      <p:ext uri="{BB962C8B-B14F-4D97-AF65-F5344CB8AC3E}">
        <p14:creationId xmlns:p14="http://schemas.microsoft.com/office/powerpoint/2010/main" val="201000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a:solidFill>
                  <a:srgbClr val="FFFF00"/>
                </a:solidFill>
                <a:latin typeface="Arial"/>
                <a:ea typeface="ＭＳ ゴシック"/>
              </a:rPr>
              <a:t>National Organization</a:t>
            </a:r>
          </a:p>
        </p:txBody>
      </p:sp>
      <p:sp>
        <p:nvSpPr>
          <p:cNvPr id="3" name="Text Placeholder 2"/>
          <p:cNvSpPr>
            <a:spLocks noGrp="1"/>
          </p:cNvSpPr>
          <p:nvPr>
            <p:ph type="body" idx="1"/>
          </p:nvPr>
        </p:nvSpPr>
        <p:spPr>
          <a:xfrm>
            <a:off x="457200" y="1600200"/>
            <a:ext cx="8229600" cy="4851400"/>
          </a:xfrm>
        </p:spPr>
        <p:txBody>
          <a:bodyPr>
            <a:normAutofit fontScale="85000" lnSpcReduction="20000"/>
          </a:bodyPr>
          <a:lstStyle/>
          <a:p>
            <a:pPr marL="0" lvl="0" indent="0" rtl="0">
              <a:buNone/>
            </a:pPr>
            <a:r>
              <a:rPr lang="en-US" altLang="ja-JP" b="1" i="0" u="none" strike="noStrike" baseline="0">
                <a:solidFill>
                  <a:srgbClr val="FFFF00"/>
                </a:solidFill>
                <a:latin typeface="Arial"/>
                <a:ea typeface="ＭＳ ゴシック"/>
              </a:rPr>
              <a:t>National Convention</a:t>
            </a:r>
          </a:p>
          <a:p>
            <a:pPr marL="406400" lvl="0" indent="0" rtl="0">
              <a:spcBef>
                <a:spcPts val="900"/>
              </a:spcBef>
              <a:buNone/>
            </a:pPr>
            <a:r>
              <a:rPr lang="en-US" altLang="ja-JP" b="1" i="0" u="none" strike="noStrike" baseline="0">
                <a:solidFill>
                  <a:srgbClr val="FFFF00"/>
                </a:solidFill>
                <a:latin typeface="Arial"/>
                <a:ea typeface="ＭＳ ゴシック"/>
              </a:rPr>
              <a:t>Election of National Officers</a:t>
            </a:r>
          </a:p>
          <a:p>
            <a:pPr marL="914400" lvl="0" rtl="0">
              <a:spcBef>
                <a:spcPts val="900"/>
              </a:spcBef>
            </a:pPr>
            <a:r>
              <a:rPr lang="en-US" altLang="ja-JP" b="1" i="0" u="none" strike="noStrike" baseline="0">
                <a:solidFill>
                  <a:srgbClr val="FFFF00"/>
                </a:solidFill>
                <a:latin typeface="Arial"/>
                <a:ea typeface="ＭＳ ゴシック"/>
              </a:rPr>
              <a:t>National Commander</a:t>
            </a:r>
          </a:p>
          <a:p>
            <a:pPr marL="914400" lvl="0" rtl="0">
              <a:spcBef>
                <a:spcPts val="900"/>
              </a:spcBef>
            </a:pPr>
            <a:r>
              <a:rPr lang="en-US" altLang="ja-JP" b="1" i="0" u="none" strike="noStrike" baseline="0">
                <a:solidFill>
                  <a:srgbClr val="FFFF00"/>
                </a:solidFill>
                <a:latin typeface="Arial"/>
                <a:ea typeface="ＭＳ ゴシック"/>
              </a:rPr>
              <a:t>National Vice Commanders</a:t>
            </a:r>
          </a:p>
          <a:p>
            <a:pPr marL="1257300" lvl="0" indent="-228600" rtl="0"/>
            <a:r>
              <a:rPr lang="en-US" altLang="ja-JP" b="1" i="0" u="none" strike="noStrike" baseline="0">
                <a:solidFill>
                  <a:srgbClr val="FFFF00"/>
                </a:solidFill>
                <a:latin typeface="Arial"/>
                <a:ea typeface="ＭＳ ゴシック"/>
              </a:rPr>
              <a:t>East Caucus, National Vice Commander</a:t>
            </a:r>
          </a:p>
          <a:p>
            <a:pPr marL="1257300" lvl="0" indent="-228600" rtl="0"/>
            <a:r>
              <a:rPr lang="en-US" altLang="ja-JP" b="1" i="0" u="none" strike="noStrike" baseline="0">
                <a:solidFill>
                  <a:srgbClr val="FFFF00"/>
                </a:solidFill>
                <a:latin typeface="Arial"/>
                <a:ea typeface="ＭＳ ゴシック"/>
              </a:rPr>
              <a:t>West Caucus, National Vice Commander</a:t>
            </a:r>
          </a:p>
          <a:p>
            <a:pPr marL="1257300" lvl="0" indent="-228600" rtl="0"/>
            <a:r>
              <a:rPr lang="en-US" altLang="ja-JP" b="1" i="0" u="none" strike="noStrike" baseline="0">
                <a:solidFill>
                  <a:srgbClr val="FFFF00"/>
                </a:solidFill>
                <a:latin typeface="Arial"/>
                <a:ea typeface="ＭＳ ゴシック"/>
              </a:rPr>
              <a:t>Central Caucus, National Vice 	Commander</a:t>
            </a:r>
          </a:p>
          <a:p>
            <a:pPr marL="1257300" lvl="0" indent="-228600" rtl="0"/>
            <a:r>
              <a:rPr lang="en-US" altLang="ja-JP" b="1" i="0" u="none" strike="noStrike" baseline="0">
                <a:solidFill>
                  <a:srgbClr val="FFFF00"/>
                </a:solidFill>
                <a:latin typeface="Arial"/>
                <a:ea typeface="ＭＳ ゴシック"/>
              </a:rPr>
              <a:t>South Caucus, National Vice Commander</a:t>
            </a:r>
          </a:p>
          <a:p>
            <a:pPr marL="1257300" lvl="0" indent="-228600" rtl="0"/>
            <a:r>
              <a:rPr lang="en-US" altLang="ja-JP" b="1" i="0" u="none" strike="noStrike" baseline="0">
                <a:solidFill>
                  <a:srgbClr val="FFFF00"/>
                </a:solidFill>
                <a:latin typeface="Arial"/>
                <a:ea typeface="ＭＳ ゴシック"/>
              </a:rPr>
              <a:t>Midwest Caucus, National Vice 	Commander</a:t>
            </a:r>
          </a:p>
          <a:p>
            <a:pPr marL="914400" lvl="0" rtl="0"/>
            <a:endParaRPr lang="en-US" altLang="ja-JP" b="1" i="0" u="none" strike="noStrike" baseline="0">
              <a:solidFill>
                <a:srgbClr val="FFFF00"/>
              </a:solidFill>
              <a:latin typeface="Arial"/>
              <a:ea typeface="ＭＳ ゴシック"/>
            </a:endParaRPr>
          </a:p>
        </p:txBody>
      </p:sp>
    </p:spTree>
    <p:extLst>
      <p:ext uri="{BB962C8B-B14F-4D97-AF65-F5344CB8AC3E}">
        <p14:creationId xmlns:p14="http://schemas.microsoft.com/office/powerpoint/2010/main" val="315149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1303338"/>
            <a:ext cx="5854700" cy="3903662"/>
          </a:xfrm>
        </p:spPr>
        <p:txBody>
          <a:bodyPr>
            <a:normAutofit/>
          </a:bodyPr>
          <a:lstStyle/>
          <a:p>
            <a:pPr lvl="0"/>
            <a:r>
              <a:rPr lang="en-US" altLang="ja-JP" b="1" i="0" u="none" strike="noStrike" baseline="0">
                <a:solidFill>
                  <a:srgbClr val="FFFF00"/>
                </a:solidFill>
                <a:latin typeface="Arial"/>
                <a:ea typeface="ＭＳ ゴシック"/>
              </a:rPr>
              <a:t>Detachment Officers</a:t>
            </a:r>
            <a:r>
              <a:rPr lang="mr-IN" altLang="ja-JP" b="1" i="0" u="none" strike="noStrike" baseline="0">
                <a:solidFill>
                  <a:srgbClr val="FFFF00"/>
                </a:solidFill>
                <a:latin typeface="Arial"/>
                <a:ea typeface="ＭＳ ゴシック"/>
              </a:rPr>
              <a:t>’</a:t>
            </a:r>
            <a:r>
              <a:rPr lang="en-US" altLang="ja-JP" b="1">
                <a:solidFill>
                  <a:srgbClr val="FFFF00"/>
                </a:solidFill>
                <a:ea typeface="ＭＳ ゴシック"/>
              </a:rPr>
              <a:t> Duties &amp; Responsibilities Module</a:t>
            </a:r>
            <a:br>
              <a:rPr lang="en-US" altLang="ja-JP" b="1">
                <a:solidFill>
                  <a:srgbClr val="FFFF00"/>
                </a:solidFill>
                <a:ea typeface="ＭＳ ゴシック"/>
              </a:rPr>
            </a:br>
            <a:r>
              <a:rPr lang="mr-IN" altLang="ja-JP" b="1" i="0" u="none" strike="noStrike" baseline="0">
                <a:solidFill>
                  <a:srgbClr val="FFFF00"/>
                </a:solidFill>
                <a:latin typeface="Arial"/>
                <a:ea typeface="ＭＳ ゴシック"/>
              </a:rPr>
              <a:t> </a:t>
            </a:r>
          </a:p>
        </p:txBody>
      </p:sp>
    </p:spTree>
    <p:extLst>
      <p:ext uri="{BB962C8B-B14F-4D97-AF65-F5344CB8AC3E}">
        <p14:creationId xmlns:p14="http://schemas.microsoft.com/office/powerpoint/2010/main" val="413264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dirty="0">
                <a:solidFill>
                  <a:srgbClr val="FFFF00"/>
                </a:solidFill>
                <a:latin typeface="Arial"/>
                <a:ea typeface="ＭＳ ゴシック"/>
              </a:rPr>
              <a:t>HEADS UP! ! !</a:t>
            </a:r>
          </a:p>
        </p:txBody>
      </p:sp>
      <p:sp>
        <p:nvSpPr>
          <p:cNvPr id="3" name="Text Placeholder 2"/>
          <p:cNvSpPr>
            <a:spLocks noGrp="1"/>
          </p:cNvSpPr>
          <p:nvPr>
            <p:ph type="body" idx="1"/>
          </p:nvPr>
        </p:nvSpPr>
        <p:spPr>
          <a:xfrm>
            <a:off x="1181528" y="1600200"/>
            <a:ext cx="6863137" cy="4831422"/>
          </a:xfrm>
        </p:spPr>
        <p:txBody>
          <a:bodyPr>
            <a:normAutofit/>
          </a:bodyPr>
          <a:lstStyle/>
          <a:p>
            <a:pPr marL="182880" lvl="0" indent="-182880" rtl="0">
              <a:buNone/>
            </a:pPr>
            <a:r>
              <a:rPr lang="en-US" altLang="ja-JP" sz="2800" i="0" u="none" strike="noStrike" baseline="0" dirty="0">
                <a:solidFill>
                  <a:srgbClr val="FFFF00"/>
                </a:solidFill>
                <a:latin typeface="Arial"/>
                <a:ea typeface="ＭＳ ゴシック"/>
              </a:rPr>
              <a:t>There will be no smoking during the sessions</a:t>
            </a:r>
          </a:p>
          <a:p>
            <a:pPr marL="182880" lvl="0" indent="-182880" rtl="0">
              <a:buNone/>
            </a:pPr>
            <a:r>
              <a:rPr lang="en-US" altLang="ja-JP" sz="2800" i="0" u="none" strike="noStrike" baseline="0" dirty="0">
                <a:solidFill>
                  <a:srgbClr val="FFFF00"/>
                </a:solidFill>
                <a:latin typeface="Arial"/>
                <a:ea typeface="ＭＳ ゴシック"/>
              </a:rPr>
              <a:t>However, feel free to excuse yourself whenever needed to have a </a:t>
            </a:r>
            <a:r>
              <a:rPr lang="mr-IN" altLang="ja-JP" sz="2800" i="0" u="none" strike="noStrike" baseline="0" dirty="0">
                <a:solidFill>
                  <a:srgbClr val="FFFF00"/>
                </a:solidFill>
                <a:latin typeface="Arial"/>
                <a:ea typeface="ＭＳ ゴシック"/>
              </a:rPr>
              <a:t>“</a:t>
            </a:r>
            <a:r>
              <a:rPr lang="en-US" altLang="ja-JP" sz="2800" i="0" u="none" strike="noStrike" baseline="0" dirty="0">
                <a:solidFill>
                  <a:srgbClr val="FFFF00"/>
                </a:solidFill>
                <a:latin typeface="Arial"/>
                <a:ea typeface="ＭＳ ゴシック"/>
              </a:rPr>
              <a:t>personal break.</a:t>
            </a:r>
            <a:r>
              <a:rPr lang="mr-IN" altLang="ja-JP" sz="2800" i="0" u="none" strike="noStrike" baseline="0" dirty="0">
                <a:solidFill>
                  <a:srgbClr val="FFFF00"/>
                </a:solidFill>
                <a:latin typeface="Arial"/>
                <a:ea typeface="ＭＳ ゴシック"/>
              </a:rPr>
              <a:t>”</a:t>
            </a:r>
            <a:endParaRPr lang="en-US" altLang="ja-JP" sz="2800" i="0" u="none" strike="noStrike" baseline="0" dirty="0">
              <a:solidFill>
                <a:srgbClr val="FFFF00"/>
              </a:solidFill>
              <a:latin typeface="Arial"/>
              <a:ea typeface="ＭＳ ゴシック"/>
            </a:endParaRPr>
          </a:p>
          <a:p>
            <a:pPr marL="182880" lvl="0" indent="-182880" rtl="0">
              <a:buNone/>
            </a:pPr>
            <a:r>
              <a:rPr lang="en-US" altLang="ja-JP" sz="2800" i="0" u="none" strike="noStrike" baseline="0" dirty="0">
                <a:solidFill>
                  <a:srgbClr val="FFFF00"/>
                </a:solidFill>
                <a:latin typeface="Arial"/>
                <a:ea typeface="ＭＳ ゴシック"/>
              </a:rPr>
              <a:t>We want you to be comfortable.  Come and go as you please.  Just try not to distract from the other Commanders if you can help it.</a:t>
            </a:r>
          </a:p>
        </p:txBody>
      </p:sp>
    </p:spTree>
    <p:extLst>
      <p:ext uri="{BB962C8B-B14F-4D97-AF65-F5344CB8AC3E}">
        <p14:creationId xmlns:p14="http://schemas.microsoft.com/office/powerpoint/2010/main" val="140609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a:solidFill>
                  <a:srgbClr val="FFFF00"/>
                </a:solidFill>
                <a:latin typeface="Arial"/>
                <a:ea typeface="ＭＳ ゴシック"/>
              </a:rPr>
              <a:t>Detachment Officers</a:t>
            </a:r>
            <a:r>
              <a:rPr lang="mr-IN" altLang="ja-JP" b="1" i="0" u="none" strike="noStrike" baseline="0">
                <a:solidFill>
                  <a:srgbClr val="FFFF00"/>
                </a:solidFill>
                <a:latin typeface="Arial"/>
                <a:ea typeface="ＭＳ ゴシック"/>
              </a:rPr>
              <a:t>’ </a:t>
            </a:r>
            <a:r>
              <a:rPr lang="en-US" altLang="ja-JP" b="1" i="0" u="none" strike="noStrike" baseline="0">
                <a:solidFill>
                  <a:srgbClr val="FFFF00"/>
                </a:solidFill>
                <a:latin typeface="Arial"/>
                <a:ea typeface="ＭＳ ゴシック"/>
              </a:rPr>
              <a:t>Duties</a:t>
            </a:r>
          </a:p>
        </p:txBody>
      </p:sp>
      <p:sp>
        <p:nvSpPr>
          <p:cNvPr id="3" name="Text Placeholder 2"/>
          <p:cNvSpPr>
            <a:spLocks noGrp="1"/>
          </p:cNvSpPr>
          <p:nvPr>
            <p:ph type="body" idx="1"/>
          </p:nvPr>
        </p:nvSpPr>
        <p:spPr/>
        <p:txBody>
          <a:bodyPr>
            <a:normAutofit fontScale="62500" lnSpcReduction="20000"/>
          </a:bodyPr>
          <a:lstStyle/>
          <a:p>
            <a:pPr marL="0" lvl="0" indent="0" rtl="0">
              <a:buNone/>
            </a:pPr>
            <a:r>
              <a:rPr lang="en-US" altLang="ja-JP" sz="3800" b="1" i="0" u="none" strike="noStrike" baseline="0">
                <a:solidFill>
                  <a:srgbClr val="FFFF00"/>
                </a:solidFill>
                <a:latin typeface="Arial"/>
                <a:ea typeface="ＭＳ ゴシック"/>
              </a:rPr>
              <a:t>Detachment Commander</a:t>
            </a:r>
          </a:p>
          <a:p>
            <a:pPr marL="1092200" lvl="0" rtl="0"/>
            <a:r>
              <a:rPr lang="en-US" altLang="ja-JP" sz="3800" b="1" i="0" u="none" strike="noStrike" baseline="0">
                <a:solidFill>
                  <a:srgbClr val="FFFF00"/>
                </a:solidFill>
                <a:latin typeface="Arial"/>
                <a:ea typeface="ＭＳ ゴシック"/>
              </a:rPr>
              <a:t>Chief Executive Officer</a:t>
            </a:r>
          </a:p>
          <a:p>
            <a:pPr marL="1092200" lvl="0" rtl="0"/>
            <a:r>
              <a:rPr lang="en-US" altLang="ja-JP" sz="3800" b="1" i="0" u="none" strike="noStrike" baseline="0">
                <a:solidFill>
                  <a:srgbClr val="FFFF00"/>
                </a:solidFill>
                <a:latin typeface="Arial"/>
                <a:ea typeface="ＭＳ ゴシック"/>
              </a:rPr>
              <a:t>Spokesman for the Detachment</a:t>
            </a:r>
          </a:p>
          <a:p>
            <a:pPr marL="1092200" lvl="0" rtl="0"/>
            <a:r>
              <a:rPr lang="en-US" altLang="ja-JP" sz="3800" b="1" i="0" u="none" strike="noStrike" baseline="0">
                <a:solidFill>
                  <a:srgbClr val="FFFF00"/>
                </a:solidFill>
                <a:latin typeface="Arial"/>
                <a:ea typeface="ＭＳ ゴシック"/>
              </a:rPr>
              <a:t>Supervise all other Officers</a:t>
            </a:r>
          </a:p>
          <a:p>
            <a:pPr lvl="0" indent="292100" rtl="0"/>
            <a:endParaRPr lang="en-US" altLang="ja-JP" b="1" i="0" u="none" strike="noStrike" baseline="0">
              <a:solidFill>
                <a:srgbClr val="FFFF00"/>
              </a:solidFill>
              <a:latin typeface="Arial"/>
              <a:ea typeface="ＭＳ ゴシック"/>
            </a:endParaRPr>
          </a:p>
          <a:p>
            <a:pPr marL="571500" lvl="0" indent="292100" rtl="0">
              <a:lnSpc>
                <a:spcPct val="120000"/>
              </a:lnSpc>
              <a:buNone/>
            </a:pPr>
            <a:r>
              <a:rPr lang="en-US" altLang="ja-JP" b="1" i="0" u="none" strike="noStrike" baseline="0">
                <a:solidFill>
                  <a:srgbClr val="FFFF00"/>
                </a:solidFill>
                <a:latin typeface="Arial"/>
                <a:ea typeface="ＭＳ ゴシック"/>
              </a:rPr>
              <a:t>This individual is entrusted with the important duty of teaching and protecting the cardinal principles of the Sons of The American Legion and the supervision of duties of all other officers of the Detachment. He is guided by the National and Detachment Constitution &amp; Bylaws and by the decisions of the NEC and the Detachment</a:t>
            </a:r>
            <a:r>
              <a:rPr lang="mr-IN" altLang="ja-JP" b="1" i="0" u="none" strike="noStrike" baseline="0">
                <a:solidFill>
                  <a:srgbClr val="FFFF00"/>
                </a:solidFill>
                <a:latin typeface="Arial"/>
                <a:ea typeface="ＭＳ ゴシック"/>
              </a:rPr>
              <a:t>’</a:t>
            </a:r>
            <a:r>
              <a:rPr lang="en-US" altLang="ja-JP" b="1" i="0" u="none" strike="noStrike" baseline="0">
                <a:solidFill>
                  <a:srgbClr val="FFFF00"/>
                </a:solidFill>
                <a:latin typeface="Arial"/>
                <a:ea typeface="ＭＳ ゴシック"/>
              </a:rPr>
              <a:t>s governing body yet, responsibility for the Detachment</a:t>
            </a:r>
            <a:r>
              <a:rPr lang="mr-IN" altLang="ja-JP" b="1" i="0" u="none" strike="noStrike" baseline="0">
                <a:solidFill>
                  <a:srgbClr val="FFFF00"/>
                </a:solidFill>
                <a:latin typeface="Arial"/>
                <a:ea typeface="ＭＳ ゴシック"/>
              </a:rPr>
              <a:t>’</a:t>
            </a:r>
            <a:r>
              <a:rPr lang="en-US" altLang="ja-JP" b="1" i="0" u="none" strike="noStrike" baseline="0">
                <a:solidFill>
                  <a:srgbClr val="FFFF00"/>
                </a:solidFill>
                <a:latin typeface="Arial"/>
                <a:ea typeface="ＭＳ ゴシック"/>
              </a:rPr>
              <a:t>s success rests largely upon his shoulders.</a:t>
            </a:r>
          </a:p>
          <a:p>
            <a:pPr marL="571500" lvl="0" indent="292100" rtl="0">
              <a:lnSpc>
                <a:spcPct val="120000"/>
              </a:lnSpc>
              <a:buNone/>
            </a:pPr>
            <a:endParaRPr lang="en-US" altLang="ja-JP" b="1" i="0" u="none" strike="noStrike" baseline="0">
              <a:solidFill>
                <a:srgbClr val="FFFF00"/>
              </a:solidFill>
              <a:latin typeface="Times New Roman"/>
              <a:ea typeface="ＭＳ ゴシック"/>
            </a:endParaRPr>
          </a:p>
        </p:txBody>
      </p:sp>
    </p:spTree>
    <p:extLst>
      <p:ext uri="{BB962C8B-B14F-4D97-AF65-F5344CB8AC3E}">
        <p14:creationId xmlns:p14="http://schemas.microsoft.com/office/powerpoint/2010/main" val="38733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dirty="0">
                <a:solidFill>
                  <a:srgbClr val="FFFF00"/>
                </a:solidFill>
                <a:latin typeface="Arial"/>
                <a:ea typeface="ＭＳ ゴシック"/>
              </a:rPr>
              <a:t>Detachment Officers</a:t>
            </a:r>
            <a:r>
              <a:rPr lang="mr-IN" altLang="ja-JP" b="1" i="0" u="none" strike="noStrike" baseline="0" dirty="0">
                <a:solidFill>
                  <a:srgbClr val="FFFF00"/>
                </a:solidFill>
                <a:latin typeface="Arial"/>
                <a:ea typeface="ＭＳ ゴシック"/>
              </a:rPr>
              <a:t>’ </a:t>
            </a:r>
            <a:r>
              <a:rPr lang="en-US" altLang="ja-JP" b="1" i="0" u="none" strike="noStrike" baseline="0" dirty="0">
                <a:solidFill>
                  <a:srgbClr val="FFFF00"/>
                </a:solidFill>
                <a:latin typeface="Arial"/>
                <a:ea typeface="ＭＳ ゴシック"/>
              </a:rPr>
              <a:t>Duties</a:t>
            </a:r>
          </a:p>
        </p:txBody>
      </p:sp>
      <p:sp>
        <p:nvSpPr>
          <p:cNvPr id="3" name="Text Placeholder 2"/>
          <p:cNvSpPr>
            <a:spLocks noGrp="1"/>
          </p:cNvSpPr>
          <p:nvPr>
            <p:ph type="body" idx="1"/>
          </p:nvPr>
        </p:nvSpPr>
        <p:spPr>
          <a:xfrm>
            <a:off x="825500" y="1600200"/>
            <a:ext cx="7581900" cy="4525963"/>
          </a:xfrm>
        </p:spPr>
        <p:txBody>
          <a:bodyPr>
            <a:normAutofit/>
          </a:bodyPr>
          <a:lstStyle/>
          <a:p>
            <a:pPr marL="0" lvl="0" indent="0" rtl="0">
              <a:buNone/>
            </a:pPr>
            <a:r>
              <a:rPr lang="en-US" altLang="ja-JP" sz="2400" b="1" i="0" u="none" strike="noStrike" baseline="0" dirty="0">
                <a:solidFill>
                  <a:srgbClr val="FFFF00"/>
                </a:solidFill>
                <a:latin typeface="Arial"/>
                <a:ea typeface="ＭＳ ゴシック"/>
              </a:rPr>
              <a:t>Detachment Vice Commander</a:t>
            </a:r>
          </a:p>
          <a:p>
            <a:pPr marL="914400" lvl="0" rtl="0"/>
            <a:r>
              <a:rPr lang="en-US" altLang="ja-JP" sz="2400" b="1" i="0" u="none" strike="noStrike" baseline="0" dirty="0">
                <a:solidFill>
                  <a:srgbClr val="FFFF00"/>
                </a:solidFill>
                <a:latin typeface="Arial"/>
                <a:ea typeface="ＭＳ ゴシック"/>
              </a:rPr>
              <a:t>Deputy Chief Executive Officer</a:t>
            </a:r>
          </a:p>
          <a:p>
            <a:pPr marL="914400" lvl="0" rtl="0"/>
            <a:r>
              <a:rPr lang="en-US" altLang="ja-JP" sz="2400" b="1" i="0" u="none" strike="noStrike" baseline="0" dirty="0">
                <a:solidFill>
                  <a:srgbClr val="FFFF00"/>
                </a:solidFill>
                <a:latin typeface="Arial"/>
                <a:ea typeface="ＭＳ ゴシック"/>
              </a:rPr>
              <a:t>Acts for the Commander in his absence or removal</a:t>
            </a:r>
          </a:p>
          <a:p>
            <a:pPr marL="914400" lvl="0" rtl="0"/>
            <a:r>
              <a:rPr lang="en-US" altLang="ja-JP" sz="2400" b="1" i="0" u="none" strike="noStrike" baseline="0" dirty="0">
                <a:solidFill>
                  <a:srgbClr val="FFFF00"/>
                </a:solidFill>
                <a:latin typeface="Arial"/>
                <a:ea typeface="ＭＳ ゴシック"/>
              </a:rPr>
              <a:t>1</a:t>
            </a:r>
            <a:r>
              <a:rPr lang="en-US" altLang="ja-JP" sz="2400" b="1" i="0" u="none" strike="noStrike" baseline="30000" dirty="0">
                <a:solidFill>
                  <a:srgbClr val="FFFF00"/>
                </a:solidFill>
                <a:latin typeface="Arial"/>
                <a:ea typeface="ＭＳ ゴシック"/>
              </a:rPr>
              <a:t>st</a:t>
            </a:r>
            <a:r>
              <a:rPr lang="en-US" altLang="ja-JP" sz="2400" b="1" i="0" u="none" strike="noStrike" baseline="0" dirty="0">
                <a:solidFill>
                  <a:srgbClr val="FFFF00"/>
                </a:solidFill>
                <a:latin typeface="Arial"/>
                <a:ea typeface="ＭＳ ゴシック"/>
              </a:rPr>
              <a:t> Vice Commander – Usually the Membership Chairman</a:t>
            </a:r>
          </a:p>
          <a:p>
            <a:pPr marL="914400" lvl="0" rtl="0"/>
            <a:r>
              <a:rPr lang="en-US" altLang="ja-JP" sz="2400" b="1" i="0" u="none" strike="noStrike" baseline="0" dirty="0">
                <a:solidFill>
                  <a:srgbClr val="FFFF00"/>
                </a:solidFill>
                <a:latin typeface="Arial"/>
                <a:ea typeface="ＭＳ ゴシック"/>
              </a:rPr>
              <a:t>2</a:t>
            </a:r>
            <a:r>
              <a:rPr lang="en-US" altLang="ja-JP" sz="2400" b="1" i="0" u="none" strike="noStrike" baseline="30000" dirty="0">
                <a:solidFill>
                  <a:srgbClr val="FFFF00"/>
                </a:solidFill>
                <a:latin typeface="Arial"/>
                <a:ea typeface="ＭＳ ゴシック"/>
              </a:rPr>
              <a:t>nd</a:t>
            </a:r>
            <a:r>
              <a:rPr lang="en-US" altLang="ja-JP" sz="2400" b="1" i="0" u="none" strike="noStrike" baseline="0" dirty="0">
                <a:solidFill>
                  <a:srgbClr val="FFFF00"/>
                </a:solidFill>
                <a:latin typeface="Arial"/>
                <a:ea typeface="ＭＳ ゴシック"/>
              </a:rPr>
              <a:t> Vice Commander – Usually the Americanism Chairman </a:t>
            </a:r>
          </a:p>
        </p:txBody>
      </p:sp>
    </p:spTree>
    <p:extLst>
      <p:ext uri="{BB962C8B-B14F-4D97-AF65-F5344CB8AC3E}">
        <p14:creationId xmlns:p14="http://schemas.microsoft.com/office/powerpoint/2010/main" val="113949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a:solidFill>
                  <a:srgbClr val="FFFF00"/>
                </a:solidFill>
                <a:latin typeface="Arial"/>
                <a:ea typeface="ＭＳ ゴシック"/>
              </a:rPr>
              <a:t>Detachment Officers</a:t>
            </a:r>
            <a:r>
              <a:rPr lang="mr-IN" altLang="ja-JP" b="1" i="0" u="none" strike="noStrike" baseline="0">
                <a:solidFill>
                  <a:srgbClr val="FFFF00"/>
                </a:solidFill>
                <a:latin typeface="Arial"/>
                <a:ea typeface="ＭＳ ゴシック"/>
              </a:rPr>
              <a:t>’ </a:t>
            </a:r>
            <a:r>
              <a:rPr lang="en-US" altLang="ja-JP" b="1" i="0" u="none" strike="noStrike" baseline="0">
                <a:solidFill>
                  <a:srgbClr val="FFFF00"/>
                </a:solidFill>
                <a:latin typeface="Arial"/>
                <a:ea typeface="ＭＳ ゴシック"/>
              </a:rPr>
              <a:t>Duties</a:t>
            </a:r>
          </a:p>
        </p:txBody>
      </p:sp>
      <p:sp>
        <p:nvSpPr>
          <p:cNvPr id="3" name="Text Placeholder 2"/>
          <p:cNvSpPr>
            <a:spLocks noGrp="1"/>
          </p:cNvSpPr>
          <p:nvPr>
            <p:ph type="body" idx="1"/>
          </p:nvPr>
        </p:nvSpPr>
        <p:spPr>
          <a:xfrm>
            <a:off x="774700" y="1600200"/>
            <a:ext cx="7454900" cy="4525963"/>
          </a:xfrm>
        </p:spPr>
        <p:txBody>
          <a:bodyPr>
            <a:normAutofit/>
          </a:bodyPr>
          <a:lstStyle/>
          <a:p>
            <a:pPr marL="0" lvl="0" indent="0" rtl="0">
              <a:buNone/>
            </a:pPr>
            <a:r>
              <a:rPr lang="en-US" altLang="ja-JP" sz="2400" b="1" i="0" u="none" strike="noStrike" baseline="0">
                <a:solidFill>
                  <a:srgbClr val="FFFF00"/>
                </a:solidFill>
                <a:latin typeface="Arial"/>
                <a:ea typeface="ＭＳ ゴシック"/>
              </a:rPr>
              <a:t>Detachment Vice Commander</a:t>
            </a:r>
          </a:p>
          <a:p>
            <a:pPr lvl="0" rtl="0"/>
            <a:r>
              <a:rPr lang="en-US" altLang="ja-JP" sz="2400" b="1" i="0" u="none" strike="noStrike" baseline="0">
                <a:solidFill>
                  <a:srgbClr val="FFFF00"/>
                </a:solidFill>
                <a:latin typeface="Arial"/>
                <a:ea typeface="ＭＳ ゴシック"/>
              </a:rPr>
              <a:t>The responsibilities of this office are devoted largely to the membership activities of the Detachment and other duties as assigned by the Commander. There is nothing more important to the lifeblood of the Detachment than membership.</a:t>
            </a:r>
          </a:p>
          <a:p>
            <a:pPr lvl="0" rtl="0"/>
            <a:r>
              <a:rPr lang="en-US" altLang="ja-JP" sz="2400" b="1" i="0" u="none" strike="noStrike" baseline="0">
                <a:solidFill>
                  <a:srgbClr val="FFFF00"/>
                </a:solidFill>
                <a:latin typeface="Arial"/>
                <a:ea typeface="ＭＳ ゴシック"/>
              </a:rPr>
              <a:t>The First Vice Commander should be willing and able to fill in for the Detachment Commander if the need arises.</a:t>
            </a:r>
            <a:endParaRPr lang="en-US" altLang="ja-JP" sz="2400" b="1" i="0" u="none" strike="noStrike" baseline="0">
              <a:solidFill>
                <a:srgbClr val="FFFF00"/>
              </a:solidFill>
              <a:latin typeface="Times New Roman"/>
              <a:ea typeface="ＭＳ ゴシック"/>
            </a:endParaRPr>
          </a:p>
        </p:txBody>
      </p:sp>
    </p:spTree>
    <p:extLst>
      <p:ext uri="{BB962C8B-B14F-4D97-AF65-F5344CB8AC3E}">
        <p14:creationId xmlns:p14="http://schemas.microsoft.com/office/powerpoint/2010/main" val="340361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a:solidFill>
                  <a:srgbClr val="FFFF00"/>
                </a:solidFill>
                <a:latin typeface="Arial"/>
                <a:ea typeface="ＭＳ ゴシック"/>
              </a:rPr>
              <a:t>Detachment Officers</a:t>
            </a:r>
            <a:r>
              <a:rPr lang="mr-IN" altLang="ja-JP" b="1" i="0" u="none" strike="noStrike" baseline="0">
                <a:solidFill>
                  <a:srgbClr val="FFFF00"/>
                </a:solidFill>
                <a:latin typeface="Arial"/>
                <a:ea typeface="ＭＳ ゴシック"/>
              </a:rPr>
              <a:t>’ </a:t>
            </a:r>
            <a:r>
              <a:rPr lang="en-US" altLang="ja-JP" b="1" i="0" u="none" strike="noStrike" baseline="0">
                <a:solidFill>
                  <a:srgbClr val="FFFF00"/>
                </a:solidFill>
                <a:latin typeface="Arial"/>
                <a:ea typeface="ＭＳ ゴシック"/>
              </a:rPr>
              <a:t>Duties</a:t>
            </a:r>
          </a:p>
        </p:txBody>
      </p:sp>
      <p:sp>
        <p:nvSpPr>
          <p:cNvPr id="3" name="Text Placeholder 2"/>
          <p:cNvSpPr>
            <a:spLocks noGrp="1"/>
          </p:cNvSpPr>
          <p:nvPr>
            <p:ph type="body" idx="1"/>
          </p:nvPr>
        </p:nvSpPr>
        <p:spPr>
          <a:xfrm>
            <a:off x="787400" y="1600200"/>
            <a:ext cx="7493000" cy="4525963"/>
          </a:xfrm>
        </p:spPr>
        <p:txBody>
          <a:bodyPr>
            <a:normAutofit/>
          </a:bodyPr>
          <a:lstStyle/>
          <a:p>
            <a:pPr marL="0" lvl="0" indent="0" rtl="0">
              <a:buNone/>
            </a:pPr>
            <a:r>
              <a:rPr lang="en-US" altLang="ja-JP" sz="2400" b="1" i="0" u="none" strike="noStrike" baseline="0">
                <a:solidFill>
                  <a:srgbClr val="FFFF00"/>
                </a:solidFill>
                <a:latin typeface="Arial"/>
                <a:ea typeface="ＭＳ ゴシック"/>
              </a:rPr>
              <a:t>Detachment 2</a:t>
            </a:r>
            <a:r>
              <a:rPr lang="en-US" altLang="ja-JP" sz="2400" b="1" i="0" u="none" strike="noStrike" baseline="30000">
                <a:solidFill>
                  <a:srgbClr val="FFFF00"/>
                </a:solidFill>
                <a:latin typeface="Arial"/>
                <a:ea typeface="ＭＳ ゴシック"/>
              </a:rPr>
              <a:t>nd</a:t>
            </a:r>
            <a:r>
              <a:rPr lang="en-US" altLang="ja-JP" sz="2400" b="1" i="0" u="none" strike="noStrike" baseline="0">
                <a:solidFill>
                  <a:srgbClr val="FFFF00"/>
                </a:solidFill>
                <a:latin typeface="Arial"/>
                <a:ea typeface="ＭＳ ゴシック"/>
              </a:rPr>
              <a:t> Vice Commander</a:t>
            </a:r>
          </a:p>
          <a:p>
            <a:pPr lvl="0" rtl="0"/>
            <a:r>
              <a:rPr lang="en-US" altLang="ja-JP" sz="2400" b="1" i="0" u="none" strike="noStrike" baseline="0">
                <a:solidFill>
                  <a:srgbClr val="FFFF00"/>
                </a:solidFill>
                <a:latin typeface="Arial"/>
                <a:ea typeface="ＭＳ ゴシック"/>
              </a:rPr>
              <a:t>The responsibilities of this office are concerned primarily with patriotic observances, the development of Detachment activities, and planning entertainment and social features that may be scheduled in conjunction with Detachment meetings.</a:t>
            </a:r>
          </a:p>
          <a:p>
            <a:pPr lvl="0" rtl="0"/>
            <a:r>
              <a:rPr lang="en-US" altLang="ja-JP" sz="2400" b="1" i="0" u="none" strike="noStrike" baseline="0">
                <a:solidFill>
                  <a:srgbClr val="FFFF00"/>
                </a:solidFill>
                <a:latin typeface="Arial"/>
                <a:ea typeface="ＭＳ ゴシック"/>
              </a:rPr>
              <a:t>Some Detachments may also place this officer in charge of the Detachment</a:t>
            </a:r>
            <a:r>
              <a:rPr lang="mr-IN" altLang="ja-JP" sz="2400" b="1" i="0" u="none" strike="noStrike" baseline="0">
                <a:solidFill>
                  <a:srgbClr val="FFFF00"/>
                </a:solidFill>
                <a:latin typeface="Arial"/>
                <a:ea typeface="ＭＳ ゴシック"/>
              </a:rPr>
              <a:t>’</a:t>
            </a:r>
            <a:r>
              <a:rPr lang="en-US" altLang="ja-JP" sz="2400" b="1" i="0" u="none" strike="noStrike" baseline="0">
                <a:solidFill>
                  <a:srgbClr val="FFFF00"/>
                </a:solidFill>
                <a:latin typeface="Arial"/>
                <a:ea typeface="ＭＳ ゴシック"/>
              </a:rPr>
              <a:t>s Americanism Program.</a:t>
            </a:r>
            <a:endParaRPr lang="en-US" altLang="ja-JP" sz="2400" b="1" i="0" u="none" strike="noStrike" baseline="0">
              <a:solidFill>
                <a:srgbClr val="FFFF00"/>
              </a:solidFill>
              <a:latin typeface="Times New Roman"/>
              <a:ea typeface="ＭＳ ゴシック"/>
            </a:endParaRPr>
          </a:p>
        </p:txBody>
      </p:sp>
    </p:spTree>
    <p:extLst>
      <p:ext uri="{BB962C8B-B14F-4D97-AF65-F5344CB8AC3E}">
        <p14:creationId xmlns:p14="http://schemas.microsoft.com/office/powerpoint/2010/main" val="68437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a:solidFill>
                  <a:srgbClr val="FFFF00"/>
                </a:solidFill>
                <a:latin typeface="Arial"/>
                <a:ea typeface="ＭＳ ゴシック"/>
              </a:rPr>
              <a:t>Detachment Officers</a:t>
            </a:r>
            <a:r>
              <a:rPr lang="mr-IN" altLang="ja-JP" b="1" i="0" u="none" strike="noStrike" baseline="0">
                <a:solidFill>
                  <a:srgbClr val="FFFF00"/>
                </a:solidFill>
                <a:latin typeface="Arial"/>
                <a:ea typeface="ＭＳ ゴシック"/>
              </a:rPr>
              <a:t>’ </a:t>
            </a:r>
            <a:r>
              <a:rPr lang="en-US" altLang="ja-JP" b="1" i="0" u="none" strike="noStrike" baseline="0">
                <a:solidFill>
                  <a:srgbClr val="FFFF00"/>
                </a:solidFill>
                <a:latin typeface="Arial"/>
                <a:ea typeface="ＭＳ ゴシック"/>
              </a:rPr>
              <a:t>Duties</a:t>
            </a:r>
          </a:p>
        </p:txBody>
      </p:sp>
      <p:sp>
        <p:nvSpPr>
          <p:cNvPr id="3" name="Text Placeholder 2"/>
          <p:cNvSpPr>
            <a:spLocks noGrp="1"/>
          </p:cNvSpPr>
          <p:nvPr>
            <p:ph type="body" idx="1"/>
          </p:nvPr>
        </p:nvSpPr>
        <p:spPr>
          <a:xfrm>
            <a:off x="800100" y="1600200"/>
            <a:ext cx="7493000" cy="4525963"/>
          </a:xfrm>
        </p:spPr>
        <p:txBody>
          <a:bodyPr>
            <a:normAutofit/>
          </a:bodyPr>
          <a:lstStyle/>
          <a:p>
            <a:pPr marL="0" lvl="0" indent="0" rtl="0">
              <a:buNone/>
            </a:pPr>
            <a:r>
              <a:rPr lang="en-US" altLang="ja-JP" sz="2400" b="1" i="0" u="none" strike="noStrike" baseline="0" dirty="0">
                <a:solidFill>
                  <a:srgbClr val="FFFF00"/>
                </a:solidFill>
                <a:latin typeface="Arial"/>
                <a:ea typeface="ＭＳ ゴシック"/>
              </a:rPr>
              <a:t>Detachment Area / District Vice Commanders</a:t>
            </a:r>
          </a:p>
          <a:p>
            <a:pPr lvl="0" rtl="0"/>
            <a:r>
              <a:rPr lang="en-US" altLang="ja-JP" sz="2400" b="1" i="0" u="none" strike="noStrike" baseline="0" dirty="0">
                <a:solidFill>
                  <a:srgbClr val="FFFF00"/>
                </a:solidFill>
                <a:latin typeface="Arial"/>
                <a:ea typeface="ＭＳ ゴシック"/>
              </a:rPr>
              <a:t>Acts for the Commander within his specific geographic area</a:t>
            </a:r>
          </a:p>
          <a:p>
            <a:pPr lvl="0" rtl="0"/>
            <a:r>
              <a:rPr lang="en-US" altLang="ja-JP" sz="2400" b="1" i="0" u="none" strike="noStrike" baseline="0" dirty="0">
                <a:solidFill>
                  <a:srgbClr val="FFFF00"/>
                </a:solidFill>
                <a:latin typeface="Arial"/>
                <a:ea typeface="ＭＳ ゴシック"/>
              </a:rPr>
              <a:t>Coordinates the formation and administration of Districts</a:t>
            </a:r>
          </a:p>
          <a:p>
            <a:pPr lvl="0" rtl="0"/>
            <a:r>
              <a:rPr lang="en-US" altLang="ja-JP" sz="2400" b="1" i="0" u="none" strike="noStrike" baseline="0" dirty="0">
                <a:solidFill>
                  <a:srgbClr val="FFFF00"/>
                </a:solidFill>
                <a:latin typeface="Arial"/>
                <a:ea typeface="ＭＳ ゴシック"/>
              </a:rPr>
              <a:t>Gives bi-monthly reports to Legion Area Commander</a:t>
            </a:r>
          </a:p>
          <a:p>
            <a:pPr lvl="0" rtl="0"/>
            <a:r>
              <a:rPr lang="en-US" altLang="ja-JP" sz="2400" b="1" i="0" u="none" strike="noStrike" baseline="0" dirty="0">
                <a:solidFill>
                  <a:srgbClr val="FFFF00"/>
                </a:solidFill>
                <a:latin typeface="Arial"/>
                <a:ea typeface="ＭＳ ゴシック"/>
              </a:rPr>
              <a:t>Gives bi-monthly reports to Area SAL Commissioner</a:t>
            </a:r>
            <a:endParaRPr lang="en-US" altLang="ja-JP" sz="2400" b="1" i="0" u="none" strike="noStrike" baseline="0" dirty="0">
              <a:solidFill>
                <a:srgbClr val="FFFF00"/>
              </a:solidFill>
              <a:latin typeface="Times New Roman"/>
              <a:ea typeface="ＭＳ ゴシック"/>
            </a:endParaRPr>
          </a:p>
        </p:txBody>
      </p:sp>
    </p:spTree>
    <p:extLst>
      <p:ext uri="{BB962C8B-B14F-4D97-AF65-F5344CB8AC3E}">
        <p14:creationId xmlns:p14="http://schemas.microsoft.com/office/powerpoint/2010/main" val="232497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a:solidFill>
                  <a:srgbClr val="FFFF00"/>
                </a:solidFill>
                <a:latin typeface="Arial"/>
                <a:ea typeface="ＭＳ ゴシック"/>
              </a:rPr>
              <a:t>Detachment Officers</a:t>
            </a:r>
            <a:r>
              <a:rPr lang="mr-IN" altLang="ja-JP" b="1" i="0" u="none" strike="noStrike" baseline="0">
                <a:solidFill>
                  <a:srgbClr val="FFFF00"/>
                </a:solidFill>
                <a:latin typeface="Arial"/>
                <a:ea typeface="ＭＳ ゴシック"/>
              </a:rPr>
              <a:t>’ </a:t>
            </a:r>
            <a:r>
              <a:rPr lang="en-US" altLang="ja-JP" b="1" i="0" u="none" strike="noStrike" baseline="0">
                <a:solidFill>
                  <a:srgbClr val="FFFF00"/>
                </a:solidFill>
                <a:latin typeface="Arial"/>
                <a:ea typeface="ＭＳ ゴシック"/>
              </a:rPr>
              <a:t>Duties</a:t>
            </a:r>
          </a:p>
        </p:txBody>
      </p:sp>
      <p:sp>
        <p:nvSpPr>
          <p:cNvPr id="3" name="Text Placeholder 2"/>
          <p:cNvSpPr>
            <a:spLocks noGrp="1"/>
          </p:cNvSpPr>
          <p:nvPr>
            <p:ph type="body" idx="1"/>
          </p:nvPr>
        </p:nvSpPr>
        <p:spPr>
          <a:xfrm>
            <a:off x="774700" y="1600200"/>
            <a:ext cx="7391400" cy="4525963"/>
          </a:xfrm>
        </p:spPr>
        <p:txBody>
          <a:bodyPr>
            <a:normAutofit/>
          </a:bodyPr>
          <a:lstStyle/>
          <a:p>
            <a:pPr marL="0" lvl="0" indent="0" rtl="0">
              <a:buNone/>
            </a:pPr>
            <a:r>
              <a:rPr lang="en-US" altLang="ja-JP" sz="2400" b="1" i="0" u="none" strike="noStrike" baseline="0">
                <a:solidFill>
                  <a:srgbClr val="FFFF00"/>
                </a:solidFill>
                <a:latin typeface="Arial"/>
                <a:ea typeface="ＭＳ ゴシック"/>
              </a:rPr>
              <a:t>Detachment Adjutant</a:t>
            </a:r>
          </a:p>
          <a:p>
            <a:pPr lvl="0" rtl="0"/>
            <a:r>
              <a:rPr lang="en-US" altLang="ja-JP" sz="2400" b="1" i="0" u="none" strike="noStrike" baseline="0">
                <a:solidFill>
                  <a:srgbClr val="FFFF00"/>
                </a:solidFill>
                <a:latin typeface="Arial"/>
                <a:ea typeface="ＭＳ ゴシック"/>
              </a:rPr>
              <a:t>Chief Administrative Officer</a:t>
            </a:r>
          </a:p>
          <a:p>
            <a:pPr lvl="0" rtl="0"/>
            <a:r>
              <a:rPr lang="en-US" altLang="ja-JP" sz="2400" b="1" i="0" u="none" strike="noStrike" baseline="0">
                <a:solidFill>
                  <a:srgbClr val="FFFF00"/>
                </a:solidFill>
                <a:latin typeface="Arial"/>
                <a:ea typeface="ＭＳ ゴシック"/>
              </a:rPr>
              <a:t>Official record keeper (minutes, report, etc.)</a:t>
            </a:r>
          </a:p>
          <a:p>
            <a:pPr lvl="0" rtl="0"/>
            <a:r>
              <a:rPr lang="en-US" altLang="ja-JP" sz="2400" b="1" i="0" u="none" strike="noStrike" baseline="0">
                <a:solidFill>
                  <a:srgbClr val="FFFF00"/>
                </a:solidFill>
                <a:latin typeface="Arial"/>
                <a:ea typeface="ＭＳ ゴシック"/>
              </a:rPr>
              <a:t>Official correspondent for the organization</a:t>
            </a:r>
          </a:p>
          <a:p>
            <a:pPr lvl="0" rtl="0"/>
            <a:r>
              <a:rPr lang="en-US" altLang="ja-JP" sz="2400" b="1" i="0" u="none" strike="noStrike" baseline="0">
                <a:solidFill>
                  <a:srgbClr val="FFFF00"/>
                </a:solidFill>
                <a:latin typeface="Arial"/>
                <a:ea typeface="ＭＳ ゴシック"/>
              </a:rPr>
              <a:t>Certifies officers &amp; delegates</a:t>
            </a:r>
          </a:p>
          <a:p>
            <a:pPr lvl="0" rtl="0"/>
            <a:r>
              <a:rPr lang="en-US" altLang="ja-JP" sz="2400" b="1" i="0" u="none" strike="noStrike" baseline="0">
                <a:solidFill>
                  <a:srgbClr val="FFFF00"/>
                </a:solidFill>
                <a:latin typeface="Arial"/>
                <a:ea typeface="ＭＳ ゴシック"/>
              </a:rPr>
              <a:t>Prepares and sends all required reports from the Detachment to National Headquarters</a:t>
            </a:r>
          </a:p>
        </p:txBody>
      </p:sp>
    </p:spTree>
    <p:extLst>
      <p:ext uri="{BB962C8B-B14F-4D97-AF65-F5344CB8AC3E}">
        <p14:creationId xmlns:p14="http://schemas.microsoft.com/office/powerpoint/2010/main" val="269120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b="1">
                <a:solidFill>
                  <a:srgbClr val="FFFF00"/>
                </a:solidFill>
                <a:latin typeface="Arial Bo"/>
                <a:ea typeface="ＭＳ ゴシック"/>
                <a:cs typeface="Arial Bo"/>
              </a:rPr>
              <a:t>Detachment Officers</a:t>
            </a:r>
            <a:r>
              <a:rPr lang="mr-IN" altLang="ja-JP" b="1">
                <a:solidFill>
                  <a:srgbClr val="FFFF00"/>
                </a:solidFill>
                <a:latin typeface="Arial Bo"/>
                <a:ea typeface="ＭＳ ゴシック"/>
                <a:cs typeface="Arial Bo"/>
              </a:rPr>
              <a:t>’ </a:t>
            </a:r>
            <a:r>
              <a:rPr lang="en-US" altLang="ja-JP" b="1">
                <a:solidFill>
                  <a:srgbClr val="FFFF00"/>
                </a:solidFill>
                <a:latin typeface="Arial Bo"/>
                <a:ea typeface="ＭＳ ゴシック"/>
                <a:cs typeface="Arial Bo"/>
              </a:rPr>
              <a:t>Duties</a:t>
            </a:r>
            <a:endParaRPr lang="en-US" altLang="ja-JP" b="1" i="0" u="none" strike="noStrike" baseline="0">
              <a:solidFill>
                <a:srgbClr val="FFFF00"/>
              </a:solidFill>
              <a:latin typeface="Arial Bo"/>
              <a:ea typeface="ＭＳ ゴシック"/>
              <a:cs typeface="Arial Bo"/>
            </a:endParaRPr>
          </a:p>
        </p:txBody>
      </p:sp>
      <p:sp>
        <p:nvSpPr>
          <p:cNvPr id="3" name="Text Placeholder 2"/>
          <p:cNvSpPr>
            <a:spLocks noGrp="1"/>
          </p:cNvSpPr>
          <p:nvPr>
            <p:ph type="body" idx="1"/>
          </p:nvPr>
        </p:nvSpPr>
        <p:spPr>
          <a:xfrm>
            <a:off x="736600" y="1600200"/>
            <a:ext cx="7493000" cy="4525963"/>
          </a:xfrm>
        </p:spPr>
        <p:txBody>
          <a:bodyPr>
            <a:normAutofit/>
          </a:bodyPr>
          <a:lstStyle/>
          <a:p>
            <a:pPr marL="0" indent="0">
              <a:buNone/>
            </a:pPr>
            <a:r>
              <a:rPr lang="en-US" altLang="ja-JP" sz="2400" b="1">
                <a:solidFill>
                  <a:srgbClr val="FFFF00"/>
                </a:solidFill>
                <a:ea typeface="ＭＳ ゴシック"/>
              </a:rPr>
              <a:t>Detachment Adjutant </a:t>
            </a:r>
            <a:r>
              <a:rPr lang="en-US" altLang="ja-JP" sz="2400" b="1" i="1">
                <a:solidFill>
                  <a:srgbClr val="FFFF00"/>
                </a:solidFill>
                <a:ea typeface="ＭＳ ゴシック"/>
              </a:rPr>
              <a:t>(continued)</a:t>
            </a:r>
            <a:endParaRPr lang="en-US" altLang="ja-JP" sz="2400" b="1" i="1" u="none" strike="noStrike" baseline="0">
              <a:solidFill>
                <a:srgbClr val="FFFF00"/>
              </a:solidFill>
              <a:latin typeface="Arial"/>
              <a:ea typeface="ＭＳ ゴシック"/>
            </a:endParaRPr>
          </a:p>
          <a:p>
            <a:pPr marL="228600" lvl="0" indent="-228600" rtl="0">
              <a:buNone/>
            </a:pPr>
            <a:r>
              <a:rPr lang="en-US" altLang="ja-JP" sz="2400" b="1" i="0" u="none" strike="noStrike" baseline="0">
                <a:solidFill>
                  <a:srgbClr val="FFFF00"/>
                </a:solidFill>
                <a:latin typeface="Arial"/>
                <a:ea typeface="ＭＳ ゴシック"/>
              </a:rPr>
              <a:t>This officer is the secretary of the Detachment maintaining contact with individual Detachment Officers as well as Squadrons and the National Organization. The Adjutant also keeps Detachment records and publishes any necessary orders, announcements, and instructions to the Executive Committee as well as the Squadrons. </a:t>
            </a:r>
          </a:p>
        </p:txBody>
      </p:sp>
    </p:spTree>
    <p:extLst>
      <p:ext uri="{BB962C8B-B14F-4D97-AF65-F5344CB8AC3E}">
        <p14:creationId xmlns:p14="http://schemas.microsoft.com/office/powerpoint/2010/main" val="295105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a:solidFill>
                  <a:srgbClr val="FFFF00"/>
                </a:solidFill>
                <a:latin typeface="Arial"/>
                <a:ea typeface="ＭＳ ゴシック"/>
              </a:rPr>
              <a:t>Detachment Officers</a:t>
            </a:r>
            <a:r>
              <a:rPr lang="mr-IN" altLang="ja-JP" b="1" i="0" u="none" strike="noStrike" baseline="0">
                <a:solidFill>
                  <a:srgbClr val="FFFF00"/>
                </a:solidFill>
                <a:latin typeface="Arial"/>
                <a:ea typeface="ＭＳ ゴシック"/>
              </a:rPr>
              <a:t>’ </a:t>
            </a:r>
            <a:r>
              <a:rPr lang="en-US" altLang="ja-JP" b="1" i="0" u="none" strike="noStrike" baseline="0">
                <a:solidFill>
                  <a:srgbClr val="FFFF00"/>
                </a:solidFill>
                <a:latin typeface="Arial"/>
                <a:ea typeface="ＭＳ ゴシック"/>
              </a:rPr>
              <a:t>Duties</a:t>
            </a:r>
          </a:p>
        </p:txBody>
      </p:sp>
      <p:sp>
        <p:nvSpPr>
          <p:cNvPr id="3" name="Text Placeholder 2"/>
          <p:cNvSpPr>
            <a:spLocks noGrp="1"/>
          </p:cNvSpPr>
          <p:nvPr>
            <p:ph type="body" idx="1"/>
          </p:nvPr>
        </p:nvSpPr>
        <p:spPr>
          <a:xfrm>
            <a:off x="800100" y="1600200"/>
            <a:ext cx="7442200" cy="4525963"/>
          </a:xfrm>
        </p:spPr>
        <p:txBody>
          <a:bodyPr>
            <a:normAutofit/>
          </a:bodyPr>
          <a:lstStyle/>
          <a:p>
            <a:pPr marL="0" lvl="0" indent="0" rtl="0">
              <a:buNone/>
            </a:pPr>
            <a:r>
              <a:rPr lang="en-US" altLang="ja-JP" sz="2400" b="1" i="0" u="none" strike="noStrike" baseline="0">
                <a:solidFill>
                  <a:srgbClr val="FFFF00"/>
                </a:solidFill>
                <a:latin typeface="Arial"/>
                <a:ea typeface="ＭＳ ゴシック"/>
              </a:rPr>
              <a:t>Detachment Finance Officer</a:t>
            </a:r>
          </a:p>
          <a:p>
            <a:pPr lvl="0" rtl="0"/>
            <a:r>
              <a:rPr lang="en-US" altLang="ja-JP" sz="2400" b="1" i="0" u="none" strike="noStrike" baseline="0">
                <a:solidFill>
                  <a:srgbClr val="FFFF00"/>
                </a:solidFill>
                <a:latin typeface="Arial"/>
                <a:ea typeface="ＭＳ ゴシック"/>
              </a:rPr>
              <a:t>Chief Financial Officer</a:t>
            </a:r>
          </a:p>
          <a:p>
            <a:pPr lvl="0" rtl="0"/>
            <a:r>
              <a:rPr lang="en-US" altLang="ja-JP" sz="2400" b="1" i="0" u="none" strike="noStrike" baseline="0">
                <a:solidFill>
                  <a:srgbClr val="FFFF00"/>
                </a:solidFill>
                <a:latin typeface="Arial"/>
                <a:ea typeface="ＭＳ ゴシック"/>
              </a:rPr>
              <a:t>Keeps financial records &amp; may approve disbursements</a:t>
            </a:r>
          </a:p>
          <a:p>
            <a:pPr lvl="0" rtl="0"/>
            <a:r>
              <a:rPr lang="en-US" altLang="ja-JP" sz="2400" b="1" i="0" u="none" strike="noStrike" baseline="0">
                <a:solidFill>
                  <a:srgbClr val="FFFF00"/>
                </a:solidFill>
                <a:latin typeface="Arial"/>
                <a:ea typeface="ＭＳ ゴシック"/>
              </a:rPr>
              <a:t>Handles receipts, deposits &amp; disbursements if required</a:t>
            </a:r>
          </a:p>
          <a:p>
            <a:pPr lvl="0" rtl="0"/>
            <a:r>
              <a:rPr lang="en-US" altLang="ja-JP" sz="2400" b="1" i="0" u="none" strike="noStrike" baseline="0">
                <a:solidFill>
                  <a:srgbClr val="FFFF00"/>
                </a:solidFill>
                <a:latin typeface="Arial"/>
                <a:ea typeface="ＭＳ ゴシック"/>
              </a:rPr>
              <a:t>Works with Department Headquarters to track disbursements for future budgets</a:t>
            </a:r>
          </a:p>
          <a:p>
            <a:pPr lvl="0" rtl="0"/>
            <a:r>
              <a:rPr lang="en-US" altLang="ja-JP" sz="2400" b="1" i="0" u="none" strike="noStrike" baseline="0">
                <a:solidFill>
                  <a:srgbClr val="FFFF00"/>
                </a:solidFill>
                <a:latin typeface="Arial"/>
                <a:ea typeface="ＭＳ ゴシック"/>
              </a:rPr>
              <a:t>Assist Detachment Finance Commission in preparation of the Detachment yearly budget</a:t>
            </a:r>
          </a:p>
        </p:txBody>
      </p:sp>
    </p:spTree>
    <p:extLst>
      <p:ext uri="{BB962C8B-B14F-4D97-AF65-F5344CB8AC3E}">
        <p14:creationId xmlns:p14="http://schemas.microsoft.com/office/powerpoint/2010/main" val="268990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b="1">
                <a:solidFill>
                  <a:srgbClr val="FFFF00"/>
                </a:solidFill>
                <a:latin typeface="Arial Bo"/>
                <a:ea typeface="ＭＳ ゴシック"/>
                <a:cs typeface="Arial Bo"/>
              </a:rPr>
              <a:t>Detachment Officers</a:t>
            </a:r>
            <a:r>
              <a:rPr lang="mr-IN" altLang="ja-JP" b="1">
                <a:solidFill>
                  <a:srgbClr val="FFFF00"/>
                </a:solidFill>
                <a:latin typeface="Arial Bo"/>
                <a:ea typeface="ＭＳ ゴシック"/>
                <a:cs typeface="Arial Bo"/>
              </a:rPr>
              <a:t>’ </a:t>
            </a:r>
            <a:r>
              <a:rPr lang="en-US" altLang="ja-JP" b="1">
                <a:solidFill>
                  <a:srgbClr val="FFFF00"/>
                </a:solidFill>
                <a:latin typeface="Arial Bo"/>
                <a:ea typeface="ＭＳ ゴシック"/>
                <a:cs typeface="Arial Bo"/>
              </a:rPr>
              <a:t>Duties</a:t>
            </a:r>
            <a:endParaRPr lang="en-US" altLang="ja-JP" b="1" i="0" u="none" strike="noStrike" baseline="0">
              <a:solidFill>
                <a:srgbClr val="FFFF00"/>
              </a:solidFill>
              <a:latin typeface="Arial Bo"/>
              <a:ea typeface="ＭＳ ゴシック"/>
              <a:cs typeface="Arial Bo"/>
            </a:endParaRPr>
          </a:p>
        </p:txBody>
      </p:sp>
      <p:sp>
        <p:nvSpPr>
          <p:cNvPr id="3" name="Text Placeholder 2"/>
          <p:cNvSpPr>
            <a:spLocks noGrp="1"/>
          </p:cNvSpPr>
          <p:nvPr>
            <p:ph type="body" idx="1"/>
          </p:nvPr>
        </p:nvSpPr>
        <p:spPr>
          <a:xfrm>
            <a:off x="787400" y="1600200"/>
            <a:ext cx="8229600" cy="4525963"/>
          </a:xfrm>
        </p:spPr>
        <p:txBody>
          <a:bodyPr>
            <a:normAutofit/>
          </a:bodyPr>
          <a:lstStyle/>
          <a:p>
            <a:pPr marL="0" indent="0">
              <a:buNone/>
            </a:pPr>
            <a:r>
              <a:rPr lang="en-US" altLang="ja-JP" sz="2400" b="1">
                <a:solidFill>
                  <a:srgbClr val="FFFF00"/>
                </a:solidFill>
                <a:latin typeface="Arial Bo"/>
                <a:ea typeface="ＭＳ ゴシック"/>
                <a:cs typeface="Arial Bo"/>
              </a:rPr>
              <a:t>Detachment Finance Officer</a:t>
            </a:r>
          </a:p>
          <a:p>
            <a:pPr marL="228600" lvl="0" indent="-228600" rtl="0">
              <a:buNone/>
            </a:pPr>
            <a:r>
              <a:rPr lang="en-US" altLang="ja-JP" sz="2400" b="1" i="0" u="none" strike="noStrike" baseline="0">
                <a:solidFill>
                  <a:srgbClr val="FFFF00"/>
                </a:solidFill>
                <a:latin typeface="Arial Bo"/>
                <a:ea typeface="ＭＳ ゴシック"/>
                <a:cs typeface="Arial Bo"/>
              </a:rPr>
              <a:t>This officer has the responsibility of receiving Detachment monies and paying all Detachment bills when the Detachment Commander, and/or the Detachment Finance Commission has given authorization for payment. The Finance Officer should have financial reports ready for every Detachment meeting.</a:t>
            </a:r>
          </a:p>
        </p:txBody>
      </p:sp>
    </p:spTree>
    <p:extLst>
      <p:ext uri="{BB962C8B-B14F-4D97-AF65-F5344CB8AC3E}">
        <p14:creationId xmlns:p14="http://schemas.microsoft.com/office/powerpoint/2010/main" val="227353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a:solidFill>
                  <a:srgbClr val="FFFF00"/>
                </a:solidFill>
                <a:latin typeface="Arial"/>
                <a:ea typeface="ＭＳ ゴシック"/>
              </a:rPr>
              <a:t>Detachment Officers</a:t>
            </a:r>
            <a:r>
              <a:rPr lang="mr-IN" altLang="ja-JP" b="1" i="0" u="none" strike="noStrike" baseline="0">
                <a:solidFill>
                  <a:srgbClr val="FFFF00"/>
                </a:solidFill>
                <a:latin typeface="Arial"/>
                <a:ea typeface="ＭＳ ゴシック"/>
              </a:rPr>
              <a:t>’ </a:t>
            </a:r>
            <a:r>
              <a:rPr lang="en-US" altLang="ja-JP" b="1" i="0" u="none" strike="noStrike" baseline="0">
                <a:solidFill>
                  <a:srgbClr val="FFFF00"/>
                </a:solidFill>
                <a:latin typeface="Arial"/>
                <a:ea typeface="ＭＳ ゴシック"/>
              </a:rPr>
              <a:t>Duties</a:t>
            </a:r>
          </a:p>
        </p:txBody>
      </p:sp>
      <p:sp>
        <p:nvSpPr>
          <p:cNvPr id="3" name="Text Placeholder 2"/>
          <p:cNvSpPr>
            <a:spLocks noGrp="1"/>
          </p:cNvSpPr>
          <p:nvPr>
            <p:ph type="body" idx="1"/>
          </p:nvPr>
        </p:nvSpPr>
        <p:spPr>
          <a:xfrm>
            <a:off x="812800" y="1600200"/>
            <a:ext cx="8229600" cy="4525963"/>
          </a:xfrm>
        </p:spPr>
        <p:txBody>
          <a:bodyPr>
            <a:normAutofit/>
          </a:bodyPr>
          <a:lstStyle/>
          <a:p>
            <a:pPr marL="0" lvl="0" indent="0" rtl="0">
              <a:buNone/>
            </a:pPr>
            <a:r>
              <a:rPr lang="en-US" altLang="ja-JP" sz="2400" b="1" i="0" u="none" strike="noStrike" baseline="0">
                <a:solidFill>
                  <a:srgbClr val="FFFF00"/>
                </a:solidFill>
                <a:latin typeface="Arial"/>
                <a:ea typeface="ＭＳ ゴシック"/>
              </a:rPr>
              <a:t>Detachment Chaplain</a:t>
            </a:r>
          </a:p>
          <a:p>
            <a:pPr lvl="0" rtl="0"/>
            <a:r>
              <a:rPr lang="en-US" altLang="ja-JP" sz="2400" b="1" i="0" u="none" strike="noStrike" baseline="0">
                <a:solidFill>
                  <a:srgbClr val="FFFF00"/>
                </a:solidFill>
                <a:latin typeface="Arial"/>
                <a:ea typeface="ＭＳ ゴシック"/>
              </a:rPr>
              <a:t>Spiritual Officer</a:t>
            </a:r>
          </a:p>
          <a:p>
            <a:pPr lvl="0" rtl="0"/>
            <a:r>
              <a:rPr lang="en-US" altLang="ja-JP" sz="2400" b="1" i="0" u="none" strike="noStrike" baseline="0">
                <a:solidFill>
                  <a:srgbClr val="FFFF00"/>
                </a:solidFill>
                <a:latin typeface="Arial"/>
                <a:ea typeface="ＭＳ ゴシック"/>
              </a:rPr>
              <a:t>Offer prayers at all organization functions</a:t>
            </a:r>
          </a:p>
          <a:p>
            <a:pPr lvl="0" rtl="0"/>
            <a:r>
              <a:rPr lang="en-US" altLang="ja-JP" sz="2400" b="1" i="0" u="none" strike="noStrike" baseline="0">
                <a:solidFill>
                  <a:srgbClr val="FFFF00"/>
                </a:solidFill>
                <a:latin typeface="Arial"/>
                <a:ea typeface="ＭＳ ゴシック"/>
              </a:rPr>
              <a:t>Officiates at Memorial Services &amp; Funerals</a:t>
            </a:r>
          </a:p>
          <a:p>
            <a:pPr lvl="0" rtl="0"/>
            <a:r>
              <a:rPr lang="en-US" altLang="ja-JP" sz="2400" b="1" i="0" u="none" strike="noStrike" baseline="0">
                <a:solidFill>
                  <a:srgbClr val="FFFF00"/>
                </a:solidFill>
                <a:latin typeface="Arial"/>
                <a:ea typeface="ＭＳ ゴシック"/>
              </a:rPr>
              <a:t>Sends condolences and get well messages</a:t>
            </a:r>
          </a:p>
          <a:p>
            <a:pPr lvl="0" rtl="0"/>
            <a:r>
              <a:rPr lang="en-US" altLang="ja-JP" sz="2400" b="1" i="0" u="none" strike="noStrike" baseline="0">
                <a:solidFill>
                  <a:srgbClr val="FFFF00"/>
                </a:solidFill>
                <a:latin typeface="Arial"/>
                <a:ea typeface="ＭＳ ゴシック"/>
              </a:rPr>
              <a:t>Conducts Memorial Services at Detachment Meetings &amp; Detachment Conventions</a:t>
            </a:r>
          </a:p>
        </p:txBody>
      </p:sp>
    </p:spTree>
    <p:extLst>
      <p:ext uri="{BB962C8B-B14F-4D97-AF65-F5344CB8AC3E}">
        <p14:creationId xmlns:p14="http://schemas.microsoft.com/office/powerpoint/2010/main" val="176579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dirty="0">
                <a:solidFill>
                  <a:srgbClr val="FFFF00"/>
                </a:solidFill>
                <a:latin typeface="Arial"/>
                <a:ea typeface="ＭＳ ゴシック"/>
              </a:rPr>
              <a:t>HEADS UP! ! !</a:t>
            </a:r>
          </a:p>
        </p:txBody>
      </p:sp>
      <p:sp>
        <p:nvSpPr>
          <p:cNvPr id="3" name="Text Placeholder 2"/>
          <p:cNvSpPr>
            <a:spLocks noGrp="1"/>
          </p:cNvSpPr>
          <p:nvPr>
            <p:ph type="body" idx="1"/>
          </p:nvPr>
        </p:nvSpPr>
        <p:spPr>
          <a:xfrm>
            <a:off x="2044556" y="1600200"/>
            <a:ext cx="5383659" cy="4525963"/>
          </a:xfrm>
        </p:spPr>
        <p:txBody>
          <a:bodyPr>
            <a:normAutofit lnSpcReduction="10000"/>
          </a:bodyPr>
          <a:lstStyle/>
          <a:p>
            <a:pPr marL="182880" lvl="0" indent="-182880" rtl="0">
              <a:buNone/>
            </a:pPr>
            <a:r>
              <a:rPr lang="en-US" altLang="ja-JP" sz="2800" i="0" u="none" strike="noStrike" baseline="0" dirty="0">
                <a:solidFill>
                  <a:srgbClr val="FFFF00"/>
                </a:solidFill>
                <a:latin typeface="Arial"/>
                <a:ea typeface="ＭＳ ゴシック"/>
              </a:rPr>
              <a:t>Notice there are two scheduled breaks other than lunch.</a:t>
            </a:r>
          </a:p>
          <a:p>
            <a:pPr marL="182880" lvl="0" indent="-182880" rtl="0">
              <a:buNone/>
            </a:pPr>
            <a:endParaRPr lang="en-US" altLang="ja-JP" sz="2800" i="0" u="none" strike="noStrike" baseline="0" dirty="0">
              <a:solidFill>
                <a:srgbClr val="FFFF00"/>
              </a:solidFill>
              <a:latin typeface="Arial"/>
              <a:ea typeface="ＭＳ ゴシック"/>
            </a:endParaRPr>
          </a:p>
          <a:p>
            <a:pPr marL="182880" lvl="0" indent="-182880" rtl="0">
              <a:buNone/>
            </a:pPr>
            <a:r>
              <a:rPr lang="en-US" altLang="ja-JP" sz="2800" i="0" u="none" strike="noStrike" baseline="0" dirty="0">
                <a:solidFill>
                  <a:srgbClr val="FFFF00"/>
                </a:solidFill>
                <a:latin typeface="Arial"/>
                <a:ea typeface="ＭＳ ゴシック"/>
              </a:rPr>
              <a:t>If you want a beverage (non - alcoholic please) to sip on during the school, please bring it along.</a:t>
            </a:r>
          </a:p>
          <a:p>
            <a:pPr marL="182880" lvl="0" indent="-182880" rtl="0">
              <a:buNone/>
            </a:pPr>
            <a:endParaRPr lang="en-US" altLang="ja-JP" sz="2800" dirty="0">
              <a:solidFill>
                <a:srgbClr val="FFFF00"/>
              </a:solidFill>
              <a:latin typeface="Arial"/>
              <a:ea typeface="ＭＳ ゴシック"/>
            </a:endParaRPr>
          </a:p>
          <a:p>
            <a:pPr marL="182880" lvl="0" indent="-182880" rtl="0">
              <a:buNone/>
            </a:pPr>
            <a:r>
              <a:rPr lang="en-US" altLang="ja-JP" sz="2800" i="0" u="none" strike="noStrike" baseline="0" dirty="0">
                <a:solidFill>
                  <a:srgbClr val="FFFF00"/>
                </a:solidFill>
                <a:latin typeface="Arial"/>
                <a:ea typeface="ＭＳ ゴシック"/>
              </a:rPr>
              <a:t>There will be water provided by the hotel.</a:t>
            </a:r>
          </a:p>
        </p:txBody>
      </p:sp>
    </p:spTree>
    <p:extLst>
      <p:ext uri="{BB962C8B-B14F-4D97-AF65-F5344CB8AC3E}">
        <p14:creationId xmlns:p14="http://schemas.microsoft.com/office/powerpoint/2010/main" val="341155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b="1">
                <a:solidFill>
                  <a:srgbClr val="FFFF00"/>
                </a:solidFill>
                <a:latin typeface="Arial Bo"/>
                <a:ea typeface="ＭＳ ゴシック"/>
                <a:cs typeface="Arial Bo"/>
              </a:rPr>
              <a:t>Detachment Officers</a:t>
            </a:r>
            <a:r>
              <a:rPr lang="mr-IN" altLang="ja-JP" b="1">
                <a:solidFill>
                  <a:srgbClr val="FFFF00"/>
                </a:solidFill>
                <a:latin typeface="Arial Bo"/>
                <a:ea typeface="ＭＳ ゴシック"/>
                <a:cs typeface="Arial Bo"/>
              </a:rPr>
              <a:t>’ </a:t>
            </a:r>
            <a:r>
              <a:rPr lang="en-US" altLang="ja-JP" b="1">
                <a:solidFill>
                  <a:srgbClr val="FFFF00"/>
                </a:solidFill>
                <a:latin typeface="Arial Bo"/>
                <a:ea typeface="ＭＳ ゴシック"/>
                <a:cs typeface="Arial Bo"/>
              </a:rPr>
              <a:t>Duties</a:t>
            </a:r>
            <a:endParaRPr lang="en-US" altLang="ja-JP" b="1" i="0" u="none" strike="noStrike" baseline="0">
              <a:solidFill>
                <a:srgbClr val="FFFF00"/>
              </a:solidFill>
              <a:latin typeface="Arial Bo"/>
              <a:ea typeface="ＭＳ ゴシック"/>
              <a:cs typeface="Arial Bo"/>
            </a:endParaRPr>
          </a:p>
        </p:txBody>
      </p:sp>
      <p:sp>
        <p:nvSpPr>
          <p:cNvPr id="3" name="Text Placeholder 2"/>
          <p:cNvSpPr>
            <a:spLocks noGrp="1"/>
          </p:cNvSpPr>
          <p:nvPr>
            <p:ph type="body" idx="1"/>
          </p:nvPr>
        </p:nvSpPr>
        <p:spPr>
          <a:xfrm>
            <a:off x="787400" y="1600200"/>
            <a:ext cx="7429500" cy="4940300"/>
          </a:xfrm>
        </p:spPr>
        <p:txBody>
          <a:bodyPr>
            <a:normAutofit/>
          </a:bodyPr>
          <a:lstStyle/>
          <a:p>
            <a:pPr marL="0" indent="0">
              <a:buNone/>
            </a:pPr>
            <a:r>
              <a:rPr lang="en-US" altLang="ja-JP" sz="2400" b="1">
                <a:solidFill>
                  <a:srgbClr val="FFFF00"/>
                </a:solidFill>
                <a:latin typeface="Arial Bo"/>
                <a:ea typeface="ＭＳ ゴシック"/>
                <a:cs typeface="Arial Bo"/>
              </a:rPr>
              <a:t>Detachment Chaplain</a:t>
            </a:r>
          </a:p>
          <a:p>
            <a:pPr marL="228600" lvl="0" indent="-228600" rtl="0">
              <a:buNone/>
            </a:pPr>
            <a:r>
              <a:rPr lang="en-US" altLang="ja-JP" sz="2400" b="1" i="0" u="none" strike="noStrike" baseline="0">
                <a:solidFill>
                  <a:srgbClr val="FFFF00"/>
                </a:solidFill>
                <a:latin typeface="Arial Bo"/>
                <a:ea typeface="ＭＳ ゴシック"/>
                <a:cs typeface="Arial Bo"/>
              </a:rPr>
              <a:t>This officer is responsible for the spiritual leadership of the Detachment. In addition to attending all meetings, he should be ready upon occasion to take part in the initiation of new members, dedication ceremonies, and the funeral services of a comrade. His opening and closing prayers should be in tune with the type of meeting being attended. The Chaplain needs to be aware of the sick and injured members of the Detachment and take it upon himself to send the appropriate cards or well wishes.</a:t>
            </a:r>
          </a:p>
        </p:txBody>
      </p:sp>
    </p:spTree>
    <p:extLst>
      <p:ext uri="{BB962C8B-B14F-4D97-AF65-F5344CB8AC3E}">
        <p14:creationId xmlns:p14="http://schemas.microsoft.com/office/powerpoint/2010/main" val="256252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a:solidFill>
                  <a:srgbClr val="FFFF00"/>
                </a:solidFill>
                <a:latin typeface="Arial"/>
                <a:ea typeface="ＭＳ ゴシック"/>
              </a:rPr>
              <a:t>Detachment Officers</a:t>
            </a:r>
            <a:r>
              <a:rPr lang="mr-IN" altLang="ja-JP" b="1" i="0" u="none" strike="noStrike" baseline="0">
                <a:solidFill>
                  <a:srgbClr val="FFFF00"/>
                </a:solidFill>
                <a:latin typeface="Arial"/>
                <a:ea typeface="ＭＳ ゴシック"/>
              </a:rPr>
              <a:t>’ </a:t>
            </a:r>
            <a:r>
              <a:rPr lang="en-US" altLang="ja-JP" b="1" i="0" u="none" strike="noStrike" baseline="0">
                <a:solidFill>
                  <a:srgbClr val="FFFF00"/>
                </a:solidFill>
                <a:latin typeface="Arial"/>
                <a:ea typeface="ＭＳ ゴシック"/>
              </a:rPr>
              <a:t>Duties</a:t>
            </a:r>
          </a:p>
        </p:txBody>
      </p:sp>
      <p:sp>
        <p:nvSpPr>
          <p:cNvPr id="3" name="Text Placeholder 2"/>
          <p:cNvSpPr>
            <a:spLocks noGrp="1"/>
          </p:cNvSpPr>
          <p:nvPr>
            <p:ph type="body" idx="1"/>
          </p:nvPr>
        </p:nvSpPr>
        <p:spPr>
          <a:xfrm>
            <a:off x="952500" y="1600200"/>
            <a:ext cx="7289800" cy="4525963"/>
          </a:xfrm>
        </p:spPr>
        <p:txBody>
          <a:bodyPr>
            <a:normAutofit/>
          </a:bodyPr>
          <a:lstStyle/>
          <a:p>
            <a:pPr marL="0" lvl="0" indent="0" rtl="0">
              <a:buNone/>
            </a:pPr>
            <a:r>
              <a:rPr lang="en-US" altLang="ja-JP" sz="2400" b="1" i="0" u="none" strike="noStrike" baseline="0">
                <a:solidFill>
                  <a:srgbClr val="FFFF00"/>
                </a:solidFill>
                <a:latin typeface="Arial"/>
                <a:ea typeface="ＭＳ ゴシック"/>
              </a:rPr>
              <a:t>Detachment Historian</a:t>
            </a:r>
          </a:p>
          <a:p>
            <a:pPr lvl="0" rtl="0"/>
            <a:r>
              <a:rPr lang="en-US" altLang="ja-JP" sz="2400" b="1" i="0" u="none" strike="noStrike" baseline="0">
                <a:solidFill>
                  <a:srgbClr val="FFFF00"/>
                </a:solidFill>
                <a:latin typeface="Arial"/>
                <a:ea typeface="ＭＳ ゴシック"/>
              </a:rPr>
              <a:t>Archives Officer</a:t>
            </a:r>
          </a:p>
          <a:p>
            <a:pPr lvl="0" rtl="0"/>
            <a:r>
              <a:rPr lang="en-US" altLang="ja-JP" sz="2400" b="1" i="0" u="none" strike="noStrike" baseline="0">
                <a:solidFill>
                  <a:srgbClr val="FFFF00"/>
                </a:solidFill>
                <a:latin typeface="Arial"/>
                <a:ea typeface="ＭＳ ゴシック"/>
              </a:rPr>
              <a:t>Prepares the Commander</a:t>
            </a:r>
            <a:r>
              <a:rPr lang="mr-IN" altLang="ja-JP" sz="2400" b="1" i="0" u="none" strike="noStrike" baseline="0">
                <a:solidFill>
                  <a:srgbClr val="FFFF00"/>
                </a:solidFill>
                <a:latin typeface="Arial"/>
                <a:ea typeface="ＭＳ ゴシック"/>
              </a:rPr>
              <a:t>’</a:t>
            </a:r>
            <a:r>
              <a:rPr lang="en-US" altLang="ja-JP" sz="2400" b="1" i="0" u="none" strike="noStrike" baseline="0">
                <a:solidFill>
                  <a:srgbClr val="FFFF00"/>
                </a:solidFill>
                <a:latin typeface="Arial"/>
                <a:ea typeface="ＭＳ ゴシック"/>
              </a:rPr>
              <a:t>s Scrap Book</a:t>
            </a:r>
          </a:p>
          <a:p>
            <a:pPr lvl="0" rtl="0"/>
            <a:r>
              <a:rPr lang="en-US" altLang="ja-JP" sz="2400" b="1" i="0" u="none" strike="noStrike" baseline="0">
                <a:solidFill>
                  <a:srgbClr val="FFFF00"/>
                </a:solidFill>
                <a:latin typeface="Arial"/>
                <a:ea typeface="ＭＳ ゴシック"/>
              </a:rPr>
              <a:t>Maintains and preserves important historical records</a:t>
            </a:r>
          </a:p>
          <a:p>
            <a:pPr lvl="0" rtl="0"/>
            <a:r>
              <a:rPr lang="en-US" altLang="ja-JP" sz="2400" b="1" i="0" u="none" strike="noStrike" baseline="0">
                <a:solidFill>
                  <a:srgbClr val="FFFF00"/>
                </a:solidFill>
                <a:latin typeface="Arial"/>
                <a:ea typeface="ＭＳ ゴシック"/>
              </a:rPr>
              <a:t>Detachment Photographer</a:t>
            </a:r>
          </a:p>
        </p:txBody>
      </p:sp>
    </p:spTree>
    <p:extLst>
      <p:ext uri="{BB962C8B-B14F-4D97-AF65-F5344CB8AC3E}">
        <p14:creationId xmlns:p14="http://schemas.microsoft.com/office/powerpoint/2010/main" val="349652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b="1" dirty="0">
                <a:solidFill>
                  <a:srgbClr val="FFFF00"/>
                </a:solidFill>
                <a:latin typeface="Arial"/>
                <a:ea typeface="ＭＳ ゴシック"/>
                <a:cs typeface="Arial"/>
              </a:rPr>
              <a:t>Detachment Officers</a:t>
            </a:r>
            <a:r>
              <a:rPr lang="mr-IN" altLang="ja-JP" b="1" dirty="0">
                <a:solidFill>
                  <a:srgbClr val="FFFF00"/>
                </a:solidFill>
                <a:latin typeface="Arial"/>
                <a:ea typeface="ＭＳ ゴシック"/>
                <a:cs typeface="Arial"/>
              </a:rPr>
              <a:t>’ </a:t>
            </a:r>
            <a:r>
              <a:rPr lang="en-US" altLang="ja-JP" b="1" dirty="0">
                <a:solidFill>
                  <a:srgbClr val="FFFF00"/>
                </a:solidFill>
                <a:latin typeface="Arial"/>
                <a:ea typeface="ＭＳ ゴシック"/>
                <a:cs typeface="Arial"/>
              </a:rPr>
              <a:t>Duties</a:t>
            </a:r>
            <a:endParaRPr lang="en-US" altLang="ja-JP" b="1" i="0" u="none" strike="noStrike" baseline="0" dirty="0">
              <a:solidFill>
                <a:srgbClr val="FFFF00"/>
              </a:solidFill>
              <a:latin typeface="Arial"/>
              <a:ea typeface="ＭＳ ゴシック"/>
              <a:cs typeface="Arial"/>
            </a:endParaRPr>
          </a:p>
        </p:txBody>
      </p:sp>
      <p:sp>
        <p:nvSpPr>
          <p:cNvPr id="3" name="Text Placeholder 2"/>
          <p:cNvSpPr>
            <a:spLocks noGrp="1"/>
          </p:cNvSpPr>
          <p:nvPr>
            <p:ph type="body" idx="1"/>
          </p:nvPr>
        </p:nvSpPr>
        <p:spPr>
          <a:xfrm>
            <a:off x="800100" y="1600200"/>
            <a:ext cx="7404100" cy="4525963"/>
          </a:xfrm>
        </p:spPr>
        <p:txBody>
          <a:bodyPr>
            <a:normAutofit/>
          </a:bodyPr>
          <a:lstStyle/>
          <a:p>
            <a:pPr marL="0" indent="0">
              <a:buNone/>
            </a:pPr>
            <a:r>
              <a:rPr lang="en-US" altLang="ja-JP" sz="2400" b="1" dirty="0">
                <a:solidFill>
                  <a:srgbClr val="FFFF00"/>
                </a:solidFill>
                <a:latin typeface="Arial"/>
                <a:ea typeface="ＭＳ ゴシック"/>
                <a:cs typeface="Arial"/>
              </a:rPr>
              <a:t>Detachment Historian</a:t>
            </a:r>
          </a:p>
          <a:p>
            <a:pPr marL="228600" lvl="0" indent="-228600" rtl="0">
              <a:buNone/>
            </a:pPr>
            <a:r>
              <a:rPr lang="en-US" altLang="ja-JP" sz="2400" b="1" i="0" u="none" strike="noStrike" baseline="0" dirty="0">
                <a:solidFill>
                  <a:srgbClr val="FFFF00"/>
                </a:solidFill>
                <a:latin typeface="Arial"/>
                <a:ea typeface="ＭＳ ゴシック"/>
                <a:cs typeface="Arial"/>
              </a:rPr>
              <a:t>This officer maintains a current record of the activities of the Detachment as a means of continuing a historical account of its endeavors over the years. The Historian should start a scrapbook, take pictures, send articles to newspapers, and could be the public relations person of the Detachment.</a:t>
            </a:r>
          </a:p>
        </p:txBody>
      </p:sp>
    </p:spTree>
    <p:extLst>
      <p:ext uri="{BB962C8B-B14F-4D97-AF65-F5344CB8AC3E}">
        <p14:creationId xmlns:p14="http://schemas.microsoft.com/office/powerpoint/2010/main" val="25846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dirty="0">
                <a:solidFill>
                  <a:srgbClr val="FFFF00"/>
                </a:solidFill>
                <a:latin typeface="Arial"/>
                <a:ea typeface="ＭＳ ゴシック"/>
              </a:rPr>
              <a:t>Detachment Officers</a:t>
            </a:r>
            <a:r>
              <a:rPr lang="mr-IN" altLang="ja-JP" b="1" i="0" u="none" strike="noStrike" baseline="0" dirty="0">
                <a:solidFill>
                  <a:srgbClr val="FFFF00"/>
                </a:solidFill>
                <a:latin typeface="Arial"/>
                <a:ea typeface="ＭＳ ゴシック"/>
              </a:rPr>
              <a:t>’ </a:t>
            </a:r>
            <a:r>
              <a:rPr lang="en-US" altLang="ja-JP" b="1" i="0" u="none" strike="noStrike" baseline="0" dirty="0">
                <a:solidFill>
                  <a:srgbClr val="FFFF00"/>
                </a:solidFill>
                <a:latin typeface="Arial"/>
                <a:ea typeface="ＭＳ ゴシック"/>
              </a:rPr>
              <a:t>Duties</a:t>
            </a:r>
          </a:p>
        </p:txBody>
      </p:sp>
      <p:sp>
        <p:nvSpPr>
          <p:cNvPr id="3" name="Text Placeholder 2"/>
          <p:cNvSpPr>
            <a:spLocks noGrp="1"/>
          </p:cNvSpPr>
          <p:nvPr>
            <p:ph type="body" idx="1"/>
          </p:nvPr>
        </p:nvSpPr>
        <p:spPr>
          <a:xfrm>
            <a:off x="927100" y="1600200"/>
            <a:ext cx="7353300" cy="4525963"/>
          </a:xfrm>
        </p:spPr>
        <p:txBody>
          <a:bodyPr>
            <a:normAutofit/>
          </a:bodyPr>
          <a:lstStyle/>
          <a:p>
            <a:pPr marL="0" lvl="0" indent="0" rtl="0">
              <a:buNone/>
            </a:pPr>
            <a:r>
              <a:rPr lang="en-US" altLang="ja-JP" sz="2400" b="1" i="0" u="none" strike="noStrike" baseline="0" dirty="0">
                <a:solidFill>
                  <a:srgbClr val="FFFF00"/>
                </a:solidFill>
                <a:latin typeface="Arial"/>
                <a:ea typeface="ＭＳ ゴシック"/>
              </a:rPr>
              <a:t>Detachment Sergeant-At-Arms</a:t>
            </a:r>
          </a:p>
          <a:p>
            <a:pPr lvl="0" rtl="0"/>
            <a:r>
              <a:rPr lang="en-US" altLang="ja-JP" sz="2400" b="1" i="0" u="none" strike="noStrike" baseline="0" dirty="0">
                <a:solidFill>
                  <a:srgbClr val="FFFF00"/>
                </a:solidFill>
                <a:latin typeface="Arial"/>
                <a:ea typeface="ＭＳ ゴシック"/>
              </a:rPr>
              <a:t>Security Officer</a:t>
            </a:r>
          </a:p>
          <a:p>
            <a:pPr lvl="0" rtl="0"/>
            <a:r>
              <a:rPr lang="en-US" altLang="ja-JP" sz="2400" b="1" i="0" u="none" strike="noStrike" baseline="0" dirty="0">
                <a:solidFill>
                  <a:srgbClr val="FFFF00"/>
                </a:solidFill>
                <a:latin typeface="Arial"/>
                <a:ea typeface="ＭＳ ゴシック"/>
              </a:rPr>
              <a:t>Maintains order and decorum during meetings</a:t>
            </a:r>
          </a:p>
          <a:p>
            <a:pPr lvl="0" rtl="0"/>
            <a:r>
              <a:rPr lang="en-US" altLang="ja-JP" sz="2400" b="1" i="0" u="none" strike="noStrike" baseline="0" dirty="0">
                <a:solidFill>
                  <a:srgbClr val="FFFF00"/>
                </a:solidFill>
                <a:latin typeface="Arial"/>
                <a:ea typeface="ＭＳ ゴシック"/>
              </a:rPr>
              <a:t>Has custody of the colors and other physical assets</a:t>
            </a:r>
          </a:p>
          <a:p>
            <a:pPr lvl="0" rtl="0"/>
            <a:r>
              <a:rPr lang="en-US" altLang="ja-JP" sz="2400" b="1" i="0" u="none" strike="noStrike" baseline="0" dirty="0">
                <a:solidFill>
                  <a:srgbClr val="FFFF00"/>
                </a:solidFill>
                <a:latin typeface="Arial"/>
                <a:ea typeface="ＭＳ ゴシック"/>
              </a:rPr>
              <a:t>Responsible for setting up the meeting room</a:t>
            </a:r>
          </a:p>
        </p:txBody>
      </p:sp>
    </p:spTree>
    <p:extLst>
      <p:ext uri="{BB962C8B-B14F-4D97-AF65-F5344CB8AC3E}">
        <p14:creationId xmlns:p14="http://schemas.microsoft.com/office/powerpoint/2010/main" val="424323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b="1" dirty="0">
                <a:solidFill>
                  <a:srgbClr val="FFFF00"/>
                </a:solidFill>
                <a:latin typeface="Arial Bo"/>
                <a:ea typeface="ＭＳ ゴシック"/>
                <a:cs typeface="Arial Bo"/>
              </a:rPr>
              <a:t>Detachment Officers</a:t>
            </a:r>
            <a:r>
              <a:rPr lang="mr-IN" altLang="ja-JP" b="1" dirty="0">
                <a:solidFill>
                  <a:srgbClr val="FFFF00"/>
                </a:solidFill>
                <a:latin typeface="Arial Bo"/>
                <a:ea typeface="ＭＳ ゴシック"/>
                <a:cs typeface="Arial Bo"/>
              </a:rPr>
              <a:t>’ </a:t>
            </a:r>
            <a:r>
              <a:rPr lang="en-US" altLang="ja-JP" b="1" dirty="0">
                <a:solidFill>
                  <a:srgbClr val="FFFF00"/>
                </a:solidFill>
                <a:latin typeface="Arial Bo"/>
                <a:ea typeface="ＭＳ ゴシック"/>
                <a:cs typeface="Arial Bo"/>
              </a:rPr>
              <a:t>Duties</a:t>
            </a:r>
            <a:endParaRPr lang="en-US" altLang="ja-JP" b="1" i="0" u="none" strike="noStrike" baseline="0" dirty="0">
              <a:solidFill>
                <a:srgbClr val="FFFF00"/>
              </a:solidFill>
              <a:latin typeface="Arial Bo"/>
              <a:ea typeface="ＭＳ ゴシック"/>
              <a:cs typeface="Arial Bo"/>
            </a:endParaRPr>
          </a:p>
        </p:txBody>
      </p:sp>
      <p:sp>
        <p:nvSpPr>
          <p:cNvPr id="3" name="Text Placeholder 2"/>
          <p:cNvSpPr>
            <a:spLocks noGrp="1"/>
          </p:cNvSpPr>
          <p:nvPr>
            <p:ph type="body" idx="1"/>
          </p:nvPr>
        </p:nvSpPr>
        <p:spPr>
          <a:xfrm>
            <a:off x="914400" y="1600200"/>
            <a:ext cx="7327900" cy="4525963"/>
          </a:xfrm>
        </p:spPr>
        <p:txBody>
          <a:bodyPr>
            <a:normAutofit/>
          </a:bodyPr>
          <a:lstStyle/>
          <a:p>
            <a:pPr marL="0" indent="0">
              <a:buNone/>
            </a:pPr>
            <a:r>
              <a:rPr lang="en-US" altLang="ja-JP" sz="2400" b="1" dirty="0">
                <a:solidFill>
                  <a:srgbClr val="FFFF00"/>
                </a:solidFill>
                <a:latin typeface="Arial" panose="020B0604020202020204" pitchFamily="34" charset="0"/>
                <a:ea typeface="ＭＳ ゴシック"/>
                <a:cs typeface="Arial" panose="020B0604020202020204" pitchFamily="34" charset="0"/>
              </a:rPr>
              <a:t>Detachment Sergeant-At-Arms</a:t>
            </a:r>
          </a:p>
          <a:p>
            <a:pPr marL="228600" lvl="0" indent="-228600" rtl="0">
              <a:buNone/>
            </a:pPr>
            <a:r>
              <a:rPr lang="en-US" altLang="ja-JP" sz="2400" b="1" u="none" strike="noStrike" baseline="0" dirty="0">
                <a:solidFill>
                  <a:srgbClr val="FFFF00"/>
                </a:solidFill>
                <a:latin typeface="Arial" panose="020B0604020202020204" pitchFamily="34" charset="0"/>
                <a:ea typeface="ＭＳ ゴシック"/>
                <a:cs typeface="Arial" panose="020B0604020202020204" pitchFamily="34" charset="0"/>
              </a:rPr>
              <a:t>This officer is the sentinel or outer guard of the Detachment. In addition to being the custodian of the flag and Detachment standards, he should be ready at all times to assist the Detachment Commander. During meetings he is the eyes and ears for the Commander keeping the flow of traffic to a minimum during meetings and announcing and escorting any guests to the speakers table. This officer is accountable for all Detachment Property.</a:t>
            </a:r>
          </a:p>
        </p:txBody>
      </p:sp>
    </p:spTree>
    <p:extLst>
      <p:ext uri="{BB962C8B-B14F-4D97-AF65-F5344CB8AC3E}">
        <p14:creationId xmlns:p14="http://schemas.microsoft.com/office/powerpoint/2010/main" val="404957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dirty="0">
                <a:solidFill>
                  <a:srgbClr val="FFFF00"/>
                </a:solidFill>
                <a:latin typeface="Arial"/>
                <a:ea typeface="ＭＳ ゴシック"/>
              </a:rPr>
              <a:t>Detachment Officers</a:t>
            </a:r>
            <a:r>
              <a:rPr lang="mr-IN" altLang="ja-JP" b="1" i="0" u="none" strike="noStrike" baseline="0" dirty="0">
                <a:solidFill>
                  <a:srgbClr val="FFFF00"/>
                </a:solidFill>
                <a:latin typeface="Arial"/>
                <a:ea typeface="ＭＳ ゴシック"/>
              </a:rPr>
              <a:t>’ </a:t>
            </a:r>
            <a:r>
              <a:rPr lang="en-US" altLang="ja-JP" b="1" i="0" u="none" strike="noStrike" baseline="0" dirty="0">
                <a:solidFill>
                  <a:srgbClr val="FFFF00"/>
                </a:solidFill>
                <a:latin typeface="Arial"/>
                <a:ea typeface="ＭＳ ゴシック"/>
              </a:rPr>
              <a:t>Duties</a:t>
            </a:r>
          </a:p>
        </p:txBody>
      </p:sp>
      <p:sp>
        <p:nvSpPr>
          <p:cNvPr id="3" name="Text Placeholder 2"/>
          <p:cNvSpPr>
            <a:spLocks noGrp="1"/>
          </p:cNvSpPr>
          <p:nvPr>
            <p:ph type="body" idx="1"/>
          </p:nvPr>
        </p:nvSpPr>
        <p:spPr>
          <a:xfrm>
            <a:off x="914400" y="1600200"/>
            <a:ext cx="7327900" cy="4525963"/>
          </a:xfrm>
        </p:spPr>
        <p:txBody>
          <a:bodyPr>
            <a:normAutofit lnSpcReduction="10000"/>
          </a:bodyPr>
          <a:lstStyle/>
          <a:p>
            <a:pPr marL="0" lvl="0" indent="0" rtl="0">
              <a:buNone/>
            </a:pPr>
            <a:r>
              <a:rPr lang="en-US" altLang="ja-JP" sz="2400" b="1" i="0" u="none" strike="noStrike" baseline="0" dirty="0">
                <a:solidFill>
                  <a:srgbClr val="FFFF00"/>
                </a:solidFill>
                <a:latin typeface="Arial"/>
                <a:ea typeface="ＭＳ ゴシック"/>
              </a:rPr>
              <a:t>Detachment Judge Advocate</a:t>
            </a:r>
          </a:p>
          <a:p>
            <a:pPr lvl="0" rtl="0"/>
            <a:r>
              <a:rPr lang="en-US" altLang="ja-JP" sz="2400" b="1" i="0" u="none" strike="noStrike" baseline="0" dirty="0">
                <a:solidFill>
                  <a:srgbClr val="FFFF00"/>
                </a:solidFill>
                <a:latin typeface="Arial"/>
                <a:ea typeface="ＭＳ ゴシック"/>
              </a:rPr>
              <a:t>Legal Counsel</a:t>
            </a:r>
          </a:p>
          <a:p>
            <a:pPr lvl="0" rtl="0"/>
            <a:r>
              <a:rPr lang="en-US" altLang="ja-JP" sz="2400" b="1" i="0" u="none" strike="noStrike" baseline="0" dirty="0">
                <a:solidFill>
                  <a:srgbClr val="FFFF00"/>
                </a:solidFill>
                <a:latin typeface="Arial"/>
                <a:ea typeface="ＭＳ ゴシック"/>
              </a:rPr>
              <a:t>Offers rulings on parliamentary procedures, constitutionality, etc.</a:t>
            </a:r>
          </a:p>
          <a:p>
            <a:pPr lvl="0" rtl="0"/>
            <a:r>
              <a:rPr lang="en-US" altLang="ja-JP" sz="2400" b="1" i="0" u="none" strike="noStrike" baseline="0" dirty="0">
                <a:solidFill>
                  <a:srgbClr val="FFFF00"/>
                </a:solidFill>
                <a:latin typeface="Arial"/>
                <a:ea typeface="ＭＳ ゴシック"/>
              </a:rPr>
              <a:t>Advises the Commander and other Officers about their authority when asked.</a:t>
            </a:r>
          </a:p>
          <a:p>
            <a:pPr lvl="0" rtl="0"/>
            <a:r>
              <a:rPr lang="en-US" altLang="ja-JP" sz="2400" b="1" i="0" u="none" strike="noStrike" baseline="0" dirty="0">
                <a:solidFill>
                  <a:srgbClr val="FFFF00"/>
                </a:solidFill>
                <a:latin typeface="Arial"/>
                <a:ea typeface="ＭＳ ゴシック"/>
              </a:rPr>
              <a:t>Serves as Parliamentarian</a:t>
            </a:r>
          </a:p>
          <a:p>
            <a:pPr lvl="0" rtl="0"/>
            <a:r>
              <a:rPr lang="en-US" altLang="ja-JP" sz="2400" b="1" i="0" u="none" strike="noStrike" baseline="0" dirty="0">
                <a:solidFill>
                  <a:srgbClr val="FFFF00"/>
                </a:solidFill>
                <a:latin typeface="Arial"/>
                <a:ea typeface="ＭＳ ゴシック"/>
              </a:rPr>
              <a:t>Is familiar with Roberts Rules of Order</a:t>
            </a:r>
          </a:p>
          <a:p>
            <a:pPr lvl="0" rtl="0"/>
            <a:r>
              <a:rPr lang="en-US" altLang="ja-JP" sz="2400" b="1" i="0" u="none" strike="noStrike" baseline="0" dirty="0">
                <a:solidFill>
                  <a:srgbClr val="FFFF00"/>
                </a:solidFill>
                <a:latin typeface="Arial"/>
                <a:ea typeface="ＭＳ ゴシック"/>
              </a:rPr>
              <a:t>Writes Resolutions</a:t>
            </a:r>
          </a:p>
          <a:p>
            <a:pPr lvl="0" rtl="0"/>
            <a:r>
              <a:rPr lang="en-US" altLang="ja-JP" sz="2400" b="1" i="0" u="none" strike="noStrike" baseline="0" dirty="0">
                <a:solidFill>
                  <a:srgbClr val="FFFF00"/>
                </a:solidFill>
                <a:latin typeface="Arial"/>
                <a:ea typeface="ＭＳ ゴシック"/>
              </a:rPr>
              <a:t>Updates the Detachment Constitution and Bylaws</a:t>
            </a:r>
          </a:p>
        </p:txBody>
      </p:sp>
    </p:spTree>
    <p:extLst>
      <p:ext uri="{BB962C8B-B14F-4D97-AF65-F5344CB8AC3E}">
        <p14:creationId xmlns:p14="http://schemas.microsoft.com/office/powerpoint/2010/main" val="94049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u="none" strike="noStrike" baseline="0" dirty="0">
                <a:solidFill>
                  <a:srgbClr val="FFFF00"/>
                </a:solidFill>
                <a:latin typeface="Arial"/>
                <a:ea typeface="ＭＳ ゴシック"/>
                <a:cs typeface="Arial"/>
              </a:rPr>
              <a:t>Detachment Officers’ Duties</a:t>
            </a:r>
          </a:p>
        </p:txBody>
      </p:sp>
      <p:sp>
        <p:nvSpPr>
          <p:cNvPr id="3" name="Text Placeholder 2"/>
          <p:cNvSpPr>
            <a:spLocks noGrp="1"/>
          </p:cNvSpPr>
          <p:nvPr>
            <p:ph type="body" idx="1"/>
          </p:nvPr>
        </p:nvSpPr>
        <p:spPr>
          <a:xfrm>
            <a:off x="825500" y="1600200"/>
            <a:ext cx="7556500" cy="4525963"/>
          </a:xfrm>
        </p:spPr>
        <p:txBody>
          <a:bodyPr>
            <a:normAutofit/>
          </a:bodyPr>
          <a:lstStyle/>
          <a:p>
            <a:pPr marL="0" indent="0">
              <a:buNone/>
            </a:pPr>
            <a:r>
              <a:rPr lang="en-US" altLang="ja-JP" sz="2400" b="1" dirty="0">
                <a:solidFill>
                  <a:srgbClr val="FFFF00"/>
                </a:solidFill>
                <a:latin typeface="Arial"/>
                <a:ea typeface="ＭＳ ゴシック"/>
                <a:cs typeface="Arial"/>
              </a:rPr>
              <a:t>Detachment Judge Advocate</a:t>
            </a:r>
            <a:endParaRPr lang="en-US" altLang="ja-JP" sz="2400" b="1" u="none" strike="noStrike" baseline="0" dirty="0">
              <a:solidFill>
                <a:srgbClr val="FFFF00"/>
              </a:solidFill>
              <a:latin typeface="Arial"/>
              <a:ea typeface="ＭＳ ゴシック"/>
              <a:cs typeface="Arial"/>
            </a:endParaRPr>
          </a:p>
          <a:p>
            <a:pPr marL="228600" lvl="0" indent="-228600" rtl="0">
              <a:buNone/>
            </a:pPr>
            <a:r>
              <a:rPr lang="en-US" altLang="ja-JP" sz="2400" b="1" u="none" strike="noStrike" baseline="0" dirty="0">
                <a:solidFill>
                  <a:srgbClr val="FFFF00"/>
                </a:solidFill>
                <a:latin typeface="Arial"/>
                <a:ea typeface="ＭＳ ゴシック"/>
                <a:cs typeface="Arial"/>
              </a:rPr>
              <a:t>This officer is the interpreter of the Constitution and By-Laws of the Detachment and may at any time be called upon by the Commander and other Officers and Members of the Detachment to rule on the legality of their actions and decisions insofar as they affect the good of The Sons of The American Legion.</a:t>
            </a:r>
          </a:p>
        </p:txBody>
      </p:sp>
    </p:spTree>
    <p:extLst>
      <p:ext uri="{BB962C8B-B14F-4D97-AF65-F5344CB8AC3E}">
        <p14:creationId xmlns:p14="http://schemas.microsoft.com/office/powerpoint/2010/main" val="14286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70" y="4167188"/>
            <a:ext cx="8229600" cy="2354262"/>
          </a:xfrm>
        </p:spPr>
        <p:txBody>
          <a:bodyPr>
            <a:normAutofit/>
          </a:bodyPr>
          <a:lstStyle/>
          <a:p>
            <a:pPr rtl="0"/>
            <a:r>
              <a:rPr lang="en-US" altLang="ja-JP" sz="6000" b="1" i="0" u="none" strike="noStrike" baseline="0" dirty="0">
                <a:solidFill>
                  <a:srgbClr val="FFFF00"/>
                </a:solidFill>
                <a:latin typeface="Arial"/>
                <a:ea typeface="ＭＳ ゴシック"/>
              </a:rPr>
              <a:t>Special</a:t>
            </a:r>
            <a:br>
              <a:rPr lang="en-US" altLang="ja-JP" sz="6000" b="1" i="0" u="none" strike="noStrike" baseline="0" dirty="0">
                <a:solidFill>
                  <a:srgbClr val="FFFF00"/>
                </a:solidFill>
                <a:latin typeface="Arial"/>
                <a:ea typeface="ＭＳ ゴシック"/>
              </a:rPr>
            </a:br>
            <a:r>
              <a:rPr lang="en-US" altLang="ja-JP" sz="6000" b="1" i="0" u="none" strike="noStrike" baseline="0" dirty="0">
                <a:solidFill>
                  <a:srgbClr val="FFFF00"/>
                </a:solidFill>
                <a:latin typeface="Arial"/>
                <a:ea typeface="ＭＳ ゴシック"/>
              </a:rPr>
              <a:t>Guests</a:t>
            </a:r>
          </a:p>
        </p:txBody>
      </p:sp>
      <p:pic>
        <p:nvPicPr>
          <p:cNvPr id="3" name="Picture 2" descr="SAL Emblem (eps).eps">
            <a:extLst>
              <a:ext uri="{FF2B5EF4-FFF2-40B4-BE49-F238E27FC236}">
                <a16:creationId xmlns:a16="http://schemas.microsoft.com/office/drawing/2014/main" id="{EFE291A5-0E73-964D-A59C-D36905449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3560" y="826191"/>
            <a:ext cx="2954020" cy="3658087"/>
          </a:xfrm>
          <a:prstGeom prst="rect">
            <a:avLst/>
          </a:prstGeom>
        </p:spPr>
      </p:pic>
    </p:spTree>
    <p:extLst>
      <p:ext uri="{BB962C8B-B14F-4D97-AF65-F5344CB8AC3E}">
        <p14:creationId xmlns:p14="http://schemas.microsoft.com/office/powerpoint/2010/main" val="368426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754062"/>
          </a:xfrm>
        </p:spPr>
        <p:txBody>
          <a:bodyPr>
            <a:noAutofit/>
          </a:bodyPr>
          <a:lstStyle/>
          <a:p>
            <a:pPr rtl="0"/>
            <a:r>
              <a:rPr lang="en-US" altLang="ja-JP" sz="3200" b="1" i="0" u="none" strike="noStrike" baseline="0" dirty="0">
                <a:solidFill>
                  <a:srgbClr val="FFFF00"/>
                </a:solidFill>
                <a:latin typeface="Arial"/>
                <a:ea typeface="ＭＳ ゴシック"/>
              </a:rPr>
              <a:t>National Commander – Greg “Doc” Gibbs</a:t>
            </a:r>
          </a:p>
        </p:txBody>
      </p:sp>
      <p:sp>
        <p:nvSpPr>
          <p:cNvPr id="3" name="Text Placeholder 2"/>
          <p:cNvSpPr>
            <a:spLocks noGrp="1"/>
          </p:cNvSpPr>
          <p:nvPr>
            <p:ph type="body" idx="1"/>
          </p:nvPr>
        </p:nvSpPr>
        <p:spPr>
          <a:xfrm>
            <a:off x="4469130" y="1207770"/>
            <a:ext cx="4014470" cy="4975860"/>
          </a:xfrm>
        </p:spPr>
        <p:txBody>
          <a:bodyPr>
            <a:noAutofit/>
          </a:bodyPr>
          <a:lstStyle/>
          <a:p>
            <a:pPr marL="0" lvl="0" indent="-365760" algn="ctr">
              <a:spcBef>
                <a:spcPts val="0"/>
              </a:spcBef>
              <a:buNone/>
            </a:pPr>
            <a:r>
              <a:rPr lang="en-US" altLang="ja-JP" sz="2400" dirty="0">
                <a:solidFill>
                  <a:srgbClr val="FFFF00"/>
                </a:solidFill>
                <a:latin typeface="Arial" panose="020B0604020202020204" pitchFamily="34" charset="0"/>
                <a:ea typeface="ＭＳ ゴシック"/>
                <a:cs typeface="Arial" panose="020B0604020202020204" pitchFamily="34" charset="0"/>
              </a:rPr>
              <a:t>“Honor the Past and Continue the Legacy”</a:t>
            </a:r>
          </a:p>
          <a:p>
            <a:pPr marL="0" lvl="0" indent="-365760" algn="ctr">
              <a:spcBef>
                <a:spcPts val="0"/>
              </a:spcBef>
              <a:buNone/>
            </a:pPr>
            <a:endParaRPr lang="en-US" altLang="ja-JP" sz="2400" dirty="0">
              <a:solidFill>
                <a:srgbClr val="FFFF00"/>
              </a:solidFill>
              <a:latin typeface="Arial" panose="020B0604020202020204" pitchFamily="34" charset="0"/>
              <a:ea typeface="ＭＳ ゴシック"/>
              <a:cs typeface="Arial" panose="020B0604020202020204" pitchFamily="34" charset="0"/>
            </a:endParaRPr>
          </a:p>
          <a:p>
            <a:pPr marL="0" lvl="0" indent="-365760" algn="ctr">
              <a:spcBef>
                <a:spcPts val="0"/>
              </a:spcBef>
              <a:buNone/>
            </a:pPr>
            <a:r>
              <a:rPr lang="en-US" altLang="ja-JP" sz="2400" dirty="0">
                <a:solidFill>
                  <a:srgbClr val="FFFF00"/>
                </a:solidFill>
                <a:latin typeface="Arial" panose="020B0604020202020204" pitchFamily="34" charset="0"/>
                <a:ea typeface="ＭＳ ゴシック"/>
                <a:cs typeface="Arial" panose="020B0604020202020204" pitchFamily="34" charset="0"/>
              </a:rPr>
              <a:t>Promote membership, and The American Legion</a:t>
            </a:r>
            <a:r>
              <a:rPr lang="mr-IN" altLang="ja-JP" sz="2400" dirty="0">
                <a:solidFill>
                  <a:srgbClr val="FFFF00"/>
                </a:solidFill>
                <a:latin typeface="Arial" panose="020B0604020202020204" pitchFamily="34" charset="0"/>
                <a:ea typeface="ＭＳ ゴシック"/>
              </a:rPr>
              <a:t>’</a:t>
            </a:r>
            <a:r>
              <a:rPr lang="en-US" altLang="ja-JP" sz="2400" dirty="0">
                <a:solidFill>
                  <a:srgbClr val="FFFF00"/>
                </a:solidFill>
                <a:latin typeface="Arial" panose="020B0604020202020204" pitchFamily="34" charset="0"/>
                <a:ea typeface="ＭＳ ゴシック"/>
                <a:cs typeface="Arial" panose="020B0604020202020204" pitchFamily="34" charset="0"/>
              </a:rPr>
              <a:t>s ideals, principles and programs</a:t>
            </a:r>
          </a:p>
          <a:p>
            <a:pPr marL="0" lvl="0" indent="-365760" algn="ctr">
              <a:spcBef>
                <a:spcPts val="0"/>
              </a:spcBef>
              <a:buNone/>
            </a:pPr>
            <a:endParaRPr lang="en-US" altLang="ja-JP" sz="2400" dirty="0">
              <a:solidFill>
                <a:srgbClr val="FFFF00"/>
              </a:solidFill>
              <a:latin typeface="Arial" panose="020B0604020202020204" pitchFamily="34" charset="0"/>
              <a:ea typeface="ＭＳ ゴシック"/>
              <a:cs typeface="Arial" panose="020B0604020202020204" pitchFamily="34" charset="0"/>
            </a:endParaRPr>
          </a:p>
          <a:p>
            <a:pPr marL="0" lvl="0" indent="-365760" algn="ctr">
              <a:spcBef>
                <a:spcPts val="0"/>
              </a:spcBef>
              <a:buNone/>
            </a:pPr>
            <a:r>
              <a:rPr lang="en-US" altLang="ja-JP" sz="2400" dirty="0">
                <a:solidFill>
                  <a:srgbClr val="FFFF00"/>
                </a:solidFill>
                <a:latin typeface="Arial" panose="020B0604020202020204" pitchFamily="34" charset="0"/>
                <a:ea typeface="ＭＳ ゴシック"/>
                <a:cs typeface="Arial" panose="020B0604020202020204" pitchFamily="34" charset="0"/>
              </a:rPr>
              <a:t>Honor our predecessor's’ achievements by maintaining their successes by moving forward to greater success</a:t>
            </a:r>
          </a:p>
        </p:txBody>
      </p:sp>
      <p:pic>
        <p:nvPicPr>
          <p:cNvPr id="5" name="Picture 4">
            <a:extLst>
              <a:ext uri="{FF2B5EF4-FFF2-40B4-BE49-F238E27FC236}">
                <a16:creationId xmlns:a16="http://schemas.microsoft.com/office/drawing/2014/main" id="{D3D0CEBA-07A4-BC41-A1FF-6A3E350BB6BD}"/>
              </a:ext>
            </a:extLst>
          </p:cNvPr>
          <p:cNvPicPr>
            <a:picLocks noChangeAspect="1"/>
          </p:cNvPicPr>
          <p:nvPr/>
        </p:nvPicPr>
        <p:blipFill>
          <a:blip r:embed="rId3"/>
          <a:stretch>
            <a:fillRect/>
          </a:stretch>
        </p:blipFill>
        <p:spPr>
          <a:xfrm>
            <a:off x="753110" y="1207770"/>
            <a:ext cx="3340100" cy="4991100"/>
          </a:xfrm>
          <a:prstGeom prst="rect">
            <a:avLst/>
          </a:prstGeom>
        </p:spPr>
      </p:pic>
    </p:spTree>
    <p:extLst>
      <p:ext uri="{BB962C8B-B14F-4D97-AF65-F5344CB8AC3E}">
        <p14:creationId xmlns:p14="http://schemas.microsoft.com/office/powerpoint/2010/main" val="256266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754062"/>
          </a:xfrm>
        </p:spPr>
        <p:txBody>
          <a:bodyPr>
            <a:noAutofit/>
          </a:bodyPr>
          <a:lstStyle/>
          <a:p>
            <a:pPr rtl="0"/>
            <a:r>
              <a:rPr lang="en-US" altLang="ja-JP" sz="3200" b="1" i="0" u="none" strike="noStrike" baseline="0" dirty="0">
                <a:solidFill>
                  <a:srgbClr val="FFFF00"/>
                </a:solidFill>
                <a:latin typeface="Arial"/>
                <a:ea typeface="ＭＳ ゴシック"/>
              </a:rPr>
              <a:t>National Commander – Greg “Doc” Gibbs</a:t>
            </a:r>
          </a:p>
        </p:txBody>
      </p:sp>
      <p:sp>
        <p:nvSpPr>
          <p:cNvPr id="3" name="Text Placeholder 2"/>
          <p:cNvSpPr>
            <a:spLocks noGrp="1"/>
          </p:cNvSpPr>
          <p:nvPr>
            <p:ph type="body" idx="1"/>
          </p:nvPr>
        </p:nvSpPr>
        <p:spPr>
          <a:xfrm>
            <a:off x="3910332" y="1287780"/>
            <a:ext cx="4014470" cy="4991100"/>
          </a:xfrm>
        </p:spPr>
        <p:txBody>
          <a:bodyPr>
            <a:noAutofit/>
          </a:bodyPr>
          <a:lstStyle/>
          <a:p>
            <a:pPr marL="0" lvl="0" indent="-365760" algn="ctr">
              <a:spcBef>
                <a:spcPts val="0"/>
              </a:spcBef>
              <a:buNone/>
            </a:pPr>
            <a:r>
              <a:rPr lang="en-US" altLang="ja-JP" sz="2400" dirty="0">
                <a:solidFill>
                  <a:srgbClr val="FFFF00"/>
                </a:solidFill>
                <a:latin typeface="Arial" panose="020B0604020202020204" pitchFamily="34" charset="0"/>
                <a:ea typeface="ＭＳ ゴシック"/>
                <a:cs typeface="Arial" panose="020B0604020202020204" pitchFamily="34" charset="0"/>
              </a:rPr>
              <a:t>Reach 400,000 Members</a:t>
            </a:r>
          </a:p>
          <a:p>
            <a:pPr marL="0" lvl="0" indent="-365760" algn="ctr">
              <a:spcBef>
                <a:spcPts val="0"/>
              </a:spcBef>
              <a:buNone/>
            </a:pPr>
            <a:br>
              <a:rPr lang="en-US" altLang="ja-JP" sz="2400" dirty="0">
                <a:solidFill>
                  <a:srgbClr val="FFFF00"/>
                </a:solidFill>
                <a:latin typeface="Arial" panose="020B0604020202020204" pitchFamily="34" charset="0"/>
                <a:ea typeface="ＭＳ ゴシック"/>
                <a:cs typeface="Arial" panose="020B0604020202020204" pitchFamily="34" charset="0"/>
              </a:rPr>
            </a:br>
            <a:r>
              <a:rPr lang="en-US" altLang="ja-JP" sz="2400" dirty="0">
                <a:solidFill>
                  <a:srgbClr val="FFFF00"/>
                </a:solidFill>
                <a:latin typeface="Arial" panose="020B0604020202020204" pitchFamily="34" charset="0"/>
                <a:ea typeface="ＭＳ ゴシック"/>
                <a:cs typeface="Arial" panose="020B0604020202020204" pitchFamily="34" charset="0"/>
              </a:rPr>
              <a:t>Achieve greater than 90% retention of membership</a:t>
            </a:r>
          </a:p>
          <a:p>
            <a:pPr marL="0" lvl="0" indent="-365760" algn="ctr">
              <a:spcBef>
                <a:spcPts val="0"/>
              </a:spcBef>
              <a:buNone/>
            </a:pPr>
            <a:endParaRPr lang="en-US" altLang="ja-JP" sz="2400" dirty="0">
              <a:solidFill>
                <a:srgbClr val="FFFF00"/>
              </a:solidFill>
              <a:latin typeface="Arial" panose="020B0604020202020204" pitchFamily="34" charset="0"/>
              <a:ea typeface="ＭＳ ゴシック"/>
              <a:cs typeface="Arial" panose="020B0604020202020204" pitchFamily="34" charset="0"/>
            </a:endParaRPr>
          </a:p>
          <a:p>
            <a:pPr marL="0" indent="-365760" algn="ctr">
              <a:spcBef>
                <a:spcPts val="0"/>
              </a:spcBef>
              <a:buNone/>
            </a:pPr>
            <a:r>
              <a:rPr lang="en-US" altLang="ja-JP" sz="2400" dirty="0">
                <a:solidFill>
                  <a:srgbClr val="FFFF00"/>
                </a:solidFill>
                <a:latin typeface="Arial" panose="020B0604020202020204" pitchFamily="34" charset="0"/>
                <a:ea typeface="ＭＳ ゴシック"/>
                <a:cs typeface="Arial" panose="020B0604020202020204" pitchFamily="34" charset="0"/>
              </a:rPr>
              <a:t>Promote a focused attention to recruiting Legion and SAL members in the 25-35 age group</a:t>
            </a:r>
          </a:p>
          <a:p>
            <a:pPr marL="0" lvl="0" indent="-365760" algn="ctr">
              <a:spcBef>
                <a:spcPts val="0"/>
              </a:spcBef>
              <a:buNone/>
            </a:pPr>
            <a:endParaRPr lang="en-US" altLang="ja-JP" sz="2400" dirty="0">
              <a:solidFill>
                <a:srgbClr val="FFFF00"/>
              </a:solidFill>
              <a:latin typeface="Arial" panose="020B0604020202020204" pitchFamily="34" charset="0"/>
              <a:ea typeface="ＭＳ ゴシック"/>
              <a:cs typeface="Arial" panose="020B0604020202020204" pitchFamily="34" charset="0"/>
            </a:endParaRPr>
          </a:p>
          <a:p>
            <a:pPr marL="0" lvl="0" indent="-365760" algn="ctr">
              <a:spcBef>
                <a:spcPts val="0"/>
              </a:spcBef>
              <a:buNone/>
            </a:pPr>
            <a:r>
              <a:rPr lang="en-US" altLang="ja-JP" sz="2400" dirty="0">
                <a:solidFill>
                  <a:srgbClr val="FFFF00"/>
                </a:solidFill>
                <a:latin typeface="Arial" panose="020B0604020202020204" pitchFamily="34" charset="0"/>
                <a:ea typeface="ＭＳ ゴシック"/>
                <a:cs typeface="Arial" panose="020B0604020202020204" pitchFamily="34" charset="0"/>
              </a:rPr>
              <a:t>$8 Million dollar mark in CWF total donations </a:t>
            </a:r>
          </a:p>
          <a:p>
            <a:pPr marL="0" lvl="0" indent="-365760" algn="ctr">
              <a:spcBef>
                <a:spcPts val="0"/>
              </a:spcBef>
              <a:buNone/>
            </a:pPr>
            <a:r>
              <a:rPr lang="en-US" altLang="ja-JP" sz="2400" dirty="0">
                <a:solidFill>
                  <a:srgbClr val="FFFF00"/>
                </a:solidFill>
                <a:latin typeface="Arial" panose="020B0604020202020204" pitchFamily="34" charset="0"/>
                <a:ea typeface="ＭＳ ゴシック"/>
                <a:cs typeface="Arial" panose="020B0604020202020204" pitchFamily="34" charset="0"/>
              </a:rPr>
              <a:t>by the Sons</a:t>
            </a:r>
          </a:p>
        </p:txBody>
      </p:sp>
      <p:pic>
        <p:nvPicPr>
          <p:cNvPr id="6" name="Picture 5">
            <a:extLst>
              <a:ext uri="{FF2B5EF4-FFF2-40B4-BE49-F238E27FC236}">
                <a16:creationId xmlns:a16="http://schemas.microsoft.com/office/drawing/2014/main" id="{BDCE8A44-959F-2A48-AE85-9CEF6CD36E18}"/>
              </a:ext>
            </a:extLst>
          </p:cNvPr>
          <p:cNvPicPr>
            <a:picLocks noChangeAspect="1"/>
          </p:cNvPicPr>
          <p:nvPr/>
        </p:nvPicPr>
        <p:blipFill>
          <a:blip r:embed="rId3"/>
          <a:stretch>
            <a:fillRect/>
          </a:stretch>
        </p:blipFill>
        <p:spPr>
          <a:xfrm>
            <a:off x="1540935" y="1881717"/>
            <a:ext cx="2032000" cy="3263900"/>
          </a:xfrm>
          <a:prstGeom prst="rect">
            <a:avLst/>
          </a:prstGeom>
        </p:spPr>
      </p:pic>
    </p:spTree>
    <p:extLst>
      <p:ext uri="{BB962C8B-B14F-4D97-AF65-F5344CB8AC3E}">
        <p14:creationId xmlns:p14="http://schemas.microsoft.com/office/powerpoint/2010/main" val="138187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de-DE" altLang="ja-JP" b="1" i="0" u="none" strike="noStrike" baseline="0" dirty="0">
                <a:solidFill>
                  <a:srgbClr val="FFFF00"/>
                </a:solidFill>
                <a:latin typeface="Arial"/>
                <a:ea typeface="ＭＳ ゴシック"/>
              </a:rPr>
              <a:t>ABOUT YOU!!!</a:t>
            </a:r>
          </a:p>
        </p:txBody>
      </p:sp>
      <p:sp>
        <p:nvSpPr>
          <p:cNvPr id="3" name="Text Placeholder 2"/>
          <p:cNvSpPr>
            <a:spLocks noGrp="1"/>
          </p:cNvSpPr>
          <p:nvPr>
            <p:ph type="body" idx="1"/>
          </p:nvPr>
        </p:nvSpPr>
        <p:spPr/>
        <p:txBody>
          <a:bodyPr>
            <a:normAutofit fontScale="85000" lnSpcReduction="10000"/>
          </a:bodyPr>
          <a:lstStyle/>
          <a:p>
            <a:pPr marL="525780" lvl="0" rtl="0">
              <a:spcAft>
                <a:spcPts val="600"/>
              </a:spcAft>
            </a:pPr>
            <a:r>
              <a:rPr lang="de-DE" altLang="ja-JP" i="0" u="none" strike="noStrike" baseline="0" dirty="0">
                <a:solidFill>
                  <a:srgbClr val="FFFF00"/>
                </a:solidFill>
                <a:latin typeface="Arial"/>
                <a:ea typeface="ＭＳ ゴシック"/>
              </a:rPr>
              <a:t>This is an informal survey of the Detachment Commanders National Instructional Institute. </a:t>
            </a:r>
          </a:p>
          <a:p>
            <a:pPr marL="525780" lvl="0" rtl="0">
              <a:spcAft>
                <a:spcPts val="600"/>
              </a:spcAft>
            </a:pPr>
            <a:r>
              <a:rPr lang="de-DE" altLang="ja-JP" i="0" u="none" strike="noStrike" baseline="0" dirty="0">
                <a:solidFill>
                  <a:srgbClr val="FFFF00"/>
                </a:solidFill>
                <a:latin typeface="Arial"/>
                <a:ea typeface="ＭＳ ゴシック"/>
              </a:rPr>
              <a:t>We</a:t>
            </a:r>
            <a:r>
              <a:rPr lang="mr-IN" altLang="ja-JP" i="0" u="none" strike="noStrike" baseline="0" dirty="0">
                <a:solidFill>
                  <a:srgbClr val="FFFF00"/>
                </a:solidFill>
                <a:latin typeface="Arial"/>
                <a:ea typeface="ＭＳ ゴシック"/>
              </a:rPr>
              <a:t>’</a:t>
            </a:r>
            <a:r>
              <a:rPr lang="en-US" altLang="ja-JP" i="0" u="none" strike="noStrike" baseline="0" dirty="0">
                <a:solidFill>
                  <a:srgbClr val="FFFF00"/>
                </a:solidFill>
                <a:latin typeface="Arial"/>
                <a:ea typeface="ＭＳ ゴシック"/>
              </a:rPr>
              <a:t>d like to know a bit more about you. </a:t>
            </a:r>
          </a:p>
          <a:p>
            <a:pPr marL="525780" lvl="0" rtl="0">
              <a:spcAft>
                <a:spcPts val="600"/>
              </a:spcAft>
            </a:pPr>
            <a:r>
              <a:rPr lang="en-US" altLang="ja-JP" i="0" u="none" strike="noStrike" baseline="0" dirty="0">
                <a:solidFill>
                  <a:srgbClr val="FFFF00"/>
                </a:solidFill>
                <a:latin typeface="Arial"/>
                <a:ea typeface="ＭＳ ゴシック"/>
              </a:rPr>
              <a:t>Our goal is to make each year</a:t>
            </a:r>
            <a:r>
              <a:rPr lang="mr-IN" altLang="ja-JP" i="0" u="none" strike="noStrike" baseline="0" dirty="0">
                <a:solidFill>
                  <a:srgbClr val="FFFF00"/>
                </a:solidFill>
                <a:latin typeface="Arial"/>
                <a:ea typeface="ＭＳ ゴシック"/>
              </a:rPr>
              <a:t>’</a:t>
            </a:r>
            <a:r>
              <a:rPr lang="en-US" altLang="ja-JP" i="0" u="none" strike="noStrike" baseline="0" dirty="0">
                <a:solidFill>
                  <a:srgbClr val="FFFF00"/>
                </a:solidFill>
                <a:latin typeface="Arial"/>
                <a:ea typeface="ＭＳ ゴシック"/>
              </a:rPr>
              <a:t>s seminar more meaningful than the last. Please take the time to fill out this survey, but remember that it is optional.</a:t>
            </a:r>
          </a:p>
          <a:p>
            <a:pPr marL="525780" lvl="0" rtl="0">
              <a:spcAft>
                <a:spcPts val="600"/>
              </a:spcAft>
            </a:pPr>
            <a:r>
              <a:rPr lang="en-US" altLang="ja-JP" i="0" u="none" strike="noStrike" baseline="0" dirty="0">
                <a:solidFill>
                  <a:srgbClr val="FFFF00"/>
                </a:solidFill>
                <a:latin typeface="Arial"/>
                <a:ea typeface="ＭＳ ゴシック"/>
              </a:rPr>
              <a:t>If you choose to complete this survey, turn it in to one of the instructors when you</a:t>
            </a:r>
            <a:r>
              <a:rPr lang="mr-IN" altLang="ja-JP" i="0" u="none" strike="noStrike" baseline="0" dirty="0">
                <a:solidFill>
                  <a:srgbClr val="FFFF00"/>
                </a:solidFill>
                <a:latin typeface="Arial"/>
                <a:ea typeface="ＭＳ ゴシック"/>
              </a:rPr>
              <a:t>’</a:t>
            </a:r>
            <a:r>
              <a:rPr lang="en-US" altLang="ja-JP" i="0" u="none" strike="noStrike" baseline="0" dirty="0">
                <a:solidFill>
                  <a:srgbClr val="FFFF00"/>
                </a:solidFill>
                <a:latin typeface="Arial"/>
                <a:ea typeface="ＭＳ ゴシック"/>
              </a:rPr>
              <a:t>ve finished.</a:t>
            </a:r>
          </a:p>
          <a:p>
            <a:pPr marL="525780" lvl="0" rtl="0">
              <a:spcAft>
                <a:spcPts val="600"/>
              </a:spcAft>
            </a:pPr>
            <a:r>
              <a:rPr lang="en-US" altLang="ja-JP" i="0" u="none" strike="noStrike" baseline="0" dirty="0">
                <a:solidFill>
                  <a:srgbClr val="FFFF00"/>
                </a:solidFill>
                <a:latin typeface="Arial"/>
                <a:ea typeface="ＭＳ ゴシック"/>
              </a:rPr>
              <a:t>The Survey form is located on the last page of this book.</a:t>
            </a:r>
          </a:p>
        </p:txBody>
      </p:sp>
    </p:spTree>
    <p:extLst>
      <p:ext uri="{BB962C8B-B14F-4D97-AF65-F5344CB8AC3E}">
        <p14:creationId xmlns:p14="http://schemas.microsoft.com/office/powerpoint/2010/main" val="53099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754062"/>
          </a:xfrm>
        </p:spPr>
        <p:txBody>
          <a:bodyPr>
            <a:noAutofit/>
          </a:bodyPr>
          <a:lstStyle/>
          <a:p>
            <a:pPr rtl="0"/>
            <a:r>
              <a:rPr lang="en-US" altLang="ja-JP" sz="3200" b="1" i="0" u="none" strike="noStrike" baseline="0" dirty="0">
                <a:solidFill>
                  <a:srgbClr val="FFFF00"/>
                </a:solidFill>
                <a:latin typeface="Arial"/>
                <a:ea typeface="ＭＳ ゴシック"/>
              </a:rPr>
              <a:t>National Commander – Greg “Doc” Gibbs</a:t>
            </a:r>
          </a:p>
        </p:txBody>
      </p:sp>
      <p:sp>
        <p:nvSpPr>
          <p:cNvPr id="3" name="Text Placeholder 2"/>
          <p:cNvSpPr>
            <a:spLocks noGrp="1"/>
          </p:cNvSpPr>
          <p:nvPr>
            <p:ph type="body" idx="1"/>
          </p:nvPr>
        </p:nvSpPr>
        <p:spPr>
          <a:xfrm>
            <a:off x="533400" y="1104900"/>
            <a:ext cx="7950200" cy="5486400"/>
          </a:xfrm>
        </p:spPr>
        <p:txBody>
          <a:bodyPr>
            <a:noAutofit/>
          </a:bodyPr>
          <a:lstStyle/>
          <a:p>
            <a:pPr marL="0" indent="274320">
              <a:buNone/>
            </a:pPr>
            <a:r>
              <a:rPr lang="en-US" sz="2400" b="1" i="1" dirty="0">
                <a:solidFill>
                  <a:srgbClr val="FFFF00"/>
                </a:solidFill>
                <a:latin typeface="Times" pitchFamily="2" charset="0"/>
              </a:rPr>
              <a:t>Greg "Doc" Gibbs was elected national commander of the Sons of The American Legion in Minneapolis, Minn., during the 47th national convention of the Sons of The American Legion.</a:t>
            </a:r>
          </a:p>
          <a:p>
            <a:pPr marL="0" indent="274320">
              <a:buNone/>
            </a:pPr>
            <a:r>
              <a:rPr lang="en-US" sz="2400" b="1" i="1" dirty="0">
                <a:solidFill>
                  <a:srgbClr val="FFFF00"/>
                </a:solidFill>
                <a:latin typeface="Times" pitchFamily="2" charset="0"/>
              </a:rPr>
              <a:t>Greg “Doc” Gibbs was born in Buffalo, NY, the son of a World War II combat Marine. Doc comes from a three-star WWII family where his father and his two uncles all served in WWII and in Korea. Doc’s father served in the Pacific Theater in such hot spots as Bougainville, Iwo Jima and Tinian. The Marine Corps ethic had been passed down to both Doc and his younger brother growing up under some strict rules. Doc’s younger brother, Jeff, served in the Navy during the Vietnam War.</a:t>
            </a:r>
          </a:p>
          <a:p>
            <a:pPr marL="0" lvl="0" indent="274320" rtl="0">
              <a:buNone/>
            </a:pPr>
            <a:endParaRPr lang="en-US" altLang="ja-JP" sz="2400" b="1" i="1" u="none" strike="noStrike" baseline="0" dirty="0">
              <a:solidFill>
                <a:srgbClr val="FFFF00"/>
              </a:solidFill>
              <a:latin typeface="Times" pitchFamily="2" charset="0"/>
              <a:ea typeface="ＭＳ ゴシック"/>
              <a:cs typeface="Cambria"/>
            </a:endParaRPr>
          </a:p>
        </p:txBody>
      </p:sp>
    </p:spTree>
    <p:extLst>
      <p:ext uri="{BB962C8B-B14F-4D97-AF65-F5344CB8AC3E}">
        <p14:creationId xmlns:p14="http://schemas.microsoft.com/office/powerpoint/2010/main" val="93626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754062"/>
          </a:xfrm>
        </p:spPr>
        <p:txBody>
          <a:bodyPr>
            <a:noAutofit/>
          </a:bodyPr>
          <a:lstStyle/>
          <a:p>
            <a:pPr rtl="0"/>
            <a:r>
              <a:rPr lang="en-US" altLang="ja-JP" sz="3200" b="1" i="0" u="none" strike="noStrike" baseline="0" dirty="0">
                <a:solidFill>
                  <a:srgbClr val="FFFF00"/>
                </a:solidFill>
                <a:latin typeface="Arial"/>
                <a:ea typeface="ＭＳ ゴシック"/>
              </a:rPr>
              <a:t>National Commander – Greg “Doc” Gibbs</a:t>
            </a:r>
          </a:p>
        </p:txBody>
      </p:sp>
      <p:sp>
        <p:nvSpPr>
          <p:cNvPr id="3" name="Text Placeholder 2"/>
          <p:cNvSpPr>
            <a:spLocks noGrp="1"/>
          </p:cNvSpPr>
          <p:nvPr>
            <p:ph type="body" idx="1"/>
          </p:nvPr>
        </p:nvSpPr>
        <p:spPr>
          <a:xfrm>
            <a:off x="533400" y="1104900"/>
            <a:ext cx="7950200" cy="5486400"/>
          </a:xfrm>
        </p:spPr>
        <p:txBody>
          <a:bodyPr>
            <a:noAutofit/>
          </a:bodyPr>
          <a:lstStyle/>
          <a:p>
            <a:pPr marL="0" indent="274320">
              <a:buNone/>
            </a:pPr>
            <a:r>
              <a:rPr lang="en-US" sz="2400" b="1" i="1" dirty="0">
                <a:solidFill>
                  <a:srgbClr val="FFFF00"/>
                </a:solidFill>
                <a:latin typeface="Times" pitchFamily="2" charset="0"/>
              </a:rPr>
              <a:t>Doc has served the Sons for over 19 years through the Hamburg Post #527 in Western New York and received an honorary life membership from his Squadron and Post in 2015. Hamburg is a suburb of Buffalo, NY and boasts the largest Post in combined Legion Family membership in New York. He is currently a tenured university professor and has served as a public school administrator, holding a doctorate/PhD degree from the University of New York at Buffalo in administration. As a tenured Associate Professor, Doc has chaired the Educational Leadership department and served as program director at St. Bonaventure University for the past 13 years.</a:t>
            </a:r>
          </a:p>
        </p:txBody>
      </p:sp>
    </p:spTree>
    <p:extLst>
      <p:ext uri="{BB962C8B-B14F-4D97-AF65-F5344CB8AC3E}">
        <p14:creationId xmlns:p14="http://schemas.microsoft.com/office/powerpoint/2010/main" val="344537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754062"/>
          </a:xfrm>
        </p:spPr>
        <p:txBody>
          <a:bodyPr>
            <a:noAutofit/>
          </a:bodyPr>
          <a:lstStyle/>
          <a:p>
            <a:pPr rtl="0"/>
            <a:r>
              <a:rPr lang="en-US" altLang="ja-JP" sz="3200" b="1" i="0" u="none" strike="noStrike" baseline="0" dirty="0">
                <a:solidFill>
                  <a:srgbClr val="FFFF00"/>
                </a:solidFill>
                <a:latin typeface="Arial"/>
                <a:ea typeface="ＭＳ ゴシック"/>
              </a:rPr>
              <a:t>National Commander – Greg “Doc” Gibbs</a:t>
            </a:r>
          </a:p>
        </p:txBody>
      </p:sp>
      <p:sp>
        <p:nvSpPr>
          <p:cNvPr id="3" name="Text Placeholder 2"/>
          <p:cNvSpPr>
            <a:spLocks noGrp="1"/>
          </p:cNvSpPr>
          <p:nvPr>
            <p:ph type="body" idx="1"/>
          </p:nvPr>
        </p:nvSpPr>
        <p:spPr>
          <a:xfrm>
            <a:off x="533400" y="1093470"/>
            <a:ext cx="7950200" cy="2632710"/>
          </a:xfrm>
        </p:spPr>
        <p:txBody>
          <a:bodyPr>
            <a:noAutofit/>
          </a:bodyPr>
          <a:lstStyle/>
          <a:p>
            <a:pPr marL="0" indent="274320">
              <a:spcBef>
                <a:spcPts val="0"/>
              </a:spcBef>
              <a:buNone/>
            </a:pPr>
            <a:r>
              <a:rPr lang="en-US" sz="2400" b="1" i="1" dirty="0">
                <a:solidFill>
                  <a:srgbClr val="FFFF00"/>
                </a:solidFill>
                <a:latin typeface="Times" pitchFamily="2" charset="0"/>
              </a:rPr>
              <a:t>Greg served for several years as the only university faculty member on the “Veteran Friendly Campus Committee” at St. Bonaventure University since its inception, setting policy and making recommendations to the university to create a better environment for admissions candidates from the military and newly enrolled veterans and their families.</a:t>
            </a:r>
          </a:p>
        </p:txBody>
      </p:sp>
    </p:spTree>
    <p:extLst>
      <p:ext uri="{BB962C8B-B14F-4D97-AF65-F5344CB8AC3E}">
        <p14:creationId xmlns:p14="http://schemas.microsoft.com/office/powerpoint/2010/main" val="239179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754062"/>
          </a:xfrm>
        </p:spPr>
        <p:txBody>
          <a:bodyPr>
            <a:noAutofit/>
          </a:bodyPr>
          <a:lstStyle/>
          <a:p>
            <a:pPr rtl="0"/>
            <a:r>
              <a:rPr lang="en-US" altLang="ja-JP" sz="3200" b="1" i="0" u="none" strike="noStrike" baseline="0" dirty="0">
                <a:solidFill>
                  <a:srgbClr val="FFFF00"/>
                </a:solidFill>
                <a:latin typeface="Arial"/>
                <a:ea typeface="ＭＳ ゴシック"/>
              </a:rPr>
              <a:t>National Commander – Greg “Doc” Gibbs</a:t>
            </a:r>
          </a:p>
        </p:txBody>
      </p:sp>
      <p:sp>
        <p:nvSpPr>
          <p:cNvPr id="3" name="Text Placeholder 2"/>
          <p:cNvSpPr>
            <a:spLocks noGrp="1"/>
          </p:cNvSpPr>
          <p:nvPr>
            <p:ph type="body" idx="1"/>
          </p:nvPr>
        </p:nvSpPr>
        <p:spPr>
          <a:xfrm>
            <a:off x="533400" y="1104900"/>
            <a:ext cx="7950200" cy="5486400"/>
          </a:xfrm>
        </p:spPr>
        <p:txBody>
          <a:bodyPr>
            <a:noAutofit/>
          </a:bodyPr>
          <a:lstStyle/>
          <a:p>
            <a:pPr marL="0" indent="274320">
              <a:spcBef>
                <a:spcPts val="0"/>
              </a:spcBef>
              <a:buNone/>
            </a:pPr>
            <a:r>
              <a:rPr lang="en-US" sz="2400" b="1" i="1" dirty="0">
                <a:solidFill>
                  <a:srgbClr val="FFFF00"/>
                </a:solidFill>
                <a:latin typeface="Times" pitchFamily="2" charset="0"/>
              </a:rPr>
              <a:t>Greg’s most recent activity has been as the Legislative Chairman for the Detachment of New York for the past 8 years.  While serving as Legislative Chairman he was honored to receive the George B. Evans Grassroots Advocate of the Year in 2013 at the Houston, Texas convention from National SAL Commander Huntzinger (PA). </a:t>
            </a:r>
          </a:p>
          <a:p>
            <a:pPr marL="0" indent="274320">
              <a:spcBef>
                <a:spcPts val="0"/>
              </a:spcBef>
              <a:buNone/>
            </a:pPr>
            <a:r>
              <a:rPr lang="en-US" sz="2400" b="1" i="1" dirty="0">
                <a:solidFill>
                  <a:srgbClr val="FFFF00"/>
                </a:solidFill>
                <a:latin typeface="Times" pitchFamily="2" charset="0"/>
              </a:rPr>
              <a:t>Doc continues to serve on Congressman Christopher Collins (Rep.-NY) Veterans Affairs Committee. While serving as SAL National Vice Commander, Doc had the opportunity to attend the American Legion Congressional Hearing given by Legion Commander Michael Helm in 2014, sitting in place of Commander Michael Moss (CO).</a:t>
            </a:r>
            <a:endParaRPr lang="en-US" altLang="ja-JP" sz="2400" b="1" i="1" u="none" strike="noStrike" baseline="0" dirty="0">
              <a:solidFill>
                <a:srgbClr val="FFFF00"/>
              </a:solidFill>
              <a:latin typeface="Times" pitchFamily="2" charset="0"/>
              <a:ea typeface="ＭＳ ゴシック"/>
              <a:cs typeface="Cambria"/>
            </a:endParaRPr>
          </a:p>
        </p:txBody>
      </p:sp>
    </p:spTree>
    <p:extLst>
      <p:ext uri="{BB962C8B-B14F-4D97-AF65-F5344CB8AC3E}">
        <p14:creationId xmlns:p14="http://schemas.microsoft.com/office/powerpoint/2010/main" val="218442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938"/>
            <a:ext cx="8229600" cy="754062"/>
          </a:xfrm>
        </p:spPr>
        <p:txBody>
          <a:bodyPr>
            <a:noAutofit/>
          </a:bodyPr>
          <a:lstStyle/>
          <a:p>
            <a:r>
              <a:rPr lang="en-US" altLang="ja-JP" sz="3200" b="1" dirty="0">
                <a:solidFill>
                  <a:srgbClr val="FFFF00"/>
                </a:solidFill>
                <a:latin typeface="Arial"/>
                <a:ea typeface="ＭＳ ゴシック"/>
              </a:rPr>
              <a:t>National Commander – Greg “Doc” Gibbs</a:t>
            </a:r>
            <a:endParaRPr lang="en-US" altLang="ja-JP" sz="3200" b="1" i="0" u="none" strike="noStrike" baseline="0" dirty="0">
              <a:solidFill>
                <a:srgbClr val="FFFF00"/>
              </a:solidFill>
              <a:latin typeface="Arial"/>
              <a:ea typeface="ＭＳ ゴシック"/>
            </a:endParaRPr>
          </a:p>
        </p:txBody>
      </p:sp>
      <p:sp>
        <p:nvSpPr>
          <p:cNvPr id="3" name="Text Placeholder 2"/>
          <p:cNvSpPr>
            <a:spLocks noGrp="1"/>
          </p:cNvSpPr>
          <p:nvPr>
            <p:ph type="body" idx="1"/>
          </p:nvPr>
        </p:nvSpPr>
        <p:spPr>
          <a:xfrm>
            <a:off x="457200" y="1017270"/>
            <a:ext cx="8229600" cy="5108893"/>
          </a:xfrm>
        </p:spPr>
        <p:txBody>
          <a:bodyPr>
            <a:noAutofit/>
          </a:bodyPr>
          <a:lstStyle/>
          <a:p>
            <a:pPr marL="0" indent="274320">
              <a:spcBef>
                <a:spcPts val="0"/>
              </a:spcBef>
              <a:buNone/>
            </a:pPr>
            <a:r>
              <a:rPr lang="en-US" sz="2400" b="1" i="1" dirty="0">
                <a:solidFill>
                  <a:srgbClr val="FFFF00"/>
                </a:solidFill>
                <a:latin typeface="Times" pitchFamily="2" charset="0"/>
              </a:rPr>
              <a:t>Doc has attended National NECs and Conventions since 2006 and has served as a committee member on the National Children and Youth Committee for several years, National Vice Commander from the East, and most recently as Chairman of the Americanism Commission under Commander Kevin Collier (AK).</a:t>
            </a:r>
          </a:p>
        </p:txBody>
      </p:sp>
    </p:spTree>
    <p:extLst>
      <p:ext uri="{BB962C8B-B14F-4D97-AF65-F5344CB8AC3E}">
        <p14:creationId xmlns:p14="http://schemas.microsoft.com/office/powerpoint/2010/main" val="426361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938"/>
            <a:ext cx="8229600" cy="754062"/>
          </a:xfrm>
        </p:spPr>
        <p:txBody>
          <a:bodyPr>
            <a:noAutofit/>
          </a:bodyPr>
          <a:lstStyle/>
          <a:p>
            <a:r>
              <a:rPr lang="en-US" altLang="ja-JP" sz="3200" b="1" dirty="0">
                <a:solidFill>
                  <a:srgbClr val="FFFF00"/>
                </a:solidFill>
                <a:latin typeface="Arial"/>
                <a:ea typeface="ＭＳ ゴシック"/>
              </a:rPr>
              <a:t>National Commander – Greg “Doc” Gibbs</a:t>
            </a:r>
            <a:endParaRPr lang="en-US" altLang="ja-JP" sz="3200" b="1" i="0" u="none" strike="noStrike" baseline="0" dirty="0">
              <a:solidFill>
                <a:srgbClr val="FFFF00"/>
              </a:solidFill>
              <a:latin typeface="Arial"/>
              <a:ea typeface="ＭＳ ゴシック"/>
            </a:endParaRPr>
          </a:p>
        </p:txBody>
      </p:sp>
      <p:sp>
        <p:nvSpPr>
          <p:cNvPr id="3" name="Text Placeholder 2"/>
          <p:cNvSpPr>
            <a:spLocks noGrp="1"/>
          </p:cNvSpPr>
          <p:nvPr>
            <p:ph type="body" idx="1"/>
          </p:nvPr>
        </p:nvSpPr>
        <p:spPr>
          <a:xfrm>
            <a:off x="457200" y="1017270"/>
            <a:ext cx="8229600" cy="5108893"/>
          </a:xfrm>
        </p:spPr>
        <p:txBody>
          <a:bodyPr>
            <a:noAutofit/>
          </a:bodyPr>
          <a:lstStyle/>
          <a:p>
            <a:pPr marL="0" indent="274320">
              <a:spcBef>
                <a:spcPts val="0"/>
              </a:spcBef>
              <a:buNone/>
            </a:pPr>
            <a:r>
              <a:rPr lang="en-US" sz="2400" b="1" i="1" dirty="0">
                <a:solidFill>
                  <a:srgbClr val="FFFF00"/>
                </a:solidFill>
                <a:latin typeface="Times" pitchFamily="2" charset="0"/>
              </a:rPr>
              <a:t>Doc has served as Squadron, County, and District Commander in the past years and has also served as Detachment Commander for New York in 2011-2012. He also served as National SAL Vice Commander from the East in 2014-2015 under Commander Mike Moss (CO). One of Doc’s proudest accomplishments was being the co-founder of the William P. O’Connell Memorial ROTC Scholarship from the New York District 7 and 8 Sons that is now in its tenth year, giving scholarship and recognition to a worthy cadet at two of New York’s universities that boost large ROTC programs (Rochester Institute of Technology and St. Bonaventure University). Doc received a National American Legion Award for his “contribution and impact to education” from National Legion Commander Paul Morin in 2006.</a:t>
            </a:r>
          </a:p>
        </p:txBody>
      </p:sp>
    </p:spTree>
    <p:extLst>
      <p:ext uri="{BB962C8B-B14F-4D97-AF65-F5344CB8AC3E}">
        <p14:creationId xmlns:p14="http://schemas.microsoft.com/office/powerpoint/2010/main" val="388553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938"/>
            <a:ext cx="8229600" cy="754062"/>
          </a:xfrm>
        </p:spPr>
        <p:txBody>
          <a:bodyPr>
            <a:noAutofit/>
          </a:bodyPr>
          <a:lstStyle/>
          <a:p>
            <a:r>
              <a:rPr lang="en-US" altLang="ja-JP" sz="3200" b="1" dirty="0">
                <a:solidFill>
                  <a:srgbClr val="FFFF00"/>
                </a:solidFill>
                <a:latin typeface="Arial"/>
                <a:ea typeface="ＭＳ ゴシック"/>
              </a:rPr>
              <a:t>National Commander – Greg “Doc” Gibbs</a:t>
            </a:r>
            <a:endParaRPr lang="en-US" altLang="ja-JP" sz="3200" b="1" i="0" u="none" strike="noStrike" baseline="0" dirty="0">
              <a:solidFill>
                <a:srgbClr val="FFFF00"/>
              </a:solidFill>
              <a:latin typeface="Arial"/>
              <a:ea typeface="ＭＳ ゴシック"/>
            </a:endParaRPr>
          </a:p>
        </p:txBody>
      </p:sp>
      <p:sp>
        <p:nvSpPr>
          <p:cNvPr id="3" name="Text Placeholder 2"/>
          <p:cNvSpPr>
            <a:spLocks noGrp="1"/>
          </p:cNvSpPr>
          <p:nvPr>
            <p:ph type="body" idx="1"/>
          </p:nvPr>
        </p:nvSpPr>
        <p:spPr>
          <a:xfrm>
            <a:off x="457200" y="1017270"/>
            <a:ext cx="8229600" cy="5108893"/>
          </a:xfrm>
        </p:spPr>
        <p:txBody>
          <a:bodyPr>
            <a:noAutofit/>
          </a:bodyPr>
          <a:lstStyle/>
          <a:p>
            <a:pPr marL="0" indent="274320">
              <a:spcBef>
                <a:spcPts val="0"/>
              </a:spcBef>
              <a:buNone/>
            </a:pPr>
            <a:r>
              <a:rPr lang="en-US" sz="2400" i="1" dirty="0">
                <a:solidFill>
                  <a:srgbClr val="FFFF00"/>
                </a:solidFill>
                <a:latin typeface="Cambria" panose="02040503050406030204" pitchFamily="18" charset="0"/>
              </a:rPr>
              <a:t>He is a 9 year member of the Legion Riders, Orchard Park Post #567 and also proud to wear the colors of the 9-11 Memorial Post #2001 Riders Group as a charter member as well.  Doc attended the New York Legion College in 2011, the first year the Sons were invited to attend. Doc has been honored to serve as a Legion College of New York Faculty member the past four years, the only SAL member to ever do so, co-teaching a session on legislation.</a:t>
            </a:r>
          </a:p>
          <a:p>
            <a:pPr marL="0" indent="274320">
              <a:spcBef>
                <a:spcPts val="0"/>
              </a:spcBef>
              <a:buNone/>
            </a:pPr>
            <a:r>
              <a:rPr lang="en-US" sz="2400" i="1" dirty="0">
                <a:solidFill>
                  <a:srgbClr val="FFFF00"/>
                </a:solidFill>
                <a:latin typeface="Cambria" panose="02040503050406030204" pitchFamily="18" charset="0"/>
              </a:rPr>
              <a:t>Doc currently serves as the VAVS representative to the Buffalo, NY VA Hospital.</a:t>
            </a:r>
          </a:p>
        </p:txBody>
      </p:sp>
    </p:spTree>
    <p:extLst>
      <p:ext uri="{BB962C8B-B14F-4D97-AF65-F5344CB8AC3E}">
        <p14:creationId xmlns:p14="http://schemas.microsoft.com/office/powerpoint/2010/main" val="94568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938"/>
            <a:ext cx="8229600" cy="754062"/>
          </a:xfrm>
        </p:spPr>
        <p:txBody>
          <a:bodyPr>
            <a:noAutofit/>
          </a:bodyPr>
          <a:lstStyle/>
          <a:p>
            <a:r>
              <a:rPr lang="en-US" altLang="ja-JP" sz="3200" b="1" dirty="0">
                <a:solidFill>
                  <a:srgbClr val="FFFF00"/>
                </a:solidFill>
                <a:latin typeface="Arial"/>
                <a:ea typeface="ＭＳ ゴシック"/>
              </a:rPr>
              <a:t>National Commander – Greg “Doc” Gibbs</a:t>
            </a:r>
            <a:endParaRPr lang="en-US" altLang="ja-JP" sz="3200" b="1" i="0" u="none" strike="noStrike" baseline="0" dirty="0">
              <a:solidFill>
                <a:srgbClr val="FFFF00"/>
              </a:solidFill>
              <a:latin typeface="Arial"/>
              <a:ea typeface="ＭＳ ゴシック"/>
            </a:endParaRPr>
          </a:p>
        </p:txBody>
      </p:sp>
      <p:sp>
        <p:nvSpPr>
          <p:cNvPr id="3" name="Text Placeholder 2"/>
          <p:cNvSpPr>
            <a:spLocks noGrp="1"/>
          </p:cNvSpPr>
          <p:nvPr>
            <p:ph type="body" idx="1"/>
          </p:nvPr>
        </p:nvSpPr>
        <p:spPr>
          <a:xfrm>
            <a:off x="457200" y="1017270"/>
            <a:ext cx="8229600" cy="5108893"/>
          </a:xfrm>
        </p:spPr>
        <p:txBody>
          <a:bodyPr>
            <a:noAutofit/>
          </a:bodyPr>
          <a:lstStyle/>
          <a:p>
            <a:pPr marL="0" indent="274320">
              <a:spcBef>
                <a:spcPts val="0"/>
              </a:spcBef>
              <a:buNone/>
            </a:pPr>
            <a:r>
              <a:rPr lang="en-US" sz="2400" i="1" dirty="0">
                <a:solidFill>
                  <a:srgbClr val="FFFF00"/>
                </a:solidFill>
                <a:latin typeface="Cambria" panose="02040503050406030204" pitchFamily="18" charset="0"/>
              </a:rPr>
              <a:t>Doc joined TALARC (The American Legion Amateur Radio Club) in 2011 when it first started. He holds a general license under the call sign WA2GKG. He has successfully completed the three NMI (National Management Institute) training sessions, the American Legion Extension Institute program, and the SAL 5 Star and 10 Ideals Programs.</a:t>
            </a:r>
          </a:p>
          <a:p>
            <a:pPr marL="0" indent="274320">
              <a:spcBef>
                <a:spcPts val="0"/>
              </a:spcBef>
              <a:buNone/>
            </a:pPr>
            <a:r>
              <a:rPr lang="en-US" sz="2400" i="1" dirty="0">
                <a:solidFill>
                  <a:srgbClr val="FFFF00"/>
                </a:solidFill>
                <a:latin typeface="Cambria" panose="02040503050406030204" pitchFamily="18" charset="0"/>
              </a:rPr>
              <a:t>Doc organized and ran the Erie County, NY level Oratorical Contest for the Legion for several years. He has served as a judge at the National Oratorical Contest in Washington and sat on the first committee to help organize the National American Legion-Samsung Scholarship Alumni Association in 2016.</a:t>
            </a:r>
          </a:p>
        </p:txBody>
      </p:sp>
    </p:spTree>
    <p:extLst>
      <p:ext uri="{BB962C8B-B14F-4D97-AF65-F5344CB8AC3E}">
        <p14:creationId xmlns:p14="http://schemas.microsoft.com/office/powerpoint/2010/main" val="362468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938"/>
            <a:ext cx="8229600" cy="754062"/>
          </a:xfrm>
        </p:spPr>
        <p:txBody>
          <a:bodyPr>
            <a:noAutofit/>
          </a:bodyPr>
          <a:lstStyle/>
          <a:p>
            <a:r>
              <a:rPr lang="en-US" altLang="ja-JP" sz="3200" b="1" dirty="0">
                <a:solidFill>
                  <a:srgbClr val="FFFF00"/>
                </a:solidFill>
                <a:latin typeface="Arial"/>
                <a:ea typeface="ＭＳ ゴシック"/>
              </a:rPr>
              <a:t>National Commander – Greg “Doc” Gibbs</a:t>
            </a:r>
            <a:endParaRPr lang="en-US" altLang="ja-JP" sz="3200" b="1" i="0" u="none" strike="noStrike" baseline="0" dirty="0">
              <a:solidFill>
                <a:srgbClr val="FFFF00"/>
              </a:solidFill>
              <a:latin typeface="Arial"/>
              <a:ea typeface="ＭＳ ゴシック"/>
            </a:endParaRPr>
          </a:p>
        </p:txBody>
      </p:sp>
      <p:sp>
        <p:nvSpPr>
          <p:cNvPr id="3" name="Text Placeholder 2"/>
          <p:cNvSpPr>
            <a:spLocks noGrp="1"/>
          </p:cNvSpPr>
          <p:nvPr>
            <p:ph type="body" idx="1"/>
          </p:nvPr>
        </p:nvSpPr>
        <p:spPr>
          <a:xfrm>
            <a:off x="457200" y="1017270"/>
            <a:ext cx="8229600" cy="5108893"/>
          </a:xfrm>
        </p:spPr>
        <p:txBody>
          <a:bodyPr>
            <a:noAutofit/>
          </a:bodyPr>
          <a:lstStyle/>
          <a:p>
            <a:pPr marL="0" indent="274320">
              <a:spcBef>
                <a:spcPts val="0"/>
              </a:spcBef>
              <a:buNone/>
            </a:pPr>
            <a:r>
              <a:rPr lang="en-US" sz="2400" i="1" dirty="0">
                <a:solidFill>
                  <a:srgbClr val="FFFF00"/>
                </a:solidFill>
                <a:latin typeface="Cambria" panose="02040503050406030204" pitchFamily="18" charset="0"/>
              </a:rPr>
              <a:t>Doc is the Sons representative on the “Vets 4 Vets” Erie County American Legion Committee that is on a multi-year mission to build the first shelter for homeless women vets and their children in New York State. This concept differs in the fact that single mothers who are vets can seek shelter there with their children while they get their lives together and seek education and employment opportunities; all at no cost to the women veterans. </a:t>
            </a:r>
          </a:p>
          <a:p>
            <a:pPr marL="0" indent="274320">
              <a:spcBef>
                <a:spcPts val="0"/>
              </a:spcBef>
              <a:buNone/>
            </a:pPr>
            <a:r>
              <a:rPr lang="en-US" sz="2400" i="1" dirty="0">
                <a:solidFill>
                  <a:srgbClr val="FFFF00"/>
                </a:solidFill>
                <a:latin typeface="Cambria" panose="02040503050406030204" pitchFamily="18" charset="0"/>
              </a:rPr>
              <a:t>His daughter and son have been members of the Legion family and he has been married to his wife Pam for over 44 years. Pam’s father, Albert Kramer II ,also served in the Army just prior to the Korean War.</a:t>
            </a:r>
          </a:p>
          <a:p>
            <a:pPr marL="0" indent="274320">
              <a:spcBef>
                <a:spcPts val="0"/>
              </a:spcBef>
              <a:buNone/>
            </a:pPr>
            <a:endParaRPr lang="en-US" sz="2400" i="1" dirty="0">
              <a:solidFill>
                <a:srgbClr val="FFFF00"/>
              </a:solidFill>
              <a:latin typeface="Cambria" panose="02040503050406030204" pitchFamily="18" charset="0"/>
            </a:endParaRPr>
          </a:p>
        </p:txBody>
      </p:sp>
    </p:spTree>
    <p:extLst>
      <p:ext uri="{BB962C8B-B14F-4D97-AF65-F5344CB8AC3E}">
        <p14:creationId xmlns:p14="http://schemas.microsoft.com/office/powerpoint/2010/main" val="5888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938"/>
            <a:ext cx="8229600" cy="754062"/>
          </a:xfrm>
        </p:spPr>
        <p:txBody>
          <a:bodyPr>
            <a:noAutofit/>
          </a:bodyPr>
          <a:lstStyle/>
          <a:p>
            <a:r>
              <a:rPr lang="en-US" altLang="ja-JP" sz="3200" b="1" dirty="0">
                <a:solidFill>
                  <a:srgbClr val="FFFF00"/>
                </a:solidFill>
                <a:latin typeface="Arial"/>
                <a:ea typeface="ＭＳ ゴシック"/>
              </a:rPr>
              <a:t>National Commander – Greg “Doc” Gibbs</a:t>
            </a:r>
            <a:endParaRPr lang="en-US" altLang="ja-JP" sz="3200" b="1" i="0" u="none" strike="noStrike" baseline="0" dirty="0">
              <a:solidFill>
                <a:srgbClr val="FFFF00"/>
              </a:solidFill>
              <a:latin typeface="Arial"/>
              <a:ea typeface="ＭＳ ゴシック"/>
            </a:endParaRPr>
          </a:p>
        </p:txBody>
      </p:sp>
      <p:sp>
        <p:nvSpPr>
          <p:cNvPr id="3" name="Text Placeholder 2"/>
          <p:cNvSpPr>
            <a:spLocks noGrp="1"/>
          </p:cNvSpPr>
          <p:nvPr>
            <p:ph type="body" idx="1"/>
          </p:nvPr>
        </p:nvSpPr>
        <p:spPr>
          <a:xfrm>
            <a:off x="457200" y="1017270"/>
            <a:ext cx="8229600" cy="5108893"/>
          </a:xfrm>
        </p:spPr>
        <p:txBody>
          <a:bodyPr>
            <a:noAutofit/>
          </a:bodyPr>
          <a:lstStyle/>
          <a:p>
            <a:pPr marL="0" indent="274320">
              <a:spcBef>
                <a:spcPts val="0"/>
              </a:spcBef>
              <a:buNone/>
            </a:pPr>
            <a:r>
              <a:rPr lang="en-US" sz="2400" i="1" dirty="0">
                <a:solidFill>
                  <a:srgbClr val="FFFF00"/>
                </a:solidFill>
                <a:latin typeface="Cambria" panose="02040503050406030204" pitchFamily="18" charset="0"/>
              </a:rPr>
              <a:t>Doc and his wife serve as Rotarians with the West Seneca, NY Rotary Club and is also a 36 year member of Amherst Lodge F&amp;AM #981 and a Shriner with Ismalia Shine of Buffalo, NY. Doc received a prestigious Paul Harris Fellow Award from West Seneca Rotary in 2013 for work with veterans and local community.</a:t>
            </a:r>
          </a:p>
          <a:p>
            <a:pPr marL="0" indent="274320">
              <a:spcBef>
                <a:spcPts val="0"/>
              </a:spcBef>
              <a:buNone/>
            </a:pPr>
            <a:r>
              <a:rPr lang="en-US" sz="2400" i="1" dirty="0">
                <a:solidFill>
                  <a:srgbClr val="FFFF00"/>
                </a:solidFill>
                <a:latin typeface="Cambria" panose="02040503050406030204" pitchFamily="18" charset="0"/>
              </a:rPr>
              <a:t>Greg has served as President of the State University of New York at Fredonia Alumni Association for over 7 years and currently serves on the University’s Foundation Board as well.</a:t>
            </a:r>
          </a:p>
          <a:p>
            <a:pPr marL="0" indent="274320">
              <a:spcBef>
                <a:spcPts val="0"/>
              </a:spcBef>
              <a:buNone/>
            </a:pPr>
            <a:r>
              <a:rPr lang="en-US" sz="2400" i="1" dirty="0">
                <a:solidFill>
                  <a:srgbClr val="FFFF00"/>
                </a:solidFill>
                <a:latin typeface="Cambria" panose="02040503050406030204" pitchFamily="18" charset="0"/>
              </a:rPr>
              <a:t>With his campaign motto of “Honoring the past…..Continuing the Legacy”, he truly looks forward to helping our national organization move forward and aiding the Legion as they approach their next 100 years of service to veterans, military, and our youth. </a:t>
            </a:r>
          </a:p>
        </p:txBody>
      </p:sp>
    </p:spTree>
    <p:extLst>
      <p:ext uri="{BB962C8B-B14F-4D97-AF65-F5344CB8AC3E}">
        <p14:creationId xmlns:p14="http://schemas.microsoft.com/office/powerpoint/2010/main" val="136096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ja-JP" b="1" i="0" u="none" strike="noStrike" baseline="0" dirty="0">
                <a:solidFill>
                  <a:srgbClr val="FFFF00"/>
                </a:solidFill>
                <a:latin typeface="Arial"/>
                <a:ea typeface="ＭＳ ゴシック"/>
              </a:rPr>
              <a:t>Introductions</a:t>
            </a:r>
          </a:p>
        </p:txBody>
      </p:sp>
      <p:sp>
        <p:nvSpPr>
          <p:cNvPr id="3" name="Text Placeholder 2"/>
          <p:cNvSpPr>
            <a:spLocks noGrp="1"/>
          </p:cNvSpPr>
          <p:nvPr>
            <p:ph type="body" idx="1"/>
          </p:nvPr>
        </p:nvSpPr>
        <p:spPr>
          <a:xfrm>
            <a:off x="1003300" y="1752601"/>
            <a:ext cx="8229600" cy="3314700"/>
          </a:xfrm>
        </p:spPr>
        <p:txBody>
          <a:bodyPr>
            <a:normAutofit/>
          </a:bodyPr>
          <a:lstStyle/>
          <a:p>
            <a:pPr lvl="0" rtl="0"/>
            <a:r>
              <a:rPr lang="en-US" altLang="ja-JP" sz="2400" b="1" i="0" u="none" strike="noStrike" baseline="0" dirty="0">
                <a:solidFill>
                  <a:srgbClr val="FFFF00"/>
                </a:solidFill>
                <a:latin typeface="Arial"/>
                <a:ea typeface="ＭＳ ゴシック"/>
              </a:rPr>
              <a:t>Introduce yourself to the Class</a:t>
            </a:r>
          </a:p>
          <a:p>
            <a:pPr lvl="0" rtl="0"/>
            <a:r>
              <a:rPr lang="en-US" altLang="ja-JP" sz="2400" b="1" i="0" u="none" strike="noStrike" baseline="0" dirty="0">
                <a:solidFill>
                  <a:srgbClr val="FFFF00"/>
                </a:solidFill>
                <a:latin typeface="Arial"/>
                <a:ea typeface="ＭＳ ゴシック"/>
              </a:rPr>
              <a:t>Name</a:t>
            </a:r>
          </a:p>
          <a:p>
            <a:pPr lvl="0" rtl="0"/>
            <a:r>
              <a:rPr lang="en-US" altLang="ja-JP" sz="2400" b="1" i="0" u="none" strike="noStrike" baseline="0" dirty="0">
                <a:solidFill>
                  <a:srgbClr val="FFFF00"/>
                </a:solidFill>
                <a:latin typeface="Arial"/>
                <a:ea typeface="ＭＳ ゴシック"/>
              </a:rPr>
              <a:t>Detachment</a:t>
            </a:r>
          </a:p>
          <a:p>
            <a:pPr lvl="0" rtl="0"/>
            <a:r>
              <a:rPr lang="en-US" altLang="ja-JP" sz="2400" b="1" i="0" u="none" strike="noStrike" baseline="0" dirty="0">
                <a:solidFill>
                  <a:srgbClr val="FFFF00"/>
                </a:solidFill>
                <a:latin typeface="Arial"/>
                <a:ea typeface="ＭＳ ゴシック"/>
              </a:rPr>
              <a:t>Title</a:t>
            </a:r>
          </a:p>
          <a:p>
            <a:pPr lvl="0" rtl="0"/>
            <a:r>
              <a:rPr lang="en-US" altLang="ja-JP" sz="2400" b="1" i="0" u="none" strike="noStrike" baseline="0" dirty="0">
                <a:solidFill>
                  <a:srgbClr val="FFFF00"/>
                </a:solidFill>
                <a:latin typeface="Arial"/>
                <a:ea typeface="ＭＳ ゴシック"/>
              </a:rPr>
              <a:t># of Years as a member</a:t>
            </a:r>
          </a:p>
          <a:p>
            <a:pPr lvl="0" rtl="0"/>
            <a:r>
              <a:rPr lang="en-US" altLang="ja-JP" sz="2400" b="1" i="0" u="none" strike="noStrike" baseline="0" dirty="0">
                <a:solidFill>
                  <a:srgbClr val="FFFF00"/>
                </a:solidFill>
                <a:latin typeface="Arial"/>
                <a:ea typeface="ＭＳ ゴシック"/>
              </a:rPr>
              <a:t>What are your expectations of today</a:t>
            </a:r>
            <a:r>
              <a:rPr lang="mr-IN" altLang="ja-JP" sz="2400" b="1" i="0" u="none" strike="noStrike" baseline="0" dirty="0">
                <a:solidFill>
                  <a:srgbClr val="FFFF00"/>
                </a:solidFill>
                <a:latin typeface="Arial"/>
                <a:ea typeface="ＭＳ ゴシック"/>
              </a:rPr>
              <a:t>’</a:t>
            </a:r>
            <a:r>
              <a:rPr lang="en-US" altLang="ja-JP" sz="2400" b="1" i="0" u="none" strike="noStrike" baseline="0" dirty="0">
                <a:solidFill>
                  <a:srgbClr val="FFFF00"/>
                </a:solidFill>
                <a:latin typeface="Arial"/>
                <a:ea typeface="ＭＳ ゴシック"/>
              </a:rPr>
              <a:t>s class</a:t>
            </a:r>
          </a:p>
          <a:p>
            <a:pPr lvl="0" rtl="0"/>
            <a:r>
              <a:rPr lang="en-US" altLang="ja-JP" sz="2400" b="1" i="0" u="none" strike="noStrike" baseline="0" dirty="0">
                <a:solidFill>
                  <a:srgbClr val="FFFF00"/>
                </a:solidFill>
                <a:latin typeface="Arial"/>
                <a:ea typeface="ＭＳ ゴシック"/>
              </a:rPr>
              <a:t>Name your favorite college football team</a:t>
            </a:r>
          </a:p>
          <a:p>
            <a:pPr lvl="0" rtl="0"/>
            <a:endParaRPr lang="en-US" altLang="ja-JP" sz="2400" b="1" i="0" u="none" strike="noStrike" baseline="0" dirty="0">
              <a:solidFill>
                <a:srgbClr val="FFFF00"/>
              </a:solidFill>
              <a:latin typeface="Arial"/>
              <a:ea typeface="ＭＳ ゴシック"/>
            </a:endParaRPr>
          </a:p>
        </p:txBody>
      </p:sp>
    </p:spTree>
    <p:extLst>
      <p:ext uri="{BB962C8B-B14F-4D97-AF65-F5344CB8AC3E}">
        <p14:creationId xmlns:p14="http://schemas.microsoft.com/office/powerpoint/2010/main" val="260930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altLang="ja-JP" b="1" i="0" u="none" strike="noStrike" baseline="0" dirty="0">
                <a:solidFill>
                  <a:srgbClr val="FFFF00"/>
                </a:solidFill>
                <a:latin typeface="Arial"/>
                <a:ea typeface="ＭＳ ゴシック"/>
              </a:rPr>
              <a:t>National Vice Commander (East)</a:t>
            </a:r>
          </a:p>
        </p:txBody>
      </p:sp>
      <p:sp>
        <p:nvSpPr>
          <p:cNvPr id="3" name="Text Placeholder 2"/>
          <p:cNvSpPr>
            <a:spLocks noGrp="1"/>
          </p:cNvSpPr>
          <p:nvPr>
            <p:ph type="body" idx="1"/>
          </p:nvPr>
        </p:nvSpPr>
        <p:spPr>
          <a:xfrm>
            <a:off x="457200" y="1600200"/>
            <a:ext cx="8229600" cy="4983162"/>
          </a:xfrm>
        </p:spPr>
        <p:txBody>
          <a:bodyPr>
            <a:normAutofit/>
          </a:bodyPr>
          <a:lstStyle/>
          <a:p>
            <a:pPr marL="180975" lvl="0" indent="-169863" rtl="0">
              <a:buNone/>
            </a:pPr>
            <a:r>
              <a:rPr lang="en-US" altLang="ja-JP" sz="2000" b="1" i="0" u="none" strike="noStrike" baseline="0" dirty="0">
                <a:solidFill>
                  <a:srgbClr val="FFFF00"/>
                </a:solidFill>
                <a:latin typeface="Arial"/>
                <a:ea typeface="ＭＳ ゴシック"/>
              </a:rPr>
              <a:t>Michael S. Cotten</a:t>
            </a:r>
          </a:p>
          <a:p>
            <a:pPr marL="180975" lvl="0" indent="-169863">
              <a:buNone/>
            </a:pPr>
            <a:r>
              <a:rPr lang="en-US" altLang="ja-JP" sz="2000" b="1" i="1" dirty="0">
                <a:solidFill>
                  <a:srgbClr val="FFFF00"/>
                </a:solidFill>
                <a:latin typeface="Times" pitchFamily="2" charset="0"/>
                <a:ea typeface="ＭＳ ゴシック"/>
                <a:cs typeface="Cambria"/>
              </a:rPr>
              <a:t>A twenty three year member of Squadron 28, Oak Orchard Delaware, Mike has held many positions within the Squadron and Detachment, mainly as Adjutant and Commander, as well as Committee chair for, Budget, Membership C&amp;Y, Convention Planning. </a:t>
            </a:r>
          </a:p>
          <a:p>
            <a:pPr marL="180975" lvl="0" indent="-169863">
              <a:buNone/>
            </a:pPr>
            <a:r>
              <a:rPr lang="en-US" altLang="ja-JP" sz="2000" b="1" i="1" dirty="0">
                <a:solidFill>
                  <a:srgbClr val="FFFF00"/>
                </a:solidFill>
                <a:latin typeface="Times" pitchFamily="2" charset="0"/>
                <a:ea typeface="ＭＳ ゴシック"/>
                <a:cs typeface="Cambria"/>
              </a:rPr>
              <a:t>Past member on the National Children and Youth Committee. Married for 26 years to Jean and together we have a wonderful daughter and Unit 28 Auxiliary member who attends the University of Delaware. </a:t>
            </a:r>
          </a:p>
          <a:p>
            <a:pPr marL="180975" lvl="0" indent="-169863">
              <a:buNone/>
            </a:pPr>
            <a:r>
              <a:rPr lang="en-US" altLang="ja-JP" sz="2000" b="1" i="1" dirty="0">
                <a:solidFill>
                  <a:srgbClr val="FFFF00"/>
                </a:solidFill>
                <a:latin typeface="Times" pitchFamily="2" charset="0"/>
                <a:ea typeface="ＭＳ ゴシック"/>
                <a:cs typeface="Cambria"/>
              </a:rPr>
              <a:t>Owner and operator of Cotten Engineering in Seaford Delaware, a small Engineering and surveying company. </a:t>
            </a:r>
          </a:p>
          <a:p>
            <a:pPr marL="180975" lvl="0" indent="-169863">
              <a:buNone/>
            </a:pPr>
            <a:r>
              <a:rPr lang="en-US" altLang="ja-JP" sz="2000" b="1" i="1" dirty="0">
                <a:solidFill>
                  <a:srgbClr val="FFFF00"/>
                </a:solidFill>
                <a:latin typeface="Times" pitchFamily="2" charset="0"/>
                <a:ea typeface="ＭＳ ゴシック"/>
                <a:cs typeface="Cambria"/>
              </a:rPr>
              <a:t>Attended Texas A&amp;M University and participated in the Corps of Cadets.</a:t>
            </a:r>
          </a:p>
          <a:p>
            <a:pPr marL="180975" lvl="0" indent="-169863">
              <a:buNone/>
            </a:pPr>
            <a:r>
              <a:rPr lang="en-US" altLang="ja-JP" sz="2000" b="1" i="1" dirty="0">
                <a:solidFill>
                  <a:srgbClr val="FFFF00"/>
                </a:solidFill>
                <a:latin typeface="Times" pitchFamily="2" charset="0"/>
                <a:ea typeface="ＭＳ ゴシック"/>
                <a:cs typeface="Cambria"/>
              </a:rPr>
              <a:t>Both brothers are Squadron 28 members and Live in Texas with my mother who is 94 years young.</a:t>
            </a:r>
            <a:endParaRPr lang="en-US" altLang="ja-JP" sz="2000" b="1" i="1" u="none" strike="noStrike" baseline="0" dirty="0">
              <a:solidFill>
                <a:srgbClr val="FFFF00"/>
              </a:solidFill>
              <a:latin typeface="Times" pitchFamily="2" charset="0"/>
              <a:ea typeface="ＭＳ ゴシック"/>
              <a:cs typeface="Cambria"/>
            </a:endParaRPr>
          </a:p>
        </p:txBody>
      </p:sp>
    </p:spTree>
    <p:extLst>
      <p:ext uri="{BB962C8B-B14F-4D97-AF65-F5344CB8AC3E}">
        <p14:creationId xmlns:p14="http://schemas.microsoft.com/office/powerpoint/2010/main" val="268829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r-IN" altLang="ja-JP" b="1" i="1" u="none" strike="noStrike" baseline="0" dirty="0">
                <a:solidFill>
                  <a:srgbClr val="FFFF00"/>
                </a:solidFill>
                <a:latin typeface="Arial"/>
                <a:ea typeface="ＭＳ ゴシック"/>
              </a:rPr>
              <a:t> “</a:t>
            </a:r>
            <a:r>
              <a:rPr lang="en-US" altLang="ja-JP" b="1" i="1" u="none" strike="noStrike" baseline="0" dirty="0">
                <a:solidFill>
                  <a:srgbClr val="FFFF00"/>
                </a:solidFill>
                <a:latin typeface="Arial"/>
                <a:ea typeface="ＭＳ ゴシック"/>
              </a:rPr>
              <a:t> </a:t>
            </a:r>
            <a:r>
              <a:rPr lang="en-US" altLang="ja-JP" b="1" i="1" dirty="0">
                <a:solidFill>
                  <a:srgbClr val="FFFF00"/>
                </a:solidFill>
                <a:latin typeface="Arial"/>
                <a:ea typeface="ＭＳ ゴシック"/>
              </a:rPr>
              <a:t>Honor the Past </a:t>
            </a:r>
            <a:br>
              <a:rPr lang="en-US" altLang="ja-JP" b="1" i="1" dirty="0">
                <a:solidFill>
                  <a:srgbClr val="FFFF00"/>
                </a:solidFill>
                <a:latin typeface="Arial"/>
                <a:ea typeface="ＭＳ ゴシック"/>
              </a:rPr>
            </a:br>
            <a:r>
              <a:rPr lang="en-US" altLang="ja-JP" b="1" i="1" dirty="0">
                <a:solidFill>
                  <a:srgbClr val="FFFF00"/>
                </a:solidFill>
                <a:latin typeface="Arial"/>
                <a:ea typeface="ＭＳ ゴシック"/>
              </a:rPr>
              <a:t>and Continue the Legacy</a:t>
            </a:r>
            <a:r>
              <a:rPr lang="mr-IN" altLang="ja-JP" b="1" i="1" u="none" strike="noStrike" baseline="0" dirty="0">
                <a:solidFill>
                  <a:srgbClr val="FFFF00"/>
                </a:solidFill>
                <a:latin typeface="Arial"/>
                <a:ea typeface="ＭＳ ゴシック"/>
              </a:rPr>
              <a:t>”</a:t>
            </a:r>
          </a:p>
        </p:txBody>
      </p:sp>
      <p:sp>
        <p:nvSpPr>
          <p:cNvPr id="3" name="Text Placeholder 2"/>
          <p:cNvSpPr>
            <a:spLocks noGrp="1"/>
          </p:cNvSpPr>
          <p:nvPr>
            <p:ph type="body" idx="1"/>
          </p:nvPr>
        </p:nvSpPr>
        <p:spPr>
          <a:xfrm>
            <a:off x="783882" y="2038388"/>
            <a:ext cx="7305795" cy="4087775"/>
          </a:xfrm>
        </p:spPr>
        <p:txBody>
          <a:bodyPr>
            <a:normAutofit/>
          </a:bodyPr>
          <a:lstStyle/>
          <a:p>
            <a:pPr marL="908050" lvl="0"/>
            <a:r>
              <a:rPr lang="en-US" altLang="ja-JP" sz="2400" dirty="0">
                <a:solidFill>
                  <a:srgbClr val="FFFF00"/>
                </a:solidFill>
                <a:latin typeface="Arial"/>
                <a:ea typeface="ＭＳ ゴシック"/>
              </a:rPr>
              <a:t>Honor the Past and Continue the Legacy, and continue the great work that has been performed by my predecessors.</a:t>
            </a:r>
          </a:p>
          <a:p>
            <a:pPr marL="908050" lvl="0" rtl="0"/>
            <a:r>
              <a:rPr lang="en-US" altLang="ja-JP" sz="2400" i="0" u="none" strike="noStrike" baseline="0" dirty="0">
                <a:solidFill>
                  <a:srgbClr val="FFFF00"/>
                </a:solidFill>
                <a:latin typeface="Arial"/>
                <a:ea typeface="ＭＳ ゴシック"/>
              </a:rPr>
              <a:t>Promote membership, and The American Legion</a:t>
            </a:r>
            <a:r>
              <a:rPr lang="mr-IN" altLang="ja-JP" sz="2400" i="0" u="none" strike="noStrike" baseline="0" dirty="0">
                <a:solidFill>
                  <a:srgbClr val="FFFF00"/>
                </a:solidFill>
                <a:latin typeface="Arial"/>
                <a:ea typeface="ＭＳ ゴシック"/>
              </a:rPr>
              <a:t>’</a:t>
            </a:r>
            <a:r>
              <a:rPr lang="en-US" altLang="ja-JP" sz="2400" i="0" u="none" strike="noStrike" baseline="0" dirty="0">
                <a:solidFill>
                  <a:srgbClr val="FFFF00"/>
                </a:solidFill>
                <a:latin typeface="Arial"/>
                <a:ea typeface="ＭＳ ゴシック"/>
              </a:rPr>
              <a:t>s ideals, principles and programs</a:t>
            </a:r>
          </a:p>
          <a:p>
            <a:pPr marL="908050" lvl="0"/>
            <a:r>
              <a:rPr lang="en-US" altLang="ja-JP" sz="2400" dirty="0">
                <a:solidFill>
                  <a:srgbClr val="FFFF00"/>
                </a:solidFill>
                <a:latin typeface="Arial"/>
                <a:ea typeface="ＭＳ ゴシック"/>
              </a:rPr>
              <a:t>Promote a focused attention to recruiting legion and SAL members in the 25-35 age group</a:t>
            </a:r>
          </a:p>
        </p:txBody>
      </p:sp>
    </p:spTree>
    <p:extLst>
      <p:ext uri="{BB962C8B-B14F-4D97-AF65-F5344CB8AC3E}">
        <p14:creationId xmlns:p14="http://schemas.microsoft.com/office/powerpoint/2010/main" val="239648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118"/>
            <a:ext cx="8229600" cy="1143000"/>
          </a:xfrm>
        </p:spPr>
        <p:txBody>
          <a:bodyPr/>
          <a:lstStyle/>
          <a:p>
            <a:pPr rtl="0"/>
            <a:r>
              <a:rPr lang="en-US" altLang="ja-JP" b="1" i="0" u="none" strike="noStrike" baseline="0" dirty="0">
                <a:solidFill>
                  <a:srgbClr val="FFFF00"/>
                </a:solidFill>
                <a:latin typeface="Arial"/>
                <a:ea typeface="ＭＳ ゴシック"/>
              </a:rPr>
              <a:t>East Goals</a:t>
            </a:r>
          </a:p>
        </p:txBody>
      </p:sp>
      <p:sp>
        <p:nvSpPr>
          <p:cNvPr id="3" name="Text Placeholder 2"/>
          <p:cNvSpPr>
            <a:spLocks noGrp="1"/>
          </p:cNvSpPr>
          <p:nvPr>
            <p:ph type="body" idx="1"/>
          </p:nvPr>
        </p:nvSpPr>
        <p:spPr>
          <a:xfrm>
            <a:off x="832206" y="1198118"/>
            <a:ext cx="7325475" cy="5212956"/>
          </a:xfrm>
        </p:spPr>
        <p:txBody>
          <a:bodyPr>
            <a:noAutofit/>
          </a:bodyPr>
          <a:lstStyle/>
          <a:p>
            <a:pPr marL="457200" lvl="0" indent="-457200" rtl="0">
              <a:buFont typeface="+mj-lt"/>
              <a:buAutoNum type="arabicPeriod"/>
            </a:pPr>
            <a:r>
              <a:rPr lang="en-US" altLang="ja-JP" sz="2400" b="1" i="0" u="none" strike="noStrike" baseline="0" dirty="0">
                <a:solidFill>
                  <a:srgbClr val="FFFF00"/>
                </a:solidFill>
                <a:latin typeface="Arial"/>
                <a:ea typeface="ＭＳ ゴシック"/>
              </a:rPr>
              <a:t>Child Welfare Foundation  $1.50 per member</a:t>
            </a:r>
          </a:p>
          <a:p>
            <a:pPr marL="457200" lvl="0" indent="-457200" rtl="0">
              <a:buFont typeface="+mj-lt"/>
              <a:buAutoNum type="arabicPeriod"/>
            </a:pPr>
            <a:r>
              <a:rPr lang="en-US" altLang="ja-JP" sz="2400" b="1" i="0" u="none" strike="noStrike" baseline="0" dirty="0">
                <a:solidFill>
                  <a:srgbClr val="FFFF00"/>
                </a:solidFill>
                <a:latin typeface="Arial"/>
                <a:ea typeface="ＭＳ ゴシック"/>
              </a:rPr>
              <a:t>National Endowment Fund $.50 per member</a:t>
            </a:r>
          </a:p>
          <a:p>
            <a:pPr marL="457200" lvl="0" indent="-457200">
              <a:buFont typeface="+mj-lt"/>
              <a:buAutoNum type="arabicPeriod"/>
            </a:pPr>
            <a:r>
              <a:rPr lang="en-US" altLang="ja-JP" sz="2400" b="1" dirty="0">
                <a:solidFill>
                  <a:srgbClr val="FFFF00"/>
                </a:solidFill>
                <a:latin typeface="Arial"/>
                <a:ea typeface="ＭＳ ゴシック"/>
              </a:rPr>
              <a:t>National Emergency Fund $1.00/member.</a:t>
            </a:r>
          </a:p>
          <a:p>
            <a:pPr marL="457200" lvl="0" indent="-457200">
              <a:buFont typeface="+mj-lt"/>
              <a:buAutoNum type="arabicPeriod"/>
            </a:pPr>
            <a:endParaRPr lang="en-US" altLang="ja-JP" sz="2400" b="1" dirty="0">
              <a:solidFill>
                <a:srgbClr val="FFFF00"/>
              </a:solidFill>
              <a:latin typeface="Arial"/>
              <a:ea typeface="ＭＳ ゴシック"/>
            </a:endParaRPr>
          </a:p>
          <a:p>
            <a:pPr marL="182880" lvl="0" indent="-182880">
              <a:buNone/>
            </a:pPr>
            <a:r>
              <a:rPr lang="en-US" altLang="ja-JP" sz="2400" dirty="0">
                <a:solidFill>
                  <a:srgbClr val="FFFF00"/>
                </a:solidFill>
                <a:latin typeface="Arial"/>
                <a:ea typeface="ＭＳ ゴシック"/>
              </a:rPr>
              <a:t>Each Detachment and Squadron has their local charities where they donate.  This is where your local squadron is recognized by your community and where you may draw potential members.</a:t>
            </a:r>
          </a:p>
          <a:p>
            <a:pPr marL="182880" lvl="0" indent="-182880">
              <a:buNone/>
            </a:pPr>
            <a:r>
              <a:rPr lang="en-US" altLang="ja-JP" sz="2400" dirty="0">
                <a:solidFill>
                  <a:srgbClr val="FFFF00"/>
                </a:solidFill>
                <a:latin typeface="Arial"/>
                <a:ea typeface="ＭＳ ゴシック"/>
              </a:rPr>
              <a:t>Please document and advertise your contribution to the community and send in your photos.</a:t>
            </a:r>
          </a:p>
        </p:txBody>
      </p:sp>
    </p:spTree>
    <p:extLst>
      <p:ext uri="{BB962C8B-B14F-4D97-AF65-F5344CB8AC3E}">
        <p14:creationId xmlns:p14="http://schemas.microsoft.com/office/powerpoint/2010/main" val="214754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b="1" dirty="0">
                <a:solidFill>
                  <a:srgbClr val="FFFF00"/>
                </a:solidFill>
                <a:ea typeface="ＭＳ ゴシック"/>
              </a:rPr>
              <a:t>How we will achieve our Goals</a:t>
            </a:r>
            <a:endParaRPr lang="en-US" altLang="ja-JP" b="1" i="0" u="none" strike="noStrike" baseline="0" dirty="0">
              <a:solidFill>
                <a:srgbClr val="FFFF00"/>
              </a:solidFill>
              <a:latin typeface="Arial"/>
              <a:ea typeface="ＭＳ ゴシック"/>
            </a:endParaRPr>
          </a:p>
        </p:txBody>
      </p:sp>
      <p:sp>
        <p:nvSpPr>
          <p:cNvPr id="3" name="Text Placeholder 2"/>
          <p:cNvSpPr>
            <a:spLocks noGrp="1"/>
          </p:cNvSpPr>
          <p:nvPr>
            <p:ph type="body" idx="1"/>
          </p:nvPr>
        </p:nvSpPr>
        <p:spPr>
          <a:xfrm>
            <a:off x="1428750" y="1771650"/>
            <a:ext cx="6240780" cy="4525963"/>
          </a:xfrm>
        </p:spPr>
        <p:txBody>
          <a:bodyPr>
            <a:normAutofit/>
          </a:bodyPr>
          <a:lstStyle/>
          <a:p>
            <a:pPr marL="347472" lvl="0">
              <a:spcBef>
                <a:spcPts val="900"/>
              </a:spcBef>
            </a:pPr>
            <a:r>
              <a:rPr lang="en-US" altLang="ja-JP" sz="2200" dirty="0">
                <a:solidFill>
                  <a:srgbClr val="FFFF00"/>
                </a:solidFill>
                <a:latin typeface="Arial" panose="020B0604020202020204" pitchFamily="34" charset="0"/>
                <a:ea typeface="ＭＳ ゴシック"/>
                <a:cs typeface="Arial" panose="020B0604020202020204" pitchFamily="34" charset="0"/>
              </a:rPr>
              <a:t>Through coordination and open sharing of current resources.  Allow input from the Detachments during the monthly conference calls and promoting successful and unsuccessful activities with all.  Monitoring and communicating status of our programs and projects against the established goals.</a:t>
            </a:r>
          </a:p>
          <a:p>
            <a:pPr marL="347472" lvl="0">
              <a:spcBef>
                <a:spcPts val="900"/>
              </a:spcBef>
            </a:pPr>
            <a:r>
              <a:rPr lang="en-US" altLang="ja-JP" sz="2200" dirty="0">
                <a:solidFill>
                  <a:srgbClr val="FFFF00"/>
                </a:solidFill>
                <a:latin typeface="Arial" panose="020B0604020202020204" pitchFamily="34" charset="0"/>
                <a:ea typeface="ＭＳ ゴシック"/>
                <a:cs typeface="Arial" panose="020B0604020202020204" pitchFamily="34" charset="0"/>
              </a:rPr>
              <a:t>Initiating a one-on-one communication with the Detachments for regular updates on members and activities.  Try to make it fun!</a:t>
            </a:r>
            <a:endParaRPr lang="en-US" altLang="ja-JP" sz="2200" i="0" u="none" strike="noStrike" dirty="0">
              <a:solidFill>
                <a:srgbClr val="FFFF00"/>
              </a:solidFill>
              <a:latin typeface="Arial" panose="020B0604020202020204" pitchFamily="34" charset="0"/>
              <a:ea typeface="ＭＳ ゴシック"/>
              <a:cs typeface="Arial" panose="020B0604020202020204" pitchFamily="34" charset="0"/>
            </a:endParaRPr>
          </a:p>
        </p:txBody>
      </p:sp>
    </p:spTree>
    <p:extLst>
      <p:ext uri="{BB962C8B-B14F-4D97-AF65-F5344CB8AC3E}">
        <p14:creationId xmlns:p14="http://schemas.microsoft.com/office/powerpoint/2010/main" val="243876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1927-8A49-4E23-B154-B784C04A30B1}"/>
              </a:ext>
            </a:extLst>
          </p:cNvPr>
          <p:cNvSpPr>
            <a:spLocks noGrp="1"/>
          </p:cNvSpPr>
          <p:nvPr>
            <p:ph type="title"/>
          </p:nvPr>
        </p:nvSpPr>
        <p:spPr/>
        <p:txBody>
          <a:bodyPr/>
          <a:lstStyle/>
          <a:p>
            <a:r>
              <a:rPr lang="en-US" b="1" dirty="0">
                <a:solidFill>
                  <a:srgbClr val="FFFF00"/>
                </a:solidFill>
                <a:ea typeface="ＭＳ ゴシック"/>
              </a:rPr>
              <a:t>Program Deadlines, Events </a:t>
            </a:r>
          </a:p>
        </p:txBody>
      </p:sp>
      <p:sp>
        <p:nvSpPr>
          <p:cNvPr id="3" name="Text Placeholder 2"/>
          <p:cNvSpPr>
            <a:spLocks noGrp="1"/>
          </p:cNvSpPr>
          <p:nvPr>
            <p:ph type="body" idx="1"/>
          </p:nvPr>
        </p:nvSpPr>
        <p:spPr>
          <a:xfrm>
            <a:off x="1554480" y="1600200"/>
            <a:ext cx="6115050" cy="4525963"/>
          </a:xfrm>
        </p:spPr>
        <p:txBody>
          <a:bodyPr>
            <a:noAutofit/>
          </a:bodyPr>
          <a:lstStyle/>
          <a:p>
            <a:pPr marL="182880" lvl="0" indent="-182880">
              <a:spcBef>
                <a:spcPts val="600"/>
              </a:spcBef>
              <a:spcAft>
                <a:spcPts val="600"/>
              </a:spcAft>
              <a:buNone/>
            </a:pPr>
            <a:r>
              <a:rPr lang="en-US" altLang="ja-JP" sz="2200" dirty="0">
                <a:solidFill>
                  <a:srgbClr val="FFFF00"/>
                </a:solidFill>
                <a:latin typeface="Arial" panose="020B0604020202020204" pitchFamily="34" charset="0"/>
                <a:ea typeface="ＭＳ ゴシック"/>
                <a:cs typeface="Arial" panose="020B0604020202020204" pitchFamily="34" charset="0"/>
              </a:rPr>
              <a:t>Detachment representatives, should have the membership goal deadlines in their calendars.</a:t>
            </a:r>
          </a:p>
          <a:p>
            <a:pPr marL="182880" lvl="0" indent="-182880">
              <a:spcBef>
                <a:spcPts val="600"/>
              </a:spcBef>
              <a:spcAft>
                <a:spcPts val="600"/>
              </a:spcAft>
              <a:buNone/>
            </a:pPr>
            <a:r>
              <a:rPr lang="en-US" altLang="ja-JP" sz="2200" dirty="0">
                <a:solidFill>
                  <a:srgbClr val="FFFF00"/>
                </a:solidFill>
                <a:latin typeface="Arial" panose="020B0604020202020204" pitchFamily="34" charset="0"/>
                <a:ea typeface="ＭＳ ゴシック"/>
                <a:cs typeface="Arial" panose="020B0604020202020204" pitchFamily="34" charset="0"/>
              </a:rPr>
              <a:t>They should also strive to beat those deadline dates by a minimum of 1 week due to mailing and processing to National.</a:t>
            </a:r>
          </a:p>
          <a:p>
            <a:pPr marL="182880" lvl="0" indent="-182880">
              <a:spcBef>
                <a:spcPts val="600"/>
              </a:spcBef>
              <a:spcAft>
                <a:spcPts val="600"/>
              </a:spcAft>
              <a:buNone/>
            </a:pPr>
            <a:r>
              <a:rPr lang="en-US" altLang="ja-JP" sz="2200" dirty="0">
                <a:solidFill>
                  <a:srgbClr val="FFFF00"/>
                </a:solidFill>
                <a:latin typeface="Arial" panose="020B0604020202020204" pitchFamily="34" charset="0"/>
                <a:ea typeface="ＭＳ ゴシック"/>
                <a:cs typeface="Arial" panose="020B0604020202020204" pitchFamily="34" charset="0"/>
              </a:rPr>
              <a:t>For Membership: Start sending out dues reminders now! Do not wait for the National mailing.</a:t>
            </a:r>
          </a:p>
          <a:p>
            <a:pPr marL="182880" lvl="0" indent="-182880">
              <a:spcBef>
                <a:spcPts val="600"/>
              </a:spcBef>
              <a:spcAft>
                <a:spcPts val="600"/>
              </a:spcAft>
              <a:buNone/>
            </a:pPr>
            <a:r>
              <a:rPr lang="en-US" altLang="ja-JP" sz="2200" dirty="0">
                <a:solidFill>
                  <a:srgbClr val="FFFF00"/>
                </a:solidFill>
                <a:latin typeface="Arial" panose="020B0604020202020204" pitchFamily="34" charset="0"/>
                <a:ea typeface="ＭＳ ゴシック"/>
                <a:cs typeface="Arial" panose="020B0604020202020204" pitchFamily="34" charset="0"/>
              </a:rPr>
              <a:t>CWF deadline for this year’s contributions end in May so send your CWF contribution early.  </a:t>
            </a:r>
            <a:endParaRPr lang="en-US" altLang="ja-JP" sz="2200" u="none" strike="noStrike" baseline="0" dirty="0">
              <a:solidFill>
                <a:srgbClr val="FFFF00"/>
              </a:solidFill>
              <a:latin typeface="Arial" panose="020B0604020202020204" pitchFamily="34" charset="0"/>
              <a:ea typeface="ＭＳ ゴシック"/>
              <a:cs typeface="Arial" panose="020B0604020202020204" pitchFamily="34" charset="0"/>
            </a:endParaRPr>
          </a:p>
        </p:txBody>
      </p:sp>
    </p:spTree>
    <p:extLst>
      <p:ext uri="{BB962C8B-B14F-4D97-AF65-F5344CB8AC3E}">
        <p14:creationId xmlns:p14="http://schemas.microsoft.com/office/powerpoint/2010/main" val="272567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EC04-F163-474C-A4CA-464C95643045}"/>
              </a:ext>
            </a:extLst>
          </p:cNvPr>
          <p:cNvSpPr>
            <a:spLocks noGrp="1"/>
          </p:cNvSpPr>
          <p:nvPr>
            <p:ph type="title"/>
          </p:nvPr>
        </p:nvSpPr>
        <p:spPr/>
        <p:txBody>
          <a:bodyPr/>
          <a:lstStyle/>
          <a:p>
            <a:r>
              <a:rPr lang="en-US" b="1" dirty="0">
                <a:solidFill>
                  <a:srgbClr val="FFFF00"/>
                </a:solidFill>
                <a:ea typeface="ＭＳ ゴシック"/>
              </a:rPr>
              <a:t>Program Deadlines, Events </a:t>
            </a:r>
            <a:endParaRPr lang="en-US" dirty="0"/>
          </a:p>
        </p:txBody>
      </p:sp>
      <p:sp>
        <p:nvSpPr>
          <p:cNvPr id="3" name="Text Placeholder 2"/>
          <p:cNvSpPr>
            <a:spLocks noGrp="1"/>
          </p:cNvSpPr>
          <p:nvPr>
            <p:ph type="body" idx="1"/>
          </p:nvPr>
        </p:nvSpPr>
        <p:spPr>
          <a:xfrm>
            <a:off x="1177290" y="1417638"/>
            <a:ext cx="6846570" cy="5147549"/>
          </a:xfrm>
        </p:spPr>
        <p:txBody>
          <a:bodyPr>
            <a:noAutofit/>
          </a:bodyPr>
          <a:lstStyle/>
          <a:p>
            <a:pPr marL="182880" lvl="0" indent="-457200">
              <a:spcBef>
                <a:spcPts val="600"/>
              </a:spcBef>
              <a:spcAft>
                <a:spcPts val="600"/>
              </a:spcAft>
              <a:buNone/>
            </a:pPr>
            <a:r>
              <a:rPr lang="en-US" altLang="ja-JP" sz="2200" i="1" dirty="0">
                <a:solidFill>
                  <a:srgbClr val="FFFF00"/>
                </a:solidFill>
                <a:latin typeface="Arial" panose="020B0604020202020204" pitchFamily="34" charset="0"/>
                <a:ea typeface="ＭＳ ゴシック"/>
                <a:cs typeface="Arial" panose="020B0604020202020204" pitchFamily="34" charset="0"/>
              </a:rPr>
              <a:t>Consolidated reports need to be submitted to National no later than 30 days prior to convention and Squadrons need to have their reports submitted to their Detachments as specified by the Detachments.</a:t>
            </a:r>
          </a:p>
          <a:p>
            <a:pPr marL="182880" lvl="0" indent="-457200">
              <a:spcBef>
                <a:spcPts val="600"/>
              </a:spcBef>
              <a:spcAft>
                <a:spcPts val="600"/>
              </a:spcAft>
              <a:buNone/>
            </a:pPr>
            <a:r>
              <a:rPr lang="en-US" altLang="ja-JP" sz="2200" i="1" dirty="0">
                <a:solidFill>
                  <a:srgbClr val="FFFF00"/>
                </a:solidFill>
                <a:latin typeface="Arial" panose="020B0604020202020204" pitchFamily="34" charset="0"/>
                <a:ea typeface="ＭＳ ゴシック"/>
                <a:cs typeface="Arial" panose="020B0604020202020204" pitchFamily="34" charset="0"/>
              </a:rPr>
              <a:t>Certification of officers for both the Squadrons and Detachments as well as the Detachment officers report, Certified Election of Officers and Detachment Chair Reports should have been submitted. This is so the National Committees have a direct line to the Detachment Committee Chairs for each program.</a:t>
            </a:r>
          </a:p>
        </p:txBody>
      </p:sp>
    </p:spTree>
    <p:extLst>
      <p:ext uri="{BB962C8B-B14F-4D97-AF65-F5344CB8AC3E}">
        <p14:creationId xmlns:p14="http://schemas.microsoft.com/office/powerpoint/2010/main" val="388401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46038"/>
            <a:ext cx="8877300" cy="1143000"/>
          </a:xfrm>
        </p:spPr>
        <p:txBody>
          <a:bodyPr>
            <a:normAutofit fontScale="90000"/>
          </a:bodyPr>
          <a:lstStyle/>
          <a:p>
            <a:pPr rtl="0"/>
            <a:r>
              <a:rPr lang="en-US" altLang="ja-JP" b="1" i="0" u="none" strike="noStrike" baseline="0" dirty="0">
                <a:solidFill>
                  <a:srgbClr val="FFFF00"/>
                </a:solidFill>
                <a:latin typeface="Arial"/>
                <a:ea typeface="ＭＳ ゴシック"/>
              </a:rPr>
              <a:t>National Vice Commander (South)</a:t>
            </a:r>
          </a:p>
        </p:txBody>
      </p:sp>
      <p:sp>
        <p:nvSpPr>
          <p:cNvPr id="3" name="Text Placeholder 2"/>
          <p:cNvSpPr>
            <a:spLocks noGrp="1"/>
          </p:cNvSpPr>
          <p:nvPr>
            <p:ph type="body" idx="1"/>
          </p:nvPr>
        </p:nvSpPr>
        <p:spPr>
          <a:xfrm>
            <a:off x="457200" y="1005840"/>
            <a:ext cx="8229600" cy="5715000"/>
          </a:xfrm>
        </p:spPr>
        <p:txBody>
          <a:bodyPr>
            <a:noAutofit/>
          </a:bodyPr>
          <a:lstStyle/>
          <a:p>
            <a:pPr marL="182880" lvl="0" indent="-182880" rtl="0">
              <a:spcBef>
                <a:spcPts val="600"/>
              </a:spcBef>
              <a:spcAft>
                <a:spcPts val="600"/>
              </a:spcAft>
              <a:buNone/>
            </a:pPr>
            <a:r>
              <a:rPr lang="en-US" altLang="ja-JP" sz="2000" b="1" i="0" u="none" strike="noStrike" baseline="0" dirty="0">
                <a:solidFill>
                  <a:srgbClr val="FFFF00"/>
                </a:solidFill>
                <a:latin typeface="Arial" panose="020B0604020202020204" pitchFamily="34" charset="0"/>
                <a:ea typeface="ＭＳ ゴシック"/>
                <a:cs typeface="Arial" panose="020B0604020202020204" pitchFamily="34" charset="0"/>
              </a:rPr>
              <a:t>Steve A. Gower</a:t>
            </a:r>
          </a:p>
          <a:p>
            <a:pPr marL="182880" lvl="0" indent="-182880">
              <a:spcBef>
                <a:spcPts val="600"/>
              </a:spcBef>
              <a:spcAft>
                <a:spcPts val="600"/>
              </a:spcAft>
              <a:buNone/>
            </a:pPr>
            <a:r>
              <a:rPr lang="en-US" altLang="ja-JP" sz="2000" b="1" i="1" dirty="0">
                <a:solidFill>
                  <a:srgbClr val="FFFF00"/>
                </a:solidFill>
                <a:latin typeface="Times" pitchFamily="2" charset="0"/>
                <a:ea typeface="ＭＳ ゴシック"/>
                <a:cs typeface="Arial" panose="020B0604020202020204" pitchFamily="34" charset="0"/>
              </a:rPr>
              <a:t>I  have been a member of Squadron 327 for 30 years serving on the Executive Board since my first meeting when I was elected Squadron Historian. I have served as Commander a number of times, and as Finance Officer, Adjutant, and Historian.</a:t>
            </a:r>
          </a:p>
          <a:p>
            <a:pPr marL="182880" lvl="0" indent="-182880">
              <a:spcBef>
                <a:spcPts val="600"/>
              </a:spcBef>
              <a:spcAft>
                <a:spcPts val="600"/>
              </a:spcAft>
              <a:buNone/>
            </a:pPr>
            <a:r>
              <a:rPr lang="en-US" altLang="ja-JP" sz="2000" b="1" i="1" dirty="0">
                <a:solidFill>
                  <a:srgbClr val="FFFF00"/>
                </a:solidFill>
                <a:latin typeface="Times" pitchFamily="2" charset="0"/>
                <a:ea typeface="ＭＳ ゴシック"/>
                <a:cs typeface="Arial" panose="020B0604020202020204" pitchFamily="34" charset="0"/>
              </a:rPr>
              <a:t>On the Detachment level…I have served as Detachment Commander 2006-2007, Detachment Vice Commander and  currently serve as Judge Advocate, Nominating Committee Chairman, VA Leadership College Director for the SAL, and SAL Son of the year Committee Chairman.</a:t>
            </a:r>
          </a:p>
          <a:p>
            <a:pPr marL="182880" lvl="0" indent="-182880">
              <a:spcBef>
                <a:spcPts val="600"/>
              </a:spcBef>
              <a:spcAft>
                <a:spcPts val="600"/>
              </a:spcAft>
              <a:buNone/>
            </a:pPr>
            <a:r>
              <a:rPr lang="en-US" altLang="ja-JP" sz="2000" b="1" i="1" dirty="0">
                <a:solidFill>
                  <a:srgbClr val="FFFF00"/>
                </a:solidFill>
                <a:latin typeface="Times" pitchFamily="2" charset="0"/>
                <a:ea typeface="ＭＳ ゴシック"/>
                <a:cs typeface="Arial" panose="020B0604020202020204" pitchFamily="34" charset="0"/>
              </a:rPr>
              <a:t>On National level I have served 4 years as Alternate NEC, 4 years NEC, a member of Homeland Security Committee, a  member of Child Welfare Foundation Committee, Southern Region Membership Chairman and as a member of the VA&amp;R Commission.</a:t>
            </a:r>
          </a:p>
          <a:p>
            <a:pPr marL="182880" lvl="0" indent="-182880">
              <a:spcBef>
                <a:spcPts val="600"/>
              </a:spcBef>
              <a:spcAft>
                <a:spcPts val="600"/>
              </a:spcAft>
              <a:buNone/>
            </a:pPr>
            <a:r>
              <a:rPr lang="en-US" altLang="ja-JP" sz="2000" b="1" i="1" dirty="0">
                <a:solidFill>
                  <a:srgbClr val="FFFF00"/>
                </a:solidFill>
                <a:latin typeface="Times" pitchFamily="2" charset="0"/>
                <a:ea typeface="ＭＳ ゴシック"/>
                <a:cs typeface="Arial" panose="020B0604020202020204" pitchFamily="34" charset="0"/>
              </a:rPr>
              <a:t>I am also a graduate of the SAL National Management Institute. My proud membership comes through my father who served in the USCG during Korean War.</a:t>
            </a:r>
            <a:endParaRPr lang="en-US" altLang="ja-JP" sz="2000" b="1" i="1" u="none" strike="noStrike" baseline="0" dirty="0">
              <a:solidFill>
                <a:srgbClr val="FFFF00"/>
              </a:solidFill>
              <a:latin typeface="Times" pitchFamily="2" charset="0"/>
              <a:ea typeface="ＭＳ ゴシック"/>
              <a:cs typeface="Arial" panose="020B0604020202020204" pitchFamily="34" charset="0"/>
            </a:endParaRPr>
          </a:p>
        </p:txBody>
      </p:sp>
    </p:spTree>
    <p:extLst>
      <p:ext uri="{BB962C8B-B14F-4D97-AF65-F5344CB8AC3E}">
        <p14:creationId xmlns:p14="http://schemas.microsoft.com/office/powerpoint/2010/main" val="58719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r-IN" altLang="ja-JP" b="1" i="1" u="none" strike="noStrike" baseline="0" dirty="0">
                <a:solidFill>
                  <a:srgbClr val="FFFF00"/>
                </a:solidFill>
                <a:latin typeface="Arial"/>
                <a:ea typeface="ＭＳ ゴシック"/>
              </a:rPr>
              <a:t> “</a:t>
            </a:r>
            <a:r>
              <a:rPr lang="en-US" altLang="ja-JP" b="1" i="1" dirty="0">
                <a:solidFill>
                  <a:srgbClr val="FFFF00"/>
                </a:solidFill>
                <a:latin typeface="Arial"/>
                <a:ea typeface="ＭＳ ゴシック"/>
              </a:rPr>
              <a:t>Honor the Past </a:t>
            </a:r>
            <a:br>
              <a:rPr lang="en-US" altLang="ja-JP" b="1" i="1" dirty="0">
                <a:solidFill>
                  <a:srgbClr val="FFFF00"/>
                </a:solidFill>
                <a:latin typeface="Arial"/>
                <a:ea typeface="ＭＳ ゴシック"/>
              </a:rPr>
            </a:br>
            <a:r>
              <a:rPr lang="en-US" altLang="ja-JP" b="1" i="1" dirty="0">
                <a:solidFill>
                  <a:srgbClr val="FFFF00"/>
                </a:solidFill>
                <a:latin typeface="Arial"/>
                <a:ea typeface="ＭＳ ゴシック"/>
              </a:rPr>
              <a:t>and Continue the Legacy</a:t>
            </a:r>
            <a:r>
              <a:rPr lang="mr-IN" altLang="ja-JP" b="1" i="1" u="none" strike="noStrike" baseline="0" dirty="0">
                <a:solidFill>
                  <a:srgbClr val="FFFF00"/>
                </a:solidFill>
                <a:latin typeface="Arial"/>
                <a:ea typeface="ＭＳ ゴシック"/>
              </a:rPr>
              <a:t>”</a:t>
            </a:r>
          </a:p>
        </p:txBody>
      </p:sp>
      <p:sp>
        <p:nvSpPr>
          <p:cNvPr id="3" name="Text Placeholder 2"/>
          <p:cNvSpPr>
            <a:spLocks noGrp="1"/>
          </p:cNvSpPr>
          <p:nvPr>
            <p:ph type="body" idx="1"/>
          </p:nvPr>
        </p:nvSpPr>
        <p:spPr>
          <a:xfrm>
            <a:off x="457200" y="1638300"/>
            <a:ext cx="8229600" cy="4487863"/>
          </a:xfrm>
        </p:spPr>
        <p:txBody>
          <a:bodyPr>
            <a:normAutofit/>
          </a:bodyPr>
          <a:lstStyle/>
          <a:p>
            <a:pPr marL="908050" lvl="0"/>
            <a:r>
              <a:rPr lang="en-US" altLang="ja-JP" sz="2400" dirty="0">
                <a:solidFill>
                  <a:srgbClr val="FFFF00"/>
                </a:solidFill>
                <a:latin typeface="Arial"/>
                <a:ea typeface="ＭＳ ゴシック"/>
              </a:rPr>
              <a:t>Our mission is to spread the word of Commander Gibbs , to share his message and goals to all the Blue capers . They are the life blood of our organization. We need to let them know that without all the hard work they do, we would not exist. </a:t>
            </a:r>
          </a:p>
          <a:p>
            <a:pPr marL="908050" lvl="0"/>
            <a:r>
              <a:rPr lang="en-US" altLang="ja-JP" sz="2400" dirty="0">
                <a:solidFill>
                  <a:srgbClr val="FFFF00"/>
                </a:solidFill>
                <a:latin typeface="Arial"/>
                <a:ea typeface="ＭＳ ゴシック"/>
              </a:rPr>
              <a:t>I need to get all the information coming out from National as well as our NEC meetings to the leadership teams in all the Detachments. They in turn should make sure all of their respective Squadrons receive it.</a:t>
            </a:r>
          </a:p>
        </p:txBody>
      </p:sp>
    </p:spTree>
    <p:extLst>
      <p:ext uri="{BB962C8B-B14F-4D97-AF65-F5344CB8AC3E}">
        <p14:creationId xmlns:p14="http://schemas.microsoft.com/office/powerpoint/2010/main" val="113500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118"/>
            <a:ext cx="8229600" cy="1143000"/>
          </a:xfrm>
        </p:spPr>
        <p:txBody>
          <a:bodyPr/>
          <a:lstStyle/>
          <a:p>
            <a:pPr rtl="0"/>
            <a:r>
              <a:rPr lang="en-US" altLang="ja-JP" b="1" i="0" u="none" strike="noStrike" baseline="0" dirty="0">
                <a:solidFill>
                  <a:srgbClr val="FFFF00"/>
                </a:solidFill>
                <a:latin typeface="Arial"/>
                <a:ea typeface="ＭＳ ゴシック"/>
              </a:rPr>
              <a:t>South Goals</a:t>
            </a:r>
          </a:p>
        </p:txBody>
      </p:sp>
      <p:sp>
        <p:nvSpPr>
          <p:cNvPr id="3" name="Text Placeholder 2"/>
          <p:cNvSpPr>
            <a:spLocks noGrp="1"/>
          </p:cNvSpPr>
          <p:nvPr>
            <p:ph type="body" idx="1"/>
          </p:nvPr>
        </p:nvSpPr>
        <p:spPr>
          <a:xfrm>
            <a:off x="1188720" y="1623060"/>
            <a:ext cx="6789420" cy="4503103"/>
          </a:xfrm>
        </p:spPr>
        <p:txBody>
          <a:bodyPr>
            <a:noAutofit/>
          </a:bodyPr>
          <a:lstStyle/>
          <a:p>
            <a:pPr marL="457200" lvl="0" indent="-457200">
              <a:spcBef>
                <a:spcPts val="1200"/>
              </a:spcBef>
              <a:spcAft>
                <a:spcPts val="1200"/>
              </a:spcAft>
              <a:buFont typeface="+mj-lt"/>
              <a:buAutoNum type="arabicPeriod"/>
            </a:pPr>
            <a:r>
              <a:rPr lang="en-US" altLang="ja-JP" sz="2400" dirty="0">
                <a:solidFill>
                  <a:srgbClr val="FFFF00"/>
                </a:solidFill>
                <a:latin typeface="Arial"/>
                <a:ea typeface="ＭＳ ゴシック"/>
              </a:rPr>
              <a:t>Our mission is to reach an all time high in membership this year with a 90% renewal rate. </a:t>
            </a:r>
          </a:p>
          <a:p>
            <a:pPr marL="457200" lvl="0" indent="-457200">
              <a:spcBef>
                <a:spcPts val="1200"/>
              </a:spcBef>
              <a:spcAft>
                <a:spcPts val="1200"/>
              </a:spcAft>
              <a:buFont typeface="+mj-lt"/>
              <a:buAutoNum type="arabicPeriod"/>
            </a:pPr>
            <a:r>
              <a:rPr lang="en-US" altLang="ja-JP" sz="2400" dirty="0">
                <a:solidFill>
                  <a:srgbClr val="FFFF00"/>
                </a:solidFill>
                <a:latin typeface="Arial"/>
                <a:ea typeface="ＭＳ ゴシック"/>
              </a:rPr>
              <a:t>We also want to help the American Legion by going out and requiting new Veterans to join our Legion family.</a:t>
            </a:r>
          </a:p>
          <a:p>
            <a:pPr marL="457200" lvl="0" indent="-457200">
              <a:spcBef>
                <a:spcPts val="1200"/>
              </a:spcBef>
              <a:spcAft>
                <a:spcPts val="1200"/>
              </a:spcAft>
              <a:buFont typeface="+mj-lt"/>
              <a:buAutoNum type="arabicPeriod"/>
            </a:pPr>
            <a:endParaRPr lang="en-US" altLang="ja-JP" sz="2400" dirty="0">
              <a:solidFill>
                <a:srgbClr val="FFFF00"/>
              </a:solidFill>
              <a:latin typeface="Arial"/>
              <a:ea typeface="ＭＳ ゴシック"/>
            </a:endParaRPr>
          </a:p>
        </p:txBody>
      </p:sp>
    </p:spTree>
    <p:extLst>
      <p:ext uri="{BB962C8B-B14F-4D97-AF65-F5344CB8AC3E}">
        <p14:creationId xmlns:p14="http://schemas.microsoft.com/office/powerpoint/2010/main" val="231935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b="1" dirty="0">
                <a:solidFill>
                  <a:srgbClr val="FFFF00"/>
                </a:solidFill>
                <a:ea typeface="ＭＳ ゴシック"/>
              </a:rPr>
              <a:t>How we will achieve our Goals</a:t>
            </a:r>
            <a:endParaRPr lang="en-US" altLang="ja-JP" b="1" i="0" u="none" strike="noStrike" baseline="0" dirty="0">
              <a:solidFill>
                <a:srgbClr val="FFFF00"/>
              </a:solidFill>
              <a:latin typeface="Arial"/>
              <a:ea typeface="ＭＳ ゴシック"/>
            </a:endParaRPr>
          </a:p>
        </p:txBody>
      </p:sp>
      <p:sp>
        <p:nvSpPr>
          <p:cNvPr id="3" name="Text Placeholder 2"/>
          <p:cNvSpPr>
            <a:spLocks noGrp="1"/>
          </p:cNvSpPr>
          <p:nvPr>
            <p:ph type="body" idx="1"/>
          </p:nvPr>
        </p:nvSpPr>
        <p:spPr>
          <a:xfrm>
            <a:off x="1191802" y="1610474"/>
            <a:ext cx="6349430" cy="4525963"/>
          </a:xfrm>
        </p:spPr>
        <p:txBody>
          <a:bodyPr>
            <a:normAutofit/>
          </a:bodyPr>
          <a:lstStyle/>
          <a:p>
            <a:pPr marL="182880" lvl="0" indent="-182880">
              <a:spcBef>
                <a:spcPts val="1200"/>
              </a:spcBef>
              <a:spcAft>
                <a:spcPts val="600"/>
              </a:spcAft>
              <a:buNone/>
            </a:pPr>
            <a:r>
              <a:rPr lang="en-US" altLang="ja-JP" sz="2400" dirty="0">
                <a:solidFill>
                  <a:srgbClr val="FFFF00"/>
                </a:solidFill>
                <a:latin typeface="Arial" panose="020B0604020202020204" pitchFamily="34" charset="0"/>
                <a:ea typeface="ＭＳ ゴシック"/>
                <a:cs typeface="Arial" panose="020B0604020202020204" pitchFamily="34" charset="0"/>
              </a:rPr>
              <a:t>We all must get in board with </a:t>
            </a:r>
            <a:r>
              <a:rPr lang="en-US" altLang="ja-JP" i="1" dirty="0">
                <a:solidFill>
                  <a:srgbClr val="FFFF00"/>
                </a:solidFill>
                <a:latin typeface="Arial" panose="020B0604020202020204" pitchFamily="34" charset="0"/>
                <a:ea typeface="ＭＳ ゴシック"/>
                <a:cs typeface="Arial" panose="020B0604020202020204" pitchFamily="34" charset="0"/>
              </a:rPr>
              <a:t>“Team 100”</a:t>
            </a:r>
            <a:r>
              <a:rPr lang="en-US" altLang="ja-JP" sz="2400" dirty="0">
                <a:solidFill>
                  <a:srgbClr val="FFFF00"/>
                </a:solidFill>
                <a:latin typeface="Arial" panose="020B0604020202020204" pitchFamily="34" charset="0"/>
                <a:ea typeface="ＭＳ ゴシック"/>
                <a:cs typeface="Arial" panose="020B0604020202020204" pitchFamily="34" charset="0"/>
              </a:rPr>
              <a:t>.</a:t>
            </a:r>
          </a:p>
          <a:p>
            <a:pPr marL="182880" lvl="0" indent="-182880">
              <a:spcBef>
                <a:spcPts val="1200"/>
              </a:spcBef>
              <a:spcAft>
                <a:spcPts val="600"/>
              </a:spcAft>
              <a:buNone/>
            </a:pPr>
            <a:r>
              <a:rPr lang="en-US" altLang="ja-JP" sz="2400" dirty="0">
                <a:solidFill>
                  <a:srgbClr val="FFFF00"/>
                </a:solidFill>
                <a:latin typeface="Arial" panose="020B0604020202020204" pitchFamily="34" charset="0"/>
                <a:ea typeface="ＭＳ ゴシック"/>
                <a:cs typeface="Arial" panose="020B0604020202020204" pitchFamily="34" charset="0"/>
              </a:rPr>
              <a:t>Do so by signing up new members to the American Legion, through this effort... we also increase the opportunity to sign up more Sons and Auxiliary Unit members.</a:t>
            </a:r>
          </a:p>
          <a:p>
            <a:pPr marL="182880" lvl="0" indent="-182880">
              <a:spcBef>
                <a:spcPts val="1200"/>
              </a:spcBef>
              <a:spcAft>
                <a:spcPts val="600"/>
              </a:spcAft>
              <a:buNone/>
            </a:pPr>
            <a:r>
              <a:rPr lang="en-US" altLang="ja-JP" sz="2400" dirty="0">
                <a:solidFill>
                  <a:srgbClr val="FFFF00"/>
                </a:solidFill>
                <a:latin typeface="Arial" panose="020B0604020202020204" pitchFamily="34" charset="0"/>
                <a:ea typeface="ＭＳ ゴシック"/>
                <a:cs typeface="Arial" panose="020B0604020202020204" pitchFamily="34" charset="0"/>
              </a:rPr>
              <a:t>This will help the whole organization grow. </a:t>
            </a:r>
            <a:endParaRPr lang="en-US" altLang="ja-JP" sz="2400" i="0" u="none" strike="noStrike" baseline="0" dirty="0">
              <a:solidFill>
                <a:srgbClr val="FFFF00"/>
              </a:solidFill>
              <a:latin typeface="Arial" panose="020B0604020202020204" pitchFamily="34" charset="0"/>
              <a:ea typeface="ＭＳ ゴシック"/>
              <a:cs typeface="Arial" panose="020B0604020202020204" pitchFamily="34" charset="0"/>
            </a:endParaRPr>
          </a:p>
        </p:txBody>
      </p:sp>
    </p:spTree>
    <p:extLst>
      <p:ext uri="{BB962C8B-B14F-4D97-AF65-F5344CB8AC3E}">
        <p14:creationId xmlns:p14="http://schemas.microsoft.com/office/powerpoint/2010/main" val="316573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5422900" cy="1143000"/>
          </a:xfrm>
        </p:spPr>
        <p:txBody>
          <a:bodyPr>
            <a:normAutofit/>
          </a:bodyPr>
          <a:lstStyle/>
          <a:p>
            <a:pPr rtl="0"/>
            <a:r>
              <a:rPr lang="en-US" altLang="ja-JP" sz="2400" b="1" i="0" u="none" strike="noStrike" baseline="0" dirty="0">
                <a:solidFill>
                  <a:srgbClr val="FFFF00"/>
                </a:solidFill>
                <a:latin typeface="Arial"/>
                <a:ea typeface="ＭＳ ゴシック"/>
              </a:rPr>
              <a:t>National Detachment Commanders </a:t>
            </a:r>
            <a:br>
              <a:rPr lang="en-US" altLang="ja-JP" sz="2400" b="1" i="0" u="none" strike="noStrike" baseline="0" dirty="0">
                <a:solidFill>
                  <a:srgbClr val="FFFF00"/>
                </a:solidFill>
                <a:latin typeface="Arial"/>
                <a:ea typeface="ＭＳ ゴシック"/>
              </a:rPr>
            </a:br>
            <a:r>
              <a:rPr lang="en-US" altLang="ja-JP" sz="2400" b="1" i="0" u="none" strike="noStrike" baseline="0" dirty="0">
                <a:solidFill>
                  <a:srgbClr val="FFFF00"/>
                </a:solidFill>
                <a:latin typeface="Arial"/>
                <a:ea typeface="ＭＳ ゴシック"/>
              </a:rPr>
              <a:t>Leadership Seminar 2018 - 2019</a:t>
            </a:r>
          </a:p>
        </p:txBody>
      </p:sp>
      <p:sp>
        <p:nvSpPr>
          <p:cNvPr id="3" name="Text Placeholder 2"/>
          <p:cNvSpPr>
            <a:spLocks noGrp="1"/>
          </p:cNvSpPr>
          <p:nvPr>
            <p:ph type="body" idx="1"/>
          </p:nvPr>
        </p:nvSpPr>
        <p:spPr>
          <a:xfrm>
            <a:off x="1211580" y="1600200"/>
            <a:ext cx="6732871" cy="5112572"/>
          </a:xfrm>
        </p:spPr>
        <p:txBody>
          <a:bodyPr>
            <a:noAutofit/>
          </a:bodyPr>
          <a:lstStyle/>
          <a:p>
            <a:pPr marL="0" lvl="0" indent="0" algn="ctr" rtl="0">
              <a:buNone/>
            </a:pPr>
            <a:r>
              <a:rPr lang="en-US"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SEMINAR AGENDA</a:t>
            </a:r>
          </a:p>
          <a:p>
            <a:pPr marL="0" lvl="0" indent="0" rtl="0">
              <a:buNone/>
              <a:tabLst>
                <a:tab pos="576263" algn="l"/>
              </a:tabLst>
            </a:pPr>
            <a:r>
              <a:rPr lang="pt-BR"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9:00 AM	National Detachment Leadership Seminar</a:t>
            </a:r>
            <a:r>
              <a:rPr lang="pt-BR" altLang="ja-JP" sz="1400" b="1" dirty="0">
                <a:solidFill>
                  <a:srgbClr val="FFFF00"/>
                </a:solidFill>
                <a:latin typeface="Arial" panose="020B0604020202020204" pitchFamily="34" charset="0"/>
                <a:ea typeface="ＭＳ ゴシック"/>
                <a:cs typeface="Arial" panose="020B0604020202020204" pitchFamily="34" charset="0"/>
              </a:rPr>
              <a:t> </a:t>
            </a:r>
            <a:r>
              <a:rPr lang="pt-BR"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 Registration / Sign Up</a:t>
            </a:r>
          </a:p>
          <a:p>
            <a:pPr marL="0" indent="0">
              <a:buNone/>
              <a:tabLst>
                <a:tab pos="576263" algn="l"/>
              </a:tabLst>
            </a:pPr>
            <a:r>
              <a:rPr lang="tr-TR"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9:15 AM	Commander</a:t>
            </a:r>
            <a:r>
              <a:rPr lang="mr-IN" altLang="ja-JP" sz="1400" b="1" u="none" strike="noStrike" baseline="0" dirty="0">
                <a:solidFill>
                  <a:srgbClr val="FFFF00"/>
                </a:solidFill>
                <a:latin typeface="Arial" panose="020B0604020202020204" pitchFamily="34" charset="0"/>
                <a:ea typeface="ＭＳ ゴシック"/>
              </a:rPr>
              <a:t>’</a:t>
            </a:r>
            <a:r>
              <a:rPr lang="en-US"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s Workshop – Past National Commanders:</a:t>
            </a:r>
            <a:r>
              <a:rPr lang="en-US" altLang="ja-JP" sz="1400" b="1" u="none" strike="noStrike" dirty="0">
                <a:solidFill>
                  <a:srgbClr val="FFFF00"/>
                </a:solidFill>
                <a:latin typeface="Arial" panose="020B0604020202020204" pitchFamily="34" charset="0"/>
                <a:ea typeface="ＭＳ ゴシック"/>
                <a:cs typeface="Arial" panose="020B0604020202020204" pitchFamily="34" charset="0"/>
              </a:rPr>
              <a:t> </a:t>
            </a:r>
          </a:p>
          <a:p>
            <a:pPr marL="0" indent="0">
              <a:buNone/>
              <a:tabLst>
                <a:tab pos="576263" algn="l"/>
              </a:tabLst>
            </a:pPr>
            <a:r>
              <a:rPr lang="en-US" altLang="ja-JP" sz="1400" b="1" baseline="0" dirty="0">
                <a:solidFill>
                  <a:srgbClr val="FFFF00"/>
                </a:solidFill>
                <a:latin typeface="Arial" panose="020B0604020202020204" pitchFamily="34" charset="0"/>
                <a:ea typeface="ＭＳ ゴシック"/>
                <a:cs typeface="Arial" panose="020B0604020202020204" pitchFamily="34" charset="0"/>
              </a:rPr>
              <a:t>		</a:t>
            </a:r>
            <a:r>
              <a:rPr lang="en-US"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Michael Deacon (IA) &amp; </a:t>
            </a:r>
            <a:r>
              <a:rPr lang="en-US" altLang="ja-JP" sz="1400" b="1" dirty="0">
                <a:solidFill>
                  <a:srgbClr val="FFFF00"/>
                </a:solidFill>
                <a:latin typeface="Arial" panose="020B0604020202020204" pitchFamily="34" charset="0"/>
                <a:ea typeface="ＭＳ ゴシック"/>
                <a:cs typeface="Arial" panose="020B0604020202020204" pitchFamily="34" charset="0"/>
              </a:rPr>
              <a:t>Joe Gladden (MD)</a:t>
            </a:r>
            <a:endParaRPr lang="en-US" altLang="ja-JP" sz="1400" b="1" u="none" strike="noStrike" baseline="0" dirty="0">
              <a:solidFill>
                <a:srgbClr val="FFFF00"/>
              </a:solidFill>
              <a:latin typeface="Arial" panose="020B0604020202020204" pitchFamily="34" charset="0"/>
              <a:ea typeface="ＭＳ ゴシック"/>
              <a:cs typeface="Arial" panose="020B0604020202020204" pitchFamily="34" charset="0"/>
            </a:endParaRPr>
          </a:p>
          <a:p>
            <a:pPr marL="228600" lvl="0" indent="0" rtl="0">
              <a:buNone/>
            </a:pPr>
            <a:r>
              <a:rPr lang="en-US"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	Welcome &amp; Introductions</a:t>
            </a:r>
          </a:p>
          <a:p>
            <a:pPr marL="228600" lvl="0" indent="0" rtl="0">
              <a:buNone/>
            </a:pPr>
            <a:r>
              <a:rPr lang="en-US"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	Goals of the Workshop</a:t>
            </a:r>
          </a:p>
          <a:p>
            <a:pPr marL="347663" lvl="0" indent="0" rtl="0">
              <a:buNone/>
            </a:pPr>
            <a:r>
              <a:rPr lang="en-US"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	National Organization</a:t>
            </a:r>
          </a:p>
          <a:p>
            <a:pPr marL="457200" lvl="0" indent="0">
              <a:buNone/>
            </a:pPr>
            <a:r>
              <a:rPr lang="en-US" altLang="ja-JP" sz="1400" b="1" dirty="0">
                <a:solidFill>
                  <a:srgbClr val="FFFF00"/>
                </a:solidFill>
                <a:latin typeface="Arial" panose="020B0604020202020204" pitchFamily="34" charset="0"/>
                <a:ea typeface="ＭＳ ゴシック"/>
                <a:cs typeface="Arial" panose="020B0604020202020204" pitchFamily="34" charset="0"/>
              </a:rPr>
              <a:t>	Administrative responsibilities</a:t>
            </a:r>
          </a:p>
          <a:p>
            <a:pPr marL="457200" lvl="0" indent="0">
              <a:buNone/>
            </a:pPr>
            <a:r>
              <a:rPr lang="en-US"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	Structure, operations, players</a:t>
            </a:r>
          </a:p>
          <a:p>
            <a:pPr marL="457200" lvl="0" indent="0" rtl="0">
              <a:buNone/>
            </a:pPr>
            <a:r>
              <a:rPr lang="en-US"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	Committees and Commissions</a:t>
            </a:r>
          </a:p>
          <a:p>
            <a:pPr marL="457200" lvl="0" indent="0" rtl="0">
              <a:buNone/>
            </a:pPr>
            <a:r>
              <a:rPr lang="en-US"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	Role of the N.E.C.</a:t>
            </a:r>
          </a:p>
          <a:p>
            <a:pPr marL="0" indent="0">
              <a:buNone/>
              <a:tabLst>
                <a:tab pos="576263" algn="l"/>
              </a:tabLst>
            </a:pPr>
            <a:r>
              <a:rPr lang="en-US"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10:30 AM	Roles &amp; Responsibilities </a:t>
            </a:r>
            <a:r>
              <a:rPr lang="en-US" altLang="ja-JP" sz="1400" b="1" dirty="0">
                <a:solidFill>
                  <a:srgbClr val="FFFF00"/>
                </a:solidFill>
                <a:latin typeface="Arial" panose="020B0604020202020204" pitchFamily="34" charset="0"/>
                <a:ea typeface="ＭＳ ゴシック"/>
                <a:cs typeface="Arial" panose="020B0604020202020204" pitchFamily="34" charset="0"/>
              </a:rPr>
              <a:t>– Past National Commanders:  </a:t>
            </a:r>
          </a:p>
          <a:p>
            <a:pPr marL="0" indent="0">
              <a:buNone/>
              <a:tabLst>
                <a:tab pos="576263" algn="l"/>
              </a:tabLst>
            </a:pPr>
            <a:r>
              <a:rPr lang="en-US" altLang="ja-JP" sz="1400" b="1" dirty="0">
                <a:solidFill>
                  <a:srgbClr val="FFFF00"/>
                </a:solidFill>
                <a:latin typeface="Arial" panose="020B0604020202020204" pitchFamily="34" charset="0"/>
                <a:ea typeface="ＭＳ ゴシック"/>
                <a:cs typeface="Arial" panose="020B0604020202020204" pitchFamily="34" charset="0"/>
              </a:rPr>
              <a:t>		Michael Deacon (IA) &amp; Joe Gladden (MD)</a:t>
            </a:r>
          </a:p>
          <a:p>
            <a:pPr marL="228600" lvl="0" indent="0" rtl="0">
              <a:buNone/>
            </a:pPr>
            <a:r>
              <a:rPr lang="en-US"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	Job descriptions of Detachment Officers	</a:t>
            </a:r>
          </a:p>
          <a:p>
            <a:pPr marL="0" lvl="0" indent="0" rtl="0">
              <a:buNone/>
              <a:tabLst>
                <a:tab pos="576263" algn="l"/>
              </a:tabLst>
            </a:pPr>
            <a:endParaRPr lang="tr-TR" altLang="ja-JP" sz="1400" b="1" u="none" strike="noStrike" baseline="0" dirty="0">
              <a:solidFill>
                <a:srgbClr val="FFFF00"/>
              </a:solidFill>
              <a:latin typeface="Arial" panose="020B0604020202020204" pitchFamily="34" charset="0"/>
              <a:ea typeface="ＭＳ ゴシック"/>
              <a:cs typeface="Arial" panose="020B0604020202020204" pitchFamily="34" charset="0"/>
            </a:endParaRPr>
          </a:p>
          <a:p>
            <a:pPr marL="0" lvl="0" indent="0" rtl="0">
              <a:buNone/>
              <a:tabLst>
                <a:tab pos="576263" algn="l"/>
              </a:tabLst>
            </a:pPr>
            <a:r>
              <a:rPr lang="tr-TR"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11:45 AM	Guest Speakers</a:t>
            </a:r>
          </a:p>
          <a:p>
            <a:pPr marL="228600" lvl="0" indent="0" rtl="0">
              <a:buNone/>
            </a:pPr>
            <a:r>
              <a:rPr lang="tr-TR"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	National Officers</a:t>
            </a:r>
          </a:p>
          <a:p>
            <a:pPr marL="0" lvl="0" indent="0" rtl="0">
              <a:buNone/>
              <a:tabLst>
                <a:tab pos="576263" algn="l"/>
              </a:tabLst>
            </a:pPr>
            <a:r>
              <a:rPr lang="tr-TR"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12:00 PM	Lunch / Break </a:t>
            </a:r>
          </a:p>
        </p:txBody>
      </p:sp>
    </p:spTree>
    <p:extLst>
      <p:ext uri="{BB962C8B-B14F-4D97-AF65-F5344CB8AC3E}">
        <p14:creationId xmlns:p14="http://schemas.microsoft.com/office/powerpoint/2010/main" val="366870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1927-8A49-4E23-B154-B784C04A30B1}"/>
              </a:ext>
            </a:extLst>
          </p:cNvPr>
          <p:cNvSpPr>
            <a:spLocks noGrp="1"/>
          </p:cNvSpPr>
          <p:nvPr>
            <p:ph type="title"/>
          </p:nvPr>
        </p:nvSpPr>
        <p:spPr/>
        <p:txBody>
          <a:bodyPr/>
          <a:lstStyle/>
          <a:p>
            <a:r>
              <a:rPr lang="en-US" b="1" dirty="0">
                <a:solidFill>
                  <a:srgbClr val="FFFF00"/>
                </a:solidFill>
                <a:ea typeface="ＭＳ ゴシック"/>
              </a:rPr>
              <a:t>Program Deadlines, Events </a:t>
            </a:r>
          </a:p>
        </p:txBody>
      </p:sp>
      <p:sp>
        <p:nvSpPr>
          <p:cNvPr id="3" name="Text Placeholder 2"/>
          <p:cNvSpPr>
            <a:spLocks noGrp="1"/>
          </p:cNvSpPr>
          <p:nvPr>
            <p:ph type="body" idx="1"/>
          </p:nvPr>
        </p:nvSpPr>
        <p:spPr>
          <a:xfrm>
            <a:off x="723254" y="1335640"/>
            <a:ext cx="7783746" cy="5157627"/>
          </a:xfrm>
        </p:spPr>
        <p:txBody>
          <a:bodyPr>
            <a:noAutofit/>
          </a:bodyPr>
          <a:lstStyle/>
          <a:p>
            <a:pPr marL="0" lvl="0" indent="0">
              <a:buNone/>
            </a:pPr>
            <a:r>
              <a:rPr lang="en-US" altLang="ja-JP" sz="2800" b="1" i="1" dirty="0">
                <a:solidFill>
                  <a:srgbClr val="FFFF00"/>
                </a:solidFill>
                <a:latin typeface="Arial" panose="020B0604020202020204" pitchFamily="34" charset="0"/>
                <a:ea typeface="ＭＳ ゴシック"/>
                <a:cs typeface="Arial" panose="020B0604020202020204" pitchFamily="34" charset="0"/>
              </a:rPr>
              <a:t>Upcoming Dates to mark your calendars: </a:t>
            </a:r>
          </a:p>
          <a:p>
            <a:pPr marL="182880" lvl="0" indent="-182880">
              <a:spcBef>
                <a:spcPts val="600"/>
              </a:spcBef>
              <a:buNone/>
            </a:pPr>
            <a:r>
              <a:rPr lang="en-US" altLang="ja-JP" sz="2800" i="1" dirty="0">
                <a:solidFill>
                  <a:srgbClr val="FFFF00"/>
                </a:solidFill>
                <a:latin typeface="Arial" panose="020B0604020202020204" pitchFamily="34" charset="0"/>
                <a:ea typeface="ＭＳ ゴシック"/>
                <a:cs typeface="Arial" panose="020B0604020202020204" pitchFamily="34" charset="0"/>
              </a:rPr>
              <a:t>	Washington Conference weekend of </a:t>
            </a:r>
          </a:p>
          <a:p>
            <a:pPr marL="182880" lvl="0" indent="-182880">
              <a:spcBef>
                <a:spcPts val="0"/>
              </a:spcBef>
              <a:spcAft>
                <a:spcPts val="600"/>
              </a:spcAft>
              <a:buNone/>
            </a:pPr>
            <a:r>
              <a:rPr lang="en-US" altLang="ja-JP" sz="2800" i="1" dirty="0">
                <a:solidFill>
                  <a:srgbClr val="FFFF00"/>
                </a:solidFill>
                <a:latin typeface="Arial" panose="020B0604020202020204" pitchFamily="34" charset="0"/>
                <a:ea typeface="ＭＳ ゴシック"/>
                <a:cs typeface="Arial" panose="020B0604020202020204" pitchFamily="34" charset="0"/>
              </a:rPr>
              <a:t>		February 24, 2019</a:t>
            </a:r>
          </a:p>
          <a:p>
            <a:pPr marL="182880" lvl="0" indent="-182880">
              <a:spcBef>
                <a:spcPts val="600"/>
              </a:spcBef>
              <a:spcAft>
                <a:spcPts val="600"/>
              </a:spcAft>
              <a:buNone/>
            </a:pPr>
            <a:r>
              <a:rPr lang="en-US" altLang="ja-JP" sz="2800" i="1" dirty="0">
                <a:solidFill>
                  <a:srgbClr val="FFFF00"/>
                </a:solidFill>
                <a:latin typeface="Arial" panose="020B0604020202020204" pitchFamily="34" charset="0"/>
                <a:ea typeface="ＭＳ ゴシック"/>
                <a:cs typeface="Arial" panose="020B0604020202020204" pitchFamily="34" charset="0"/>
              </a:rPr>
              <a:t>	Spring NEC May 6-9,2019 </a:t>
            </a:r>
          </a:p>
          <a:p>
            <a:pPr marL="182880" lvl="0" indent="-182880">
              <a:spcBef>
                <a:spcPts val="600"/>
              </a:spcBef>
              <a:buNone/>
            </a:pPr>
            <a:r>
              <a:rPr lang="en-US" altLang="ja-JP" sz="2800" i="1" dirty="0">
                <a:solidFill>
                  <a:srgbClr val="FFFF00"/>
                </a:solidFill>
                <a:latin typeface="Arial" panose="020B0604020202020204" pitchFamily="34" charset="0"/>
                <a:ea typeface="ＭＳ ゴシック"/>
                <a:cs typeface="Arial" panose="020B0604020202020204" pitchFamily="34" charset="0"/>
              </a:rPr>
              <a:t>	101st National Convention held in Indy</a:t>
            </a:r>
          </a:p>
          <a:p>
            <a:pPr marL="182880" lvl="0" indent="-182880">
              <a:spcBef>
                <a:spcPts val="0"/>
              </a:spcBef>
              <a:spcAft>
                <a:spcPts val="600"/>
              </a:spcAft>
              <a:buNone/>
            </a:pPr>
            <a:r>
              <a:rPr lang="en-US" altLang="ja-JP" sz="2800" i="1" dirty="0">
                <a:solidFill>
                  <a:srgbClr val="FFFF00"/>
                </a:solidFill>
                <a:latin typeface="Arial" panose="020B0604020202020204" pitchFamily="34" charset="0"/>
                <a:ea typeface="ＭＳ ゴシック"/>
                <a:cs typeface="Arial" panose="020B0604020202020204" pitchFamily="34" charset="0"/>
              </a:rPr>
              <a:t>		August 23-25, 2019.</a:t>
            </a:r>
          </a:p>
          <a:p>
            <a:pPr marL="182880" lvl="0" indent="-182880">
              <a:spcBef>
                <a:spcPts val="600"/>
              </a:spcBef>
              <a:buNone/>
            </a:pPr>
            <a:r>
              <a:rPr lang="en-US" altLang="ja-JP" sz="2400" i="1" dirty="0">
                <a:solidFill>
                  <a:srgbClr val="FFFF00"/>
                </a:solidFill>
                <a:latin typeface="Arial" panose="020B0604020202020204" pitchFamily="34" charset="0"/>
                <a:ea typeface="ＭＳ ゴシック"/>
                <a:cs typeface="Arial" panose="020B0604020202020204" pitchFamily="34" charset="0"/>
              </a:rPr>
              <a:t>These are our National functions.</a:t>
            </a:r>
          </a:p>
          <a:p>
            <a:pPr marL="182880" lvl="0" indent="-182880">
              <a:spcBef>
                <a:spcPts val="600"/>
              </a:spcBef>
              <a:buNone/>
            </a:pPr>
            <a:r>
              <a:rPr lang="en-US" altLang="ja-JP" sz="2400" i="1" dirty="0">
                <a:solidFill>
                  <a:srgbClr val="FFFF00"/>
                </a:solidFill>
                <a:latin typeface="Arial" panose="020B0604020202020204" pitchFamily="34" charset="0"/>
                <a:ea typeface="ＭＳ ゴシック"/>
                <a:cs typeface="Arial" panose="020B0604020202020204" pitchFamily="34" charset="0"/>
              </a:rPr>
              <a:t>All squadrons and detachments should also mark all events happening in your own states and towns.</a:t>
            </a:r>
          </a:p>
          <a:p>
            <a:pPr marL="182880" lvl="0" indent="-182880">
              <a:spcBef>
                <a:spcPts val="600"/>
              </a:spcBef>
              <a:buNone/>
            </a:pPr>
            <a:r>
              <a:rPr lang="en-US" altLang="ja-JP" sz="2400" i="1" dirty="0">
                <a:solidFill>
                  <a:srgbClr val="FFFF00"/>
                </a:solidFill>
                <a:latin typeface="Arial" panose="020B0604020202020204" pitchFamily="34" charset="0"/>
                <a:ea typeface="ＭＳ ゴシック"/>
                <a:cs typeface="Arial" panose="020B0604020202020204" pitchFamily="34" charset="0"/>
              </a:rPr>
              <a:t>Please note all activities that help and honor our Veterans. </a:t>
            </a:r>
            <a:endParaRPr lang="en-US" altLang="ja-JP" sz="2400" i="1" u="none" strike="noStrike" baseline="0" dirty="0">
              <a:solidFill>
                <a:srgbClr val="FFFF00"/>
              </a:solidFill>
              <a:latin typeface="Arial" panose="020B0604020202020204" pitchFamily="34" charset="0"/>
              <a:ea typeface="ＭＳ ゴシック"/>
              <a:cs typeface="Arial" panose="020B0604020202020204" pitchFamily="34" charset="0"/>
            </a:endParaRPr>
          </a:p>
        </p:txBody>
      </p:sp>
    </p:spTree>
    <p:extLst>
      <p:ext uri="{BB962C8B-B14F-4D97-AF65-F5344CB8AC3E}">
        <p14:creationId xmlns:p14="http://schemas.microsoft.com/office/powerpoint/2010/main" val="307825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EC04-F163-474C-A4CA-464C95643045}"/>
              </a:ext>
            </a:extLst>
          </p:cNvPr>
          <p:cNvSpPr>
            <a:spLocks noGrp="1"/>
          </p:cNvSpPr>
          <p:nvPr>
            <p:ph type="title"/>
          </p:nvPr>
        </p:nvSpPr>
        <p:spPr/>
        <p:txBody>
          <a:bodyPr/>
          <a:lstStyle/>
          <a:p>
            <a:r>
              <a:rPr lang="en-US" b="1" dirty="0">
                <a:solidFill>
                  <a:srgbClr val="FFFF00"/>
                </a:solidFill>
                <a:ea typeface="ＭＳ ゴシック"/>
              </a:rPr>
              <a:t>Other Information</a:t>
            </a:r>
            <a:endParaRPr lang="en-US" dirty="0"/>
          </a:p>
        </p:txBody>
      </p:sp>
      <p:sp>
        <p:nvSpPr>
          <p:cNvPr id="3" name="Text Placeholder 2"/>
          <p:cNvSpPr>
            <a:spLocks noGrp="1"/>
          </p:cNvSpPr>
          <p:nvPr>
            <p:ph type="body" idx="1"/>
          </p:nvPr>
        </p:nvSpPr>
        <p:spPr>
          <a:xfrm>
            <a:off x="1108038" y="1417638"/>
            <a:ext cx="6970955" cy="4525963"/>
          </a:xfrm>
        </p:spPr>
        <p:txBody>
          <a:bodyPr>
            <a:noAutofit/>
          </a:bodyPr>
          <a:lstStyle/>
          <a:p>
            <a:pPr marL="182880" lvl="0" indent="-182880">
              <a:spcBef>
                <a:spcPts val="0"/>
              </a:spcBef>
              <a:spcAft>
                <a:spcPts val="600"/>
              </a:spcAft>
              <a:buNone/>
            </a:pPr>
            <a:r>
              <a:rPr lang="en-US" altLang="ja-JP" sz="2000" b="1" i="1" dirty="0">
                <a:solidFill>
                  <a:srgbClr val="FFFF00"/>
                </a:solidFill>
                <a:latin typeface="Times" pitchFamily="2" charset="0"/>
                <a:ea typeface="ＭＳ ゴシック"/>
                <a:cs typeface="Arial" panose="020B0604020202020204" pitchFamily="34" charset="0"/>
              </a:rPr>
              <a:t>My advice to you is to look around your class…YOU are our future!</a:t>
            </a:r>
          </a:p>
          <a:p>
            <a:pPr marL="182880" lvl="0" indent="-182880">
              <a:spcBef>
                <a:spcPts val="0"/>
              </a:spcBef>
              <a:spcAft>
                <a:spcPts val="600"/>
              </a:spcAft>
              <a:buNone/>
            </a:pPr>
            <a:r>
              <a:rPr lang="en-US" altLang="ja-JP" sz="2000" b="1" i="1" dirty="0">
                <a:solidFill>
                  <a:srgbClr val="FFFF00"/>
                </a:solidFill>
                <a:latin typeface="Times" pitchFamily="2" charset="0"/>
                <a:ea typeface="ＭＳ ゴシック"/>
                <a:cs typeface="Arial" panose="020B0604020202020204" pitchFamily="34" charset="0"/>
              </a:rPr>
              <a:t>Take advantage of the knowledge you will learn here. Some of you will go back and serve your Detachments well and some of you will get inspired to come back and serve at the National level. </a:t>
            </a:r>
          </a:p>
          <a:p>
            <a:pPr marL="182880" lvl="0" indent="-182880">
              <a:spcBef>
                <a:spcPts val="0"/>
              </a:spcBef>
              <a:spcAft>
                <a:spcPts val="600"/>
              </a:spcAft>
              <a:buNone/>
            </a:pPr>
            <a:r>
              <a:rPr lang="en-US" altLang="ja-JP" sz="2000" b="1" i="1" dirty="0">
                <a:solidFill>
                  <a:srgbClr val="FFFF00"/>
                </a:solidFill>
                <a:latin typeface="Times" pitchFamily="2" charset="0"/>
                <a:ea typeface="ＭＳ ゴシック"/>
                <a:cs typeface="Arial" panose="020B0604020202020204" pitchFamily="34" charset="0"/>
              </a:rPr>
              <a:t>Inside this class are some future National committee members, NEC, committee chairmen, and maybe a future National Commander. </a:t>
            </a:r>
          </a:p>
          <a:p>
            <a:pPr marL="182880" lvl="0" indent="-182880">
              <a:spcBef>
                <a:spcPts val="0"/>
              </a:spcBef>
              <a:spcAft>
                <a:spcPts val="600"/>
              </a:spcAft>
              <a:buNone/>
            </a:pPr>
            <a:r>
              <a:rPr lang="en-US" altLang="ja-JP" sz="2000" b="1" i="1" dirty="0">
                <a:solidFill>
                  <a:srgbClr val="FFFF00"/>
                </a:solidFill>
                <a:latin typeface="Times" pitchFamily="2" charset="0"/>
                <a:ea typeface="ＭＳ ゴシック"/>
                <a:cs typeface="Arial" panose="020B0604020202020204" pitchFamily="34" charset="0"/>
              </a:rPr>
              <a:t>All of our National leaders started their journey right where you’re sitting.  This is a great way to learn about the SAL at the National level and develop some friendships that will last a lifetime. </a:t>
            </a:r>
          </a:p>
        </p:txBody>
      </p:sp>
    </p:spTree>
    <p:extLst>
      <p:ext uri="{BB962C8B-B14F-4D97-AF65-F5344CB8AC3E}">
        <p14:creationId xmlns:p14="http://schemas.microsoft.com/office/powerpoint/2010/main" val="179683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0"/>
            <a:ext cx="8229600" cy="5440362"/>
          </a:xfrm>
        </p:spPr>
        <p:txBody>
          <a:bodyPr>
            <a:normAutofit/>
          </a:bodyPr>
          <a:lstStyle/>
          <a:p>
            <a:pPr marL="180975" lvl="0" indent="-171450" rtl="0">
              <a:buNone/>
            </a:pPr>
            <a:r>
              <a:rPr lang="en-US" altLang="ja-JP" sz="2000" b="1" i="0" u="none" strike="noStrike" baseline="0" dirty="0">
                <a:solidFill>
                  <a:srgbClr val="FFFF00"/>
                </a:solidFill>
                <a:latin typeface="Arial" panose="020B0604020202020204" pitchFamily="34" charset="0"/>
                <a:ea typeface="ＭＳ ゴシック"/>
                <a:cs typeface="Arial" panose="020B0604020202020204" pitchFamily="34" charset="0"/>
              </a:rPr>
              <a:t>Matthew T. Christie</a:t>
            </a:r>
          </a:p>
          <a:p>
            <a:pPr marL="180975" indent="-171450">
              <a:spcAft>
                <a:spcPts val="600"/>
              </a:spcAft>
              <a:buNone/>
            </a:pPr>
            <a:r>
              <a:rPr lang="en-US" sz="2000" b="1" i="1" dirty="0">
                <a:solidFill>
                  <a:srgbClr val="FFFF00"/>
                </a:solidFill>
                <a:latin typeface="Times" pitchFamily="2" charset="0"/>
                <a:cs typeface="Arial" panose="020B0604020202020204" pitchFamily="34" charset="0"/>
              </a:rPr>
              <a:t>A 25 year member of Squadron #690 in Palatine, Illinois, I have worked my way up through the ranks from Squadron to current National Vice Commander.</a:t>
            </a:r>
          </a:p>
          <a:p>
            <a:pPr marL="180975" indent="-171450">
              <a:spcAft>
                <a:spcPts val="600"/>
              </a:spcAft>
              <a:buNone/>
            </a:pPr>
            <a:r>
              <a:rPr lang="en-US" sz="2000" b="1" i="1" dirty="0">
                <a:solidFill>
                  <a:srgbClr val="FFFF00"/>
                </a:solidFill>
                <a:latin typeface="Times" pitchFamily="2" charset="0"/>
                <a:cs typeface="Arial" panose="020B0604020202020204" pitchFamily="34" charset="0"/>
              </a:rPr>
              <a:t>Employed as an electrician since 1985, I have worked a number of other jobs in addition.</a:t>
            </a:r>
          </a:p>
          <a:p>
            <a:pPr marL="180975" indent="-171450">
              <a:spcAft>
                <a:spcPts val="600"/>
              </a:spcAft>
              <a:buNone/>
            </a:pPr>
            <a:r>
              <a:rPr lang="en-US" sz="2000" b="1" i="1" dirty="0">
                <a:solidFill>
                  <a:srgbClr val="FFFF00"/>
                </a:solidFill>
                <a:latin typeface="Times" pitchFamily="2" charset="0"/>
                <a:cs typeface="Arial" panose="020B0604020202020204" pitchFamily="34" charset="0"/>
              </a:rPr>
              <a:t>I am was recently married to my wife, Liz, who is a member of the Palatine Auxiliary.  We both volunteer not only for the Legion functions, but are also valued volunteers for our community including our local Jaycees and Rotary Club.</a:t>
            </a:r>
          </a:p>
          <a:p>
            <a:pPr marL="180975" lvl="0" indent="-171450" rtl="0">
              <a:buNone/>
            </a:pPr>
            <a:endParaRPr lang="en-US" altLang="ja-JP" sz="2000" b="1" i="0" u="none" strike="noStrike" baseline="0" dirty="0">
              <a:solidFill>
                <a:srgbClr val="FFFF00"/>
              </a:solidFill>
              <a:latin typeface="Arial" panose="020B0604020202020204" pitchFamily="34" charset="0"/>
              <a:ea typeface="ＭＳ ゴシック"/>
              <a:cs typeface="Arial" panose="020B0604020202020204" pitchFamily="34" charset="0"/>
            </a:endParaRPr>
          </a:p>
        </p:txBody>
      </p:sp>
      <p:sp>
        <p:nvSpPr>
          <p:cNvPr id="7" name="Title 1">
            <a:extLst>
              <a:ext uri="{FF2B5EF4-FFF2-40B4-BE49-F238E27FC236}">
                <a16:creationId xmlns:a16="http://schemas.microsoft.com/office/drawing/2014/main" id="{62843187-6EEC-4005-BD7F-E5B6A9C76907}"/>
              </a:ext>
            </a:extLst>
          </p:cNvPr>
          <p:cNvSpPr>
            <a:spLocks noGrp="1"/>
          </p:cNvSpPr>
          <p:nvPr>
            <p:ph type="title"/>
          </p:nvPr>
        </p:nvSpPr>
        <p:spPr>
          <a:xfrm>
            <a:off x="457200" y="0"/>
            <a:ext cx="8229600" cy="1143000"/>
          </a:xfrm>
        </p:spPr>
        <p:txBody>
          <a:bodyPr>
            <a:normAutofit/>
          </a:bodyPr>
          <a:lstStyle/>
          <a:p>
            <a:pPr rtl="0"/>
            <a:r>
              <a:rPr lang="en-US" altLang="ja-JP" sz="3600" b="1" i="0" u="none" strike="noStrike" baseline="0" dirty="0">
                <a:solidFill>
                  <a:srgbClr val="FFFF00"/>
                </a:solidFill>
                <a:latin typeface="Arial"/>
                <a:ea typeface="ＭＳ ゴシック"/>
              </a:rPr>
              <a:t>National Vice Commander (Central)</a:t>
            </a:r>
          </a:p>
        </p:txBody>
      </p:sp>
    </p:spTree>
    <p:extLst>
      <p:ext uri="{BB962C8B-B14F-4D97-AF65-F5344CB8AC3E}">
        <p14:creationId xmlns:p14="http://schemas.microsoft.com/office/powerpoint/2010/main" val="41656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r-IN" altLang="ja-JP" b="1" i="1" u="none" strike="noStrike" baseline="0" dirty="0">
                <a:solidFill>
                  <a:srgbClr val="FFFF00"/>
                </a:solidFill>
                <a:latin typeface="Cambria" panose="02040503050406030204" pitchFamily="18" charset="0"/>
                <a:ea typeface="ＭＳ ゴシック"/>
              </a:rPr>
              <a:t> “</a:t>
            </a:r>
            <a:r>
              <a:rPr lang="en-US" altLang="ja-JP" b="1" i="1" u="none" strike="noStrike" baseline="0" dirty="0">
                <a:solidFill>
                  <a:srgbClr val="FFFF00"/>
                </a:solidFill>
                <a:latin typeface="Cambria" panose="02040503050406030204" pitchFamily="18" charset="0"/>
                <a:ea typeface="ＭＳ ゴシック"/>
              </a:rPr>
              <a:t> </a:t>
            </a:r>
            <a:r>
              <a:rPr lang="en-US" altLang="ja-JP" b="1" i="1" dirty="0">
                <a:solidFill>
                  <a:srgbClr val="FFFF00"/>
                </a:solidFill>
                <a:latin typeface="Cambria" panose="02040503050406030204" pitchFamily="18" charset="0"/>
                <a:ea typeface="ＭＳ ゴシック"/>
              </a:rPr>
              <a:t>Honor the Past and </a:t>
            </a:r>
            <a:br>
              <a:rPr lang="en-US" altLang="ja-JP" b="1" i="1" dirty="0">
                <a:solidFill>
                  <a:srgbClr val="FFFF00"/>
                </a:solidFill>
                <a:latin typeface="Cambria" panose="02040503050406030204" pitchFamily="18" charset="0"/>
                <a:ea typeface="ＭＳ ゴシック"/>
              </a:rPr>
            </a:br>
            <a:r>
              <a:rPr lang="en-US" altLang="ja-JP" b="1" i="1" dirty="0">
                <a:solidFill>
                  <a:srgbClr val="FFFF00"/>
                </a:solidFill>
                <a:latin typeface="Cambria" panose="02040503050406030204" pitchFamily="18" charset="0"/>
                <a:ea typeface="ＭＳ ゴシック"/>
              </a:rPr>
              <a:t>Continue the Legacy</a:t>
            </a:r>
            <a:r>
              <a:rPr lang="mr-IN" altLang="ja-JP" b="1" i="1" u="none" strike="noStrike" baseline="0" dirty="0">
                <a:solidFill>
                  <a:srgbClr val="FFFF00"/>
                </a:solidFill>
                <a:latin typeface="Cambria" panose="02040503050406030204" pitchFamily="18" charset="0"/>
                <a:ea typeface="ＭＳ ゴシック"/>
              </a:rPr>
              <a:t>”</a:t>
            </a:r>
          </a:p>
        </p:txBody>
      </p:sp>
      <p:sp>
        <p:nvSpPr>
          <p:cNvPr id="3" name="Text Placeholder 2"/>
          <p:cNvSpPr>
            <a:spLocks noGrp="1"/>
          </p:cNvSpPr>
          <p:nvPr>
            <p:ph type="body" idx="1"/>
          </p:nvPr>
        </p:nvSpPr>
        <p:spPr>
          <a:xfrm>
            <a:off x="457200" y="1638300"/>
            <a:ext cx="8229600" cy="4487863"/>
          </a:xfrm>
        </p:spPr>
        <p:txBody>
          <a:bodyPr>
            <a:normAutofit/>
          </a:bodyPr>
          <a:lstStyle/>
          <a:p>
            <a:pPr marL="908050" lvl="0"/>
            <a:r>
              <a:rPr lang="en-US" altLang="ja-JP" sz="2400" dirty="0">
                <a:solidFill>
                  <a:srgbClr val="FFFF00"/>
                </a:solidFill>
                <a:latin typeface="Arial"/>
                <a:ea typeface="ＭＳ ゴシック"/>
              </a:rPr>
              <a:t>Honor the past - Continue the Legacy as we celebrate the American Legion's 100th anniversary. </a:t>
            </a:r>
          </a:p>
          <a:p>
            <a:pPr marL="917575" lvl="0" indent="0">
              <a:buNone/>
            </a:pPr>
            <a:r>
              <a:rPr lang="en-US" altLang="ja-JP" sz="2400" dirty="0">
                <a:solidFill>
                  <a:srgbClr val="FFFF00"/>
                </a:solidFill>
                <a:latin typeface="Arial"/>
                <a:ea typeface="ＭＳ ゴシック"/>
              </a:rPr>
              <a:t>To give our parent organization the best birthday present with the highest membership and highest donations.  </a:t>
            </a:r>
            <a:r>
              <a:rPr lang="en-US" altLang="ja-JP" sz="2400" i="1" dirty="0">
                <a:solidFill>
                  <a:srgbClr val="FFFF00"/>
                </a:solidFill>
                <a:latin typeface="Arial"/>
                <a:ea typeface="ＭＳ ゴシック"/>
              </a:rPr>
              <a:t>“A banner year.”</a:t>
            </a:r>
          </a:p>
          <a:p>
            <a:pPr marL="908050" lvl="0"/>
            <a:r>
              <a:rPr lang="en-US" altLang="ja-JP" sz="2400" dirty="0">
                <a:solidFill>
                  <a:srgbClr val="FFFF00"/>
                </a:solidFill>
                <a:latin typeface="Arial"/>
                <a:ea typeface="ＭＳ ゴシック"/>
              </a:rPr>
              <a:t>Increase Membership and offer help to each state as needed.  To be a key contact person assisting you with making direct contact with the  appropriate persons that can fulfill your needs. (Committees and Commissions). </a:t>
            </a:r>
          </a:p>
        </p:txBody>
      </p:sp>
    </p:spTree>
    <p:extLst>
      <p:ext uri="{BB962C8B-B14F-4D97-AF65-F5344CB8AC3E}">
        <p14:creationId xmlns:p14="http://schemas.microsoft.com/office/powerpoint/2010/main" val="287667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98118"/>
            <a:ext cx="8229600" cy="4928045"/>
          </a:xfrm>
        </p:spPr>
        <p:txBody>
          <a:bodyPr>
            <a:noAutofit/>
          </a:bodyPr>
          <a:lstStyle/>
          <a:p>
            <a:pPr marL="0" lvl="0" indent="0" algn="ctr">
              <a:buNone/>
            </a:pPr>
            <a:r>
              <a:rPr lang="en-US" altLang="ja-JP" sz="4000" b="1" dirty="0">
                <a:solidFill>
                  <a:srgbClr val="FFFF00"/>
                </a:solidFill>
                <a:latin typeface="Arial" panose="020B0604020202020204" pitchFamily="34" charset="0"/>
                <a:ea typeface="ＭＳ ゴシック"/>
                <a:cs typeface="Arial" panose="020B0604020202020204" pitchFamily="34" charset="0"/>
              </a:rPr>
              <a:t>Central Region’s Goals</a:t>
            </a:r>
          </a:p>
          <a:p>
            <a:pPr marL="0" lvl="0" indent="0" algn="ctr">
              <a:buNone/>
            </a:pPr>
            <a:r>
              <a:rPr lang="en-US" altLang="ja-JP" sz="2400" b="1" dirty="0">
                <a:solidFill>
                  <a:srgbClr val="FFFF00"/>
                </a:solidFill>
                <a:latin typeface="Arial" panose="020B0604020202020204" pitchFamily="34" charset="0"/>
                <a:ea typeface="ＭＳ ゴシック"/>
                <a:cs typeface="Arial" panose="020B0604020202020204" pitchFamily="34" charset="0"/>
              </a:rPr>
              <a:t>Increase membership by getting younger members more involved. </a:t>
            </a:r>
          </a:p>
          <a:p>
            <a:pPr marL="0" lvl="0" indent="0" algn="ctr">
              <a:buNone/>
            </a:pPr>
            <a:endParaRPr lang="en-US" altLang="ja-JP" sz="2400" b="1" dirty="0">
              <a:solidFill>
                <a:srgbClr val="FFFF00"/>
              </a:solidFill>
              <a:latin typeface="Arial" panose="020B0604020202020204" pitchFamily="34" charset="0"/>
              <a:ea typeface="ＭＳ ゴシック"/>
              <a:cs typeface="Arial" panose="020B0604020202020204" pitchFamily="34" charset="0"/>
            </a:endParaRPr>
          </a:p>
          <a:p>
            <a:pPr marL="0" lvl="0" indent="0" algn="ctr">
              <a:buNone/>
            </a:pPr>
            <a:r>
              <a:rPr lang="en-US" altLang="ja-JP" sz="4000" b="1" dirty="0">
                <a:solidFill>
                  <a:srgbClr val="FFFF00"/>
                </a:solidFill>
                <a:latin typeface="Arial" panose="020B0604020202020204" pitchFamily="34" charset="0"/>
                <a:ea typeface="ＭＳ ゴシック"/>
                <a:cs typeface="Arial" panose="020B0604020202020204" pitchFamily="34" charset="0"/>
              </a:rPr>
              <a:t>How we will achieve our Goals?</a:t>
            </a:r>
          </a:p>
          <a:p>
            <a:pPr marL="0" indent="0" algn="ctr">
              <a:buNone/>
            </a:pPr>
            <a:r>
              <a:rPr lang="en-US" altLang="ja-JP" sz="2400" b="1" dirty="0">
                <a:solidFill>
                  <a:srgbClr val="FFFF00"/>
                </a:solidFill>
                <a:latin typeface="Arial" panose="020B0604020202020204" pitchFamily="34" charset="0"/>
                <a:ea typeface="ＭＳ ゴシック"/>
                <a:cs typeface="Arial" panose="020B0604020202020204" pitchFamily="34" charset="0"/>
              </a:rPr>
              <a:t>Promotion and guidance. </a:t>
            </a:r>
          </a:p>
          <a:p>
            <a:pPr marL="0" lvl="0" indent="0" algn="ctr">
              <a:buNone/>
            </a:pPr>
            <a:endParaRPr lang="en-US" altLang="ja-JP" sz="2400" b="1" dirty="0">
              <a:solidFill>
                <a:srgbClr val="FFFF00"/>
              </a:solidFill>
              <a:latin typeface="Arial" panose="020B0604020202020204" pitchFamily="34" charset="0"/>
              <a:ea typeface="ＭＳ ゴシック"/>
              <a:cs typeface="Arial" panose="020B0604020202020204" pitchFamily="34" charset="0"/>
            </a:endParaRPr>
          </a:p>
          <a:p>
            <a:pPr marL="0" lvl="0" indent="0" algn="ctr">
              <a:buNone/>
            </a:pPr>
            <a:endParaRPr lang="en-US" altLang="ja-JP" sz="2400" b="1" dirty="0">
              <a:solidFill>
                <a:srgbClr val="FFFF00"/>
              </a:solidFill>
              <a:latin typeface="Arial" panose="020B0604020202020204" pitchFamily="34" charset="0"/>
              <a:ea typeface="ＭＳ ゴシック"/>
              <a:cs typeface="Arial" panose="020B0604020202020204" pitchFamily="34" charset="0"/>
            </a:endParaRPr>
          </a:p>
        </p:txBody>
      </p:sp>
    </p:spTree>
    <p:extLst>
      <p:ext uri="{BB962C8B-B14F-4D97-AF65-F5344CB8AC3E}">
        <p14:creationId xmlns:p14="http://schemas.microsoft.com/office/powerpoint/2010/main" val="313236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1927-8A49-4E23-B154-B784C04A30B1}"/>
              </a:ext>
            </a:extLst>
          </p:cNvPr>
          <p:cNvSpPr>
            <a:spLocks noGrp="1"/>
          </p:cNvSpPr>
          <p:nvPr>
            <p:ph type="title"/>
          </p:nvPr>
        </p:nvSpPr>
        <p:spPr/>
        <p:txBody>
          <a:bodyPr/>
          <a:lstStyle/>
          <a:p>
            <a:r>
              <a:rPr lang="en-US" b="1" dirty="0">
                <a:solidFill>
                  <a:srgbClr val="FFFF00"/>
                </a:solidFill>
                <a:ea typeface="ＭＳ ゴシック"/>
              </a:rPr>
              <a:t>Program Deadlines, Events </a:t>
            </a:r>
          </a:p>
        </p:txBody>
      </p:sp>
      <p:sp>
        <p:nvSpPr>
          <p:cNvPr id="3" name="Text Placeholder 2"/>
          <p:cNvSpPr>
            <a:spLocks noGrp="1"/>
          </p:cNvSpPr>
          <p:nvPr>
            <p:ph type="body" idx="1"/>
          </p:nvPr>
        </p:nvSpPr>
        <p:spPr>
          <a:xfrm>
            <a:off x="845820" y="1600200"/>
            <a:ext cx="7166610" cy="4525963"/>
          </a:xfrm>
        </p:spPr>
        <p:txBody>
          <a:bodyPr>
            <a:noAutofit/>
          </a:bodyPr>
          <a:lstStyle/>
          <a:p>
            <a:pPr marL="0" lvl="0" indent="-457200" algn="ctr">
              <a:spcBef>
                <a:spcPts val="0"/>
              </a:spcBef>
              <a:spcAft>
                <a:spcPts val="600"/>
              </a:spcAft>
              <a:buNone/>
            </a:pPr>
            <a:r>
              <a:rPr lang="en-US" altLang="ja-JP" sz="2800" i="1" dirty="0">
                <a:solidFill>
                  <a:srgbClr val="FFFF00"/>
                </a:solidFill>
                <a:latin typeface="Arial" panose="020B0604020202020204" pitchFamily="34" charset="0"/>
                <a:ea typeface="ＭＳ ゴシック"/>
                <a:cs typeface="Arial" panose="020B0604020202020204" pitchFamily="34" charset="0"/>
              </a:rPr>
              <a:t>Emphasize Membership target dates</a:t>
            </a:r>
          </a:p>
          <a:p>
            <a:pPr marL="0" lvl="0" indent="-457200" algn="ctr">
              <a:spcBef>
                <a:spcPts val="0"/>
              </a:spcBef>
              <a:spcAft>
                <a:spcPts val="600"/>
              </a:spcAft>
              <a:buNone/>
            </a:pPr>
            <a:endParaRPr lang="en-US" altLang="ja-JP" sz="2800" i="1" dirty="0">
              <a:solidFill>
                <a:srgbClr val="FFFF00"/>
              </a:solidFill>
              <a:latin typeface="Arial" panose="020B0604020202020204" pitchFamily="34" charset="0"/>
              <a:ea typeface="ＭＳ ゴシック"/>
              <a:cs typeface="Arial" panose="020B0604020202020204" pitchFamily="34" charset="0"/>
            </a:endParaRPr>
          </a:p>
          <a:p>
            <a:pPr marL="0" lvl="0" indent="-457200" algn="ctr">
              <a:spcBef>
                <a:spcPts val="0"/>
              </a:spcBef>
              <a:spcAft>
                <a:spcPts val="600"/>
              </a:spcAft>
              <a:buNone/>
            </a:pPr>
            <a:r>
              <a:rPr lang="en-US" altLang="ja-JP" sz="2800" i="1" dirty="0">
                <a:solidFill>
                  <a:srgbClr val="FFFF00"/>
                </a:solidFill>
                <a:latin typeface="Arial" panose="020B0604020202020204" pitchFamily="34" charset="0"/>
                <a:ea typeface="ＭＳ ゴシック"/>
                <a:cs typeface="Arial" panose="020B0604020202020204" pitchFamily="34" charset="0"/>
              </a:rPr>
              <a:t>Support committee and commission events – local and regional</a:t>
            </a:r>
          </a:p>
          <a:p>
            <a:pPr marL="0" lvl="0" indent="-457200" algn="ctr">
              <a:spcBef>
                <a:spcPts val="0"/>
              </a:spcBef>
              <a:spcAft>
                <a:spcPts val="600"/>
              </a:spcAft>
              <a:buNone/>
            </a:pPr>
            <a:endParaRPr lang="en-US" altLang="ja-JP" sz="2800" i="1" dirty="0">
              <a:solidFill>
                <a:srgbClr val="FFFF00"/>
              </a:solidFill>
              <a:latin typeface="Arial" panose="020B0604020202020204" pitchFamily="34" charset="0"/>
              <a:ea typeface="ＭＳ ゴシック"/>
              <a:cs typeface="Arial" panose="020B0604020202020204" pitchFamily="34" charset="0"/>
            </a:endParaRPr>
          </a:p>
          <a:p>
            <a:pPr marL="0" lvl="0" indent="-457200" algn="ctr">
              <a:spcBef>
                <a:spcPts val="0"/>
              </a:spcBef>
              <a:spcAft>
                <a:spcPts val="600"/>
              </a:spcAft>
              <a:buNone/>
            </a:pPr>
            <a:r>
              <a:rPr lang="en-US" altLang="ja-JP" sz="2800" i="1" dirty="0">
                <a:solidFill>
                  <a:srgbClr val="FFFF00"/>
                </a:solidFill>
                <a:latin typeface="Arial" panose="020B0604020202020204" pitchFamily="34" charset="0"/>
                <a:ea typeface="ＭＳ ゴシック"/>
                <a:cs typeface="Arial" panose="020B0604020202020204" pitchFamily="34" charset="0"/>
              </a:rPr>
              <a:t>Attend District and State meetings</a:t>
            </a:r>
          </a:p>
          <a:p>
            <a:pPr marL="0" lvl="0" indent="-457200" algn="ctr">
              <a:spcBef>
                <a:spcPts val="0"/>
              </a:spcBef>
              <a:spcAft>
                <a:spcPts val="600"/>
              </a:spcAft>
              <a:buNone/>
            </a:pPr>
            <a:endParaRPr lang="en-US" altLang="ja-JP" sz="2800" i="1" dirty="0">
              <a:solidFill>
                <a:srgbClr val="FFFF00"/>
              </a:solidFill>
              <a:latin typeface="Arial" panose="020B0604020202020204" pitchFamily="34" charset="0"/>
              <a:ea typeface="ＭＳ ゴシック"/>
              <a:cs typeface="Arial" panose="020B0604020202020204" pitchFamily="34" charset="0"/>
            </a:endParaRPr>
          </a:p>
          <a:p>
            <a:pPr marL="0" lvl="0" indent="-457200" algn="ctr">
              <a:spcBef>
                <a:spcPts val="0"/>
              </a:spcBef>
              <a:spcAft>
                <a:spcPts val="600"/>
              </a:spcAft>
              <a:buNone/>
            </a:pPr>
            <a:r>
              <a:rPr lang="en-US" altLang="ja-JP" sz="2800" i="1" dirty="0">
                <a:solidFill>
                  <a:srgbClr val="FFFF00"/>
                </a:solidFill>
                <a:latin typeface="Arial" panose="020B0604020202020204" pitchFamily="34" charset="0"/>
                <a:ea typeface="ＭＳ ゴシック"/>
                <a:cs typeface="Arial" panose="020B0604020202020204" pitchFamily="34" charset="0"/>
              </a:rPr>
              <a:t>Support District and </a:t>
            </a:r>
          </a:p>
          <a:p>
            <a:pPr marL="0" lvl="0" indent="-457200" algn="ctr">
              <a:spcBef>
                <a:spcPts val="0"/>
              </a:spcBef>
              <a:spcAft>
                <a:spcPts val="600"/>
              </a:spcAft>
              <a:buNone/>
            </a:pPr>
            <a:r>
              <a:rPr lang="en-US" altLang="ja-JP" sz="2800" i="1" dirty="0">
                <a:solidFill>
                  <a:srgbClr val="FFFF00"/>
                </a:solidFill>
                <a:latin typeface="Arial" panose="020B0604020202020204" pitchFamily="34" charset="0"/>
                <a:ea typeface="ＭＳ ゴシック"/>
                <a:cs typeface="Arial" panose="020B0604020202020204" pitchFamily="34" charset="0"/>
              </a:rPr>
              <a:t>State fundraising events</a:t>
            </a:r>
            <a:endParaRPr lang="en-US" altLang="ja-JP" sz="2800" i="1" u="none" strike="noStrike" baseline="0" dirty="0">
              <a:solidFill>
                <a:srgbClr val="FFFF00"/>
              </a:solidFill>
              <a:latin typeface="Arial" panose="020B0604020202020204" pitchFamily="34" charset="0"/>
              <a:ea typeface="ＭＳ ゴシック"/>
              <a:cs typeface="Arial" panose="020B0604020202020204" pitchFamily="34" charset="0"/>
            </a:endParaRPr>
          </a:p>
        </p:txBody>
      </p:sp>
    </p:spTree>
    <p:extLst>
      <p:ext uri="{BB962C8B-B14F-4D97-AF65-F5344CB8AC3E}">
        <p14:creationId xmlns:p14="http://schemas.microsoft.com/office/powerpoint/2010/main" val="11213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EC04-F163-474C-A4CA-464C95643045}"/>
              </a:ext>
            </a:extLst>
          </p:cNvPr>
          <p:cNvSpPr>
            <a:spLocks noGrp="1"/>
          </p:cNvSpPr>
          <p:nvPr>
            <p:ph type="title"/>
          </p:nvPr>
        </p:nvSpPr>
        <p:spPr/>
        <p:txBody>
          <a:bodyPr/>
          <a:lstStyle/>
          <a:p>
            <a:r>
              <a:rPr lang="en-US" b="1" dirty="0">
                <a:solidFill>
                  <a:srgbClr val="FFFF00"/>
                </a:solidFill>
                <a:ea typeface="ＭＳ ゴシック"/>
              </a:rPr>
              <a:t>Other Information</a:t>
            </a:r>
            <a:endParaRPr lang="en-US" dirty="0"/>
          </a:p>
        </p:txBody>
      </p:sp>
      <p:sp>
        <p:nvSpPr>
          <p:cNvPr id="3" name="Text Placeholder 2"/>
          <p:cNvSpPr>
            <a:spLocks noGrp="1"/>
          </p:cNvSpPr>
          <p:nvPr>
            <p:ph type="body" idx="1"/>
          </p:nvPr>
        </p:nvSpPr>
        <p:spPr>
          <a:xfrm>
            <a:off x="457200" y="1417638"/>
            <a:ext cx="8229600" cy="4525963"/>
          </a:xfrm>
        </p:spPr>
        <p:txBody>
          <a:bodyPr>
            <a:noAutofit/>
          </a:bodyPr>
          <a:lstStyle/>
          <a:p>
            <a:pPr marL="0" lvl="0" indent="0" algn="ctr">
              <a:buNone/>
            </a:pPr>
            <a:r>
              <a:rPr lang="en-US" altLang="ja-JP" sz="4000" i="1" dirty="0">
                <a:solidFill>
                  <a:srgbClr val="FFFF00"/>
                </a:solidFill>
                <a:latin typeface="Cambria"/>
                <a:ea typeface="ＭＳ ゴシック"/>
                <a:cs typeface="Cambria"/>
              </a:rPr>
              <a:t>Help promote</a:t>
            </a:r>
          </a:p>
          <a:p>
            <a:pPr marL="0" lvl="0" indent="0" algn="ctr">
              <a:buNone/>
            </a:pPr>
            <a:r>
              <a:rPr lang="en-US" altLang="ja-JP" sz="4000" i="1" dirty="0">
                <a:solidFill>
                  <a:srgbClr val="FFFF00"/>
                </a:solidFill>
                <a:latin typeface="Cambria"/>
                <a:ea typeface="ＭＳ ゴシック"/>
                <a:cs typeface="Cambria"/>
              </a:rPr>
              <a:t>our goals</a:t>
            </a:r>
          </a:p>
          <a:p>
            <a:pPr marL="0" lvl="0" indent="0" algn="ctr">
              <a:buNone/>
            </a:pPr>
            <a:r>
              <a:rPr lang="en-US" altLang="ja-JP" sz="4000" i="1" dirty="0">
                <a:solidFill>
                  <a:srgbClr val="FFFF00"/>
                </a:solidFill>
                <a:latin typeface="Cambria"/>
                <a:ea typeface="ＭＳ ゴシック"/>
                <a:cs typeface="Cambria"/>
              </a:rPr>
              <a:t>For success</a:t>
            </a:r>
          </a:p>
        </p:txBody>
      </p:sp>
    </p:spTree>
    <p:extLst>
      <p:ext uri="{BB962C8B-B14F-4D97-AF65-F5344CB8AC3E}">
        <p14:creationId xmlns:p14="http://schemas.microsoft.com/office/powerpoint/2010/main" val="325775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81100"/>
            <a:ext cx="8229600" cy="5402580"/>
          </a:xfrm>
        </p:spPr>
        <p:txBody>
          <a:bodyPr>
            <a:normAutofit/>
          </a:bodyPr>
          <a:lstStyle/>
          <a:p>
            <a:pPr marL="180975" lvl="0" indent="-169863" rtl="0">
              <a:buNone/>
            </a:pPr>
            <a:r>
              <a:rPr lang="en-US" altLang="ja-JP" sz="2000" b="1" i="0" u="none" strike="noStrike" baseline="0" dirty="0">
                <a:solidFill>
                  <a:srgbClr val="FFFF00"/>
                </a:solidFill>
                <a:latin typeface="Arial"/>
                <a:ea typeface="ＭＳ ゴシック"/>
              </a:rPr>
              <a:t>Peter Sierminski</a:t>
            </a:r>
          </a:p>
          <a:p>
            <a:pPr marL="180975" indent="-169863">
              <a:spcBef>
                <a:spcPts val="600"/>
              </a:spcBef>
              <a:spcAft>
                <a:spcPts val="600"/>
              </a:spcAft>
              <a:buNone/>
            </a:pPr>
            <a:r>
              <a:rPr lang="en-US" sz="2000" b="1" i="1" dirty="0">
                <a:solidFill>
                  <a:srgbClr val="FFFF00"/>
                </a:solidFill>
                <a:latin typeface="Times" pitchFamily="2" charset="0"/>
                <a:ea typeface="ＭＳ ゴシック"/>
              </a:rPr>
              <a:t>My Eligibility is through my Father, Peter J. Sierminski (deceased) who served on the USS Duluth in the U.S. Navy during World War II in the Pacific Theater.</a:t>
            </a:r>
          </a:p>
          <a:p>
            <a:pPr marL="180975" indent="-169863">
              <a:spcBef>
                <a:spcPts val="600"/>
              </a:spcBef>
              <a:spcAft>
                <a:spcPts val="600"/>
              </a:spcAft>
              <a:buNone/>
            </a:pPr>
            <a:r>
              <a:rPr lang="en-US" sz="2000" b="1" i="1" dirty="0">
                <a:solidFill>
                  <a:srgbClr val="FFFF00"/>
                </a:solidFill>
                <a:latin typeface="Times" pitchFamily="2" charset="0"/>
                <a:ea typeface="ＭＳ ゴシック"/>
              </a:rPr>
              <a:t>I am a 24 year member of John Harold Buckley Squadron 32 in Longmont Colorado.</a:t>
            </a:r>
          </a:p>
          <a:p>
            <a:pPr marL="180975" indent="-169863">
              <a:spcBef>
                <a:spcPts val="600"/>
              </a:spcBef>
              <a:spcAft>
                <a:spcPts val="600"/>
              </a:spcAft>
              <a:buNone/>
            </a:pPr>
            <a:r>
              <a:rPr lang="en-US" sz="2000" b="1" i="1" dirty="0">
                <a:solidFill>
                  <a:srgbClr val="FFFF00"/>
                </a:solidFill>
                <a:latin typeface="Times" pitchFamily="2" charset="0"/>
                <a:ea typeface="ＭＳ ゴシック"/>
              </a:rPr>
              <a:t>I am employed by BMC in Fort Lupton Co. in the construction industry designing both commercial and residential properties. </a:t>
            </a:r>
          </a:p>
          <a:p>
            <a:pPr marL="180975" indent="-169863">
              <a:spcBef>
                <a:spcPts val="600"/>
              </a:spcBef>
              <a:spcAft>
                <a:spcPts val="600"/>
              </a:spcAft>
              <a:buNone/>
            </a:pPr>
            <a:r>
              <a:rPr lang="en-US" sz="2000" b="1" i="1" dirty="0">
                <a:solidFill>
                  <a:srgbClr val="FFFF00"/>
                </a:solidFill>
                <a:latin typeface="Times" pitchFamily="2" charset="0"/>
                <a:ea typeface="ＭＳ ゴシック"/>
              </a:rPr>
              <a:t>My National service includes serving 6 years as Chairman of the National Child Welfare Foundation Committee. Additionally, I am a Past National Asst. Sargent-at-Arms. I am a National Management Institute graduate. </a:t>
            </a:r>
          </a:p>
          <a:p>
            <a:pPr marL="180975" indent="-169863">
              <a:spcBef>
                <a:spcPts val="600"/>
              </a:spcBef>
              <a:spcAft>
                <a:spcPts val="600"/>
              </a:spcAft>
              <a:buNone/>
            </a:pPr>
            <a:r>
              <a:rPr lang="en-US" sz="2000" b="1" i="1" dirty="0">
                <a:solidFill>
                  <a:srgbClr val="FFFF00"/>
                </a:solidFill>
                <a:latin typeface="Times" pitchFamily="2" charset="0"/>
                <a:ea typeface="ＭＳ ゴシック"/>
              </a:rPr>
              <a:t>I am married to my wife Candy for 19 years and reside in Longmont, CO.</a:t>
            </a:r>
          </a:p>
          <a:p>
            <a:pPr marL="180975" lvl="0" indent="-169863" rtl="0">
              <a:buNone/>
            </a:pPr>
            <a:endParaRPr lang="en-US" altLang="ja-JP" sz="2000" b="1" i="1" u="none" strike="noStrike" baseline="0" dirty="0">
              <a:solidFill>
                <a:srgbClr val="FFFF00"/>
              </a:solidFill>
              <a:latin typeface="Times" pitchFamily="2" charset="0"/>
              <a:ea typeface="ＭＳ ゴシック"/>
            </a:endParaRPr>
          </a:p>
          <a:p>
            <a:pPr marL="180975" lvl="0" indent="-169863" rtl="0">
              <a:buNone/>
            </a:pPr>
            <a:endParaRPr lang="en-US" altLang="ja-JP" sz="2000" b="1" i="0" u="none" strike="noStrike" baseline="0" dirty="0">
              <a:solidFill>
                <a:srgbClr val="FFFF00"/>
              </a:solidFill>
              <a:latin typeface="Arial"/>
              <a:ea typeface="ＭＳ ゴシック"/>
            </a:endParaRPr>
          </a:p>
        </p:txBody>
      </p:sp>
      <p:pic>
        <p:nvPicPr>
          <p:cNvPr id="5" name="Picture 4">
            <a:extLst>
              <a:ext uri="{FF2B5EF4-FFF2-40B4-BE49-F238E27FC236}">
                <a16:creationId xmlns:a16="http://schemas.microsoft.com/office/drawing/2014/main" id="{FF29FEC1-F4B7-448D-A525-99C453BACA33}"/>
              </a:ext>
            </a:extLst>
          </p:cNvPr>
          <p:cNvPicPr>
            <a:picLocks noChangeAspect="1"/>
          </p:cNvPicPr>
          <p:nvPr/>
        </p:nvPicPr>
        <p:blipFill>
          <a:blip r:embed="rId3"/>
          <a:stretch>
            <a:fillRect/>
          </a:stretch>
        </p:blipFill>
        <p:spPr>
          <a:xfrm>
            <a:off x="206885" y="150787"/>
            <a:ext cx="8730229" cy="1030313"/>
          </a:xfrm>
          <a:prstGeom prst="rect">
            <a:avLst/>
          </a:prstGeom>
        </p:spPr>
      </p:pic>
    </p:spTree>
    <p:extLst>
      <p:ext uri="{BB962C8B-B14F-4D97-AF65-F5344CB8AC3E}">
        <p14:creationId xmlns:p14="http://schemas.microsoft.com/office/powerpoint/2010/main" val="323188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r-IN" altLang="ja-JP" b="1" i="1" u="none" strike="noStrike" baseline="0" dirty="0">
                <a:solidFill>
                  <a:srgbClr val="FFFF00"/>
                </a:solidFill>
                <a:latin typeface="Cambria" panose="02040503050406030204" pitchFamily="18" charset="0"/>
                <a:ea typeface="ＭＳ ゴシック"/>
              </a:rPr>
              <a:t> “</a:t>
            </a:r>
            <a:r>
              <a:rPr lang="en-US" altLang="ja-JP" b="1" i="1" u="none" strike="noStrike" baseline="0" dirty="0">
                <a:solidFill>
                  <a:srgbClr val="FFFF00"/>
                </a:solidFill>
                <a:latin typeface="Cambria" panose="02040503050406030204" pitchFamily="18" charset="0"/>
                <a:ea typeface="ＭＳ ゴシック"/>
              </a:rPr>
              <a:t> </a:t>
            </a:r>
            <a:r>
              <a:rPr lang="en-US" altLang="ja-JP" b="1" i="1" dirty="0">
                <a:solidFill>
                  <a:srgbClr val="FFFF00"/>
                </a:solidFill>
                <a:latin typeface="Cambria" panose="02040503050406030204" pitchFamily="18" charset="0"/>
                <a:ea typeface="ＭＳ ゴシック"/>
              </a:rPr>
              <a:t>Honor the Past and</a:t>
            </a:r>
            <a:br>
              <a:rPr lang="en-US" altLang="ja-JP" b="1" i="1" dirty="0">
                <a:solidFill>
                  <a:srgbClr val="FFFF00"/>
                </a:solidFill>
                <a:latin typeface="Cambria" panose="02040503050406030204" pitchFamily="18" charset="0"/>
                <a:ea typeface="ＭＳ ゴシック"/>
              </a:rPr>
            </a:br>
            <a:r>
              <a:rPr lang="en-US" altLang="ja-JP" b="1" i="1" dirty="0">
                <a:solidFill>
                  <a:srgbClr val="FFFF00"/>
                </a:solidFill>
                <a:latin typeface="Cambria" panose="02040503050406030204" pitchFamily="18" charset="0"/>
                <a:ea typeface="ＭＳ ゴシック"/>
              </a:rPr>
              <a:t>Continue the Legacy</a:t>
            </a:r>
            <a:r>
              <a:rPr lang="mr-IN" altLang="ja-JP" b="1" i="1" u="none" strike="noStrike" baseline="0" dirty="0">
                <a:solidFill>
                  <a:srgbClr val="FFFF00"/>
                </a:solidFill>
                <a:latin typeface="Cambria" panose="02040503050406030204" pitchFamily="18" charset="0"/>
                <a:ea typeface="ＭＳ ゴシック"/>
              </a:rPr>
              <a:t>”</a:t>
            </a:r>
          </a:p>
        </p:txBody>
      </p:sp>
      <p:sp>
        <p:nvSpPr>
          <p:cNvPr id="3" name="Text Placeholder 2"/>
          <p:cNvSpPr>
            <a:spLocks noGrp="1"/>
          </p:cNvSpPr>
          <p:nvPr>
            <p:ph type="body" idx="1"/>
          </p:nvPr>
        </p:nvSpPr>
        <p:spPr>
          <a:xfrm>
            <a:off x="457200" y="1638300"/>
            <a:ext cx="8229600" cy="4487863"/>
          </a:xfrm>
        </p:spPr>
        <p:txBody>
          <a:bodyPr>
            <a:normAutofit/>
          </a:bodyPr>
          <a:lstStyle/>
          <a:p>
            <a:pPr marL="908050" lvl="0"/>
            <a:r>
              <a:rPr lang="en-US" altLang="ja-JP" sz="2800" dirty="0">
                <a:solidFill>
                  <a:srgbClr val="FFFF00"/>
                </a:solidFill>
                <a:latin typeface="Arial"/>
                <a:ea typeface="ＭＳ ゴシック"/>
              </a:rPr>
              <a:t>“Team 100” </a:t>
            </a:r>
            <a:r>
              <a:rPr lang="en-US" altLang="ja-JP" sz="2400" dirty="0">
                <a:solidFill>
                  <a:srgbClr val="FFFF00"/>
                </a:solidFill>
                <a:latin typeface="Arial"/>
                <a:ea typeface="ＭＳ ゴシック"/>
              </a:rPr>
              <a:t>for the American Legion Family</a:t>
            </a:r>
          </a:p>
          <a:p>
            <a:pPr marL="908050"/>
            <a:r>
              <a:rPr lang="en-US" altLang="ja-JP" sz="2400" dirty="0">
                <a:solidFill>
                  <a:srgbClr val="FFFF00"/>
                </a:solidFill>
                <a:latin typeface="Arial"/>
                <a:ea typeface="ＭＳ ゴシック"/>
              </a:rPr>
              <a:t>Giving the best gift to The American Legion on their 100th Anniversary…The all-time</a:t>
            </a:r>
          </a:p>
          <a:p>
            <a:pPr marL="908050" lvl="0"/>
            <a:r>
              <a:rPr lang="en-US" altLang="ja-JP" sz="2400" dirty="0">
                <a:solidFill>
                  <a:srgbClr val="FFFF00"/>
                </a:solidFill>
                <a:latin typeface="Arial"/>
                <a:ea typeface="ＭＳ ゴシック"/>
              </a:rPr>
              <a:t>highest donations to Legion Programs Lead the Mid-west Region though the year and assist Detachments/ Squadrons when the need arises. During visitations bring forward the National Commander's mission to ensure we are working to attain his goals for the year. Make sure we make it a very memorable year and a successful one. </a:t>
            </a:r>
          </a:p>
        </p:txBody>
      </p:sp>
    </p:spTree>
    <p:extLst>
      <p:ext uri="{BB962C8B-B14F-4D97-AF65-F5344CB8AC3E}">
        <p14:creationId xmlns:p14="http://schemas.microsoft.com/office/powerpoint/2010/main" val="144374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118"/>
            <a:ext cx="8229600" cy="1143000"/>
          </a:xfrm>
        </p:spPr>
        <p:txBody>
          <a:bodyPr/>
          <a:lstStyle/>
          <a:p>
            <a:r>
              <a:rPr lang="en-US" altLang="ja-JP" b="1" dirty="0">
                <a:solidFill>
                  <a:srgbClr val="FFFF00"/>
                </a:solidFill>
                <a:latin typeface="Arial"/>
                <a:ea typeface="ＭＳ ゴシック"/>
              </a:rPr>
              <a:t>Midwest</a:t>
            </a:r>
            <a:r>
              <a:rPr lang="en-US" altLang="ja-JP" b="1" i="0" u="none" strike="noStrike" baseline="0" dirty="0">
                <a:solidFill>
                  <a:srgbClr val="FFFF00"/>
                </a:solidFill>
                <a:latin typeface="Arial"/>
                <a:ea typeface="ＭＳ ゴシック"/>
              </a:rPr>
              <a:t> Goals</a:t>
            </a:r>
          </a:p>
        </p:txBody>
      </p:sp>
      <p:sp>
        <p:nvSpPr>
          <p:cNvPr id="3" name="Text Placeholder 2"/>
          <p:cNvSpPr>
            <a:spLocks noGrp="1"/>
          </p:cNvSpPr>
          <p:nvPr>
            <p:ph type="body" idx="1"/>
          </p:nvPr>
        </p:nvSpPr>
        <p:spPr>
          <a:xfrm>
            <a:off x="457200" y="1198118"/>
            <a:ext cx="8229600" cy="4928045"/>
          </a:xfrm>
        </p:spPr>
        <p:txBody>
          <a:bodyPr>
            <a:noAutofit/>
          </a:bodyPr>
          <a:lstStyle/>
          <a:p>
            <a:pPr marL="457200" lvl="0" indent="-457200">
              <a:buFont typeface="+mj-lt"/>
              <a:buAutoNum type="arabicPeriod"/>
            </a:pPr>
            <a:r>
              <a:rPr lang="en-US" altLang="ja-JP" sz="2400" dirty="0">
                <a:solidFill>
                  <a:srgbClr val="FFFF00"/>
                </a:solidFill>
                <a:latin typeface="Arial"/>
                <a:ea typeface="ＭＳ ゴシック"/>
              </a:rPr>
              <a:t>Make the Mid-west Region lead the Nation in per capita in donations to The Child Welfare Foundation. The Mid-west has always been a leader in total donations to all Legion programs. Put The Sons of The American Legion over the 8 million dollar mark in total donations to CWF. Won't it be great when we get to Eight.</a:t>
            </a:r>
          </a:p>
          <a:p>
            <a:pPr marL="457200" lvl="0" indent="-457200">
              <a:buFont typeface="+mj-lt"/>
              <a:buAutoNum type="arabicPeriod"/>
            </a:pPr>
            <a:r>
              <a:rPr lang="en-US" altLang="ja-JP" sz="2400" dirty="0">
                <a:solidFill>
                  <a:srgbClr val="FFFF00"/>
                </a:solidFill>
                <a:latin typeface="Arial"/>
                <a:ea typeface="ＭＳ ゴシック"/>
              </a:rPr>
              <a:t>Hit the 8 million dollar mark in total SAL donations to CWF- won't it be great when we get to eight!!!</a:t>
            </a:r>
          </a:p>
          <a:p>
            <a:pPr marL="457200" lvl="0" indent="-457200">
              <a:buFont typeface="+mj-lt"/>
              <a:buAutoNum type="arabicPeriod"/>
            </a:pPr>
            <a:r>
              <a:rPr lang="en-US" altLang="ja-JP" sz="2400" dirty="0">
                <a:solidFill>
                  <a:srgbClr val="FFFF00"/>
                </a:solidFill>
                <a:latin typeface="Arial"/>
                <a:ea typeface="ＭＳ ゴシック"/>
              </a:rPr>
              <a:t>Giving the best gift to The American Legion on their 100th Anniversary- highest donations to Legion Programs all-time.</a:t>
            </a:r>
          </a:p>
          <a:p>
            <a:pPr marL="457200" lvl="0" indent="-457200">
              <a:buFont typeface="+mj-lt"/>
              <a:buAutoNum type="arabicPeriod"/>
            </a:pPr>
            <a:endParaRPr lang="en-US" altLang="ja-JP" sz="2400" dirty="0">
              <a:solidFill>
                <a:srgbClr val="FFFF00"/>
              </a:solidFill>
              <a:latin typeface="Arial"/>
              <a:ea typeface="ＭＳ ゴシック"/>
            </a:endParaRPr>
          </a:p>
        </p:txBody>
      </p:sp>
    </p:spTree>
    <p:extLst>
      <p:ext uri="{BB962C8B-B14F-4D97-AF65-F5344CB8AC3E}">
        <p14:creationId xmlns:p14="http://schemas.microsoft.com/office/powerpoint/2010/main" val="182114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5422900" cy="1143000"/>
          </a:xfrm>
        </p:spPr>
        <p:txBody>
          <a:bodyPr>
            <a:normAutofit/>
          </a:bodyPr>
          <a:lstStyle/>
          <a:p>
            <a:pPr rtl="0"/>
            <a:r>
              <a:rPr lang="en-US" altLang="ja-JP" sz="2400" b="1" i="0" u="none" strike="noStrike" baseline="0" dirty="0">
                <a:solidFill>
                  <a:srgbClr val="FFFF00"/>
                </a:solidFill>
                <a:latin typeface="Arial"/>
                <a:ea typeface="ＭＳ ゴシック"/>
              </a:rPr>
              <a:t>National Detachment Commanders </a:t>
            </a:r>
            <a:br>
              <a:rPr lang="en-US" altLang="ja-JP" sz="2400" b="1" i="0" u="none" strike="noStrike" baseline="0" dirty="0">
                <a:solidFill>
                  <a:srgbClr val="FFFF00"/>
                </a:solidFill>
                <a:latin typeface="Arial"/>
                <a:ea typeface="ＭＳ ゴシック"/>
              </a:rPr>
            </a:br>
            <a:r>
              <a:rPr lang="en-US" altLang="ja-JP" sz="2400" b="1" i="0" u="none" strike="noStrike" baseline="0" dirty="0">
                <a:solidFill>
                  <a:srgbClr val="FFFF00"/>
                </a:solidFill>
                <a:latin typeface="Arial"/>
                <a:ea typeface="ＭＳ ゴシック"/>
              </a:rPr>
              <a:t>Leadership Seminar 2018 - 2019</a:t>
            </a:r>
          </a:p>
        </p:txBody>
      </p:sp>
      <p:sp>
        <p:nvSpPr>
          <p:cNvPr id="3" name="Text Placeholder 2"/>
          <p:cNvSpPr>
            <a:spLocks noGrp="1"/>
          </p:cNvSpPr>
          <p:nvPr>
            <p:ph type="body" idx="1"/>
          </p:nvPr>
        </p:nvSpPr>
        <p:spPr>
          <a:xfrm>
            <a:off x="1187517" y="1417638"/>
            <a:ext cx="6584883" cy="5036950"/>
          </a:xfrm>
        </p:spPr>
        <p:txBody>
          <a:bodyPr>
            <a:noAutofit/>
          </a:bodyPr>
          <a:lstStyle/>
          <a:p>
            <a:pPr marL="0" lvl="0" indent="0" algn="ctr" rtl="0">
              <a:buNone/>
            </a:pPr>
            <a:r>
              <a:rPr lang="en-US"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SEMINAR AGENDA</a:t>
            </a:r>
          </a:p>
          <a:p>
            <a:pPr marL="0" lvl="0" indent="0" rtl="0">
              <a:buNone/>
              <a:tabLst>
                <a:tab pos="576263" algn="l"/>
              </a:tabLst>
            </a:pPr>
            <a:r>
              <a:rPr lang="de-DE"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12:15 PM	Sons of The American Legion - Chairmen</a:t>
            </a:r>
          </a:p>
          <a:p>
            <a:pPr marL="914400" lvl="0" indent="0" rtl="0">
              <a:buNone/>
              <a:tabLst>
                <a:tab pos="914400" algn="l"/>
                <a:tab pos="2857500" algn="l"/>
              </a:tabLst>
            </a:pPr>
            <a:r>
              <a:rPr lang="de-DE"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 Americanism	- Membership</a:t>
            </a:r>
          </a:p>
          <a:p>
            <a:pPr marL="914400" lvl="0" indent="0" rtl="0">
              <a:buNone/>
              <a:tabLst>
                <a:tab pos="914400" algn="l"/>
                <a:tab pos="2857500" algn="l"/>
              </a:tabLst>
            </a:pPr>
            <a:r>
              <a:rPr lang="de-DE"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 Children &amp; Youth	- MTD</a:t>
            </a:r>
          </a:p>
          <a:p>
            <a:pPr marL="914400" lvl="0" indent="0" rtl="0">
              <a:buNone/>
              <a:tabLst>
                <a:tab pos="914400" algn="l"/>
                <a:tab pos="2857500" algn="l"/>
              </a:tabLst>
            </a:pPr>
            <a:r>
              <a:rPr lang="de-DE"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 Child Welfare	- Convention</a:t>
            </a:r>
          </a:p>
          <a:p>
            <a:pPr marL="914400" lvl="0" indent="0" rtl="0">
              <a:buNone/>
              <a:tabLst>
                <a:tab pos="914400" algn="l"/>
                <a:tab pos="2857500" algn="l"/>
              </a:tabLst>
            </a:pPr>
            <a:r>
              <a:rPr lang="de-DE"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 Finance	- Legislative</a:t>
            </a:r>
          </a:p>
          <a:p>
            <a:pPr marL="914400" lvl="0" indent="0" rtl="0">
              <a:buNone/>
              <a:tabLst>
                <a:tab pos="914400" algn="l"/>
                <a:tab pos="2857500" algn="l"/>
              </a:tabLst>
            </a:pPr>
            <a:r>
              <a:rPr lang="de-DE"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 Resolution	- Veterans</a:t>
            </a:r>
            <a:r>
              <a:rPr lang="mr-IN" altLang="ja-JP" sz="1400" b="1" u="none" strike="noStrike" baseline="0" dirty="0">
                <a:solidFill>
                  <a:srgbClr val="FFFF00"/>
                </a:solidFill>
                <a:latin typeface="Arial" panose="020B0604020202020204" pitchFamily="34" charset="0"/>
                <a:ea typeface="ＭＳ ゴシック"/>
              </a:rPr>
              <a:t>’ </a:t>
            </a:r>
            <a:r>
              <a:rPr lang="en-US"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Employment &amp; Education</a:t>
            </a:r>
          </a:p>
          <a:p>
            <a:pPr marL="914400" lvl="0" indent="0" rtl="0">
              <a:buNone/>
              <a:tabLst>
                <a:tab pos="914400" algn="l"/>
                <a:tab pos="2857500" algn="l"/>
              </a:tabLst>
            </a:pPr>
            <a:r>
              <a:rPr lang="mr-IN" altLang="ja-JP" sz="1400" b="1" u="none" strike="noStrike" baseline="0" dirty="0">
                <a:solidFill>
                  <a:srgbClr val="FFFF00"/>
                </a:solidFill>
                <a:latin typeface="Arial" panose="020B0604020202020204" pitchFamily="34" charset="0"/>
                <a:ea typeface="ＭＳ ゴシック"/>
              </a:rPr>
              <a:t>- VA &amp; R	</a:t>
            </a:r>
            <a:r>
              <a:rPr lang="en-US"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 Public Media Communications</a:t>
            </a:r>
          </a:p>
          <a:p>
            <a:pPr marL="914400" lvl="0" indent="0" rtl="0">
              <a:buNone/>
              <a:tabLst>
                <a:tab pos="914400" algn="l"/>
                <a:tab pos="2857500" algn="l"/>
              </a:tabLst>
            </a:pPr>
            <a:r>
              <a:rPr lang="en-US"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 Internal Affairs</a:t>
            </a:r>
          </a:p>
          <a:p>
            <a:pPr marL="0" lvl="0" indent="0" rtl="0">
              <a:buNone/>
              <a:tabLst>
                <a:tab pos="576263" algn="l"/>
              </a:tabLst>
            </a:pPr>
            <a:r>
              <a:rPr lang="de-DE"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1:15 PM	Break – Brain Teaser</a:t>
            </a:r>
          </a:p>
          <a:p>
            <a:pPr marL="627063" lvl="0" indent="-627063" rtl="0">
              <a:buNone/>
              <a:tabLst>
                <a:tab pos="576263" algn="l"/>
              </a:tabLst>
            </a:pPr>
            <a:r>
              <a:rPr lang="de-DE"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1:25 PM	Administrative Session – Past National Commanders:</a:t>
            </a:r>
            <a:endParaRPr lang="de-DE" altLang="ja-JP" sz="1400" b="1" dirty="0">
              <a:solidFill>
                <a:srgbClr val="FFFF00"/>
              </a:solidFill>
              <a:latin typeface="Arial" panose="020B0604020202020204" pitchFamily="34" charset="0"/>
              <a:ea typeface="ＭＳ ゴシック"/>
              <a:cs typeface="Arial" panose="020B0604020202020204" pitchFamily="34" charset="0"/>
            </a:endParaRPr>
          </a:p>
          <a:p>
            <a:pPr marL="627063" lvl="0" indent="-627063" rtl="0">
              <a:buNone/>
              <a:tabLst>
                <a:tab pos="576263" algn="l"/>
              </a:tabLst>
            </a:pPr>
            <a:r>
              <a:rPr lang="de-DE"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			Michael Deacon (IA) &amp; Joe Gladden (MD)</a:t>
            </a:r>
          </a:p>
          <a:p>
            <a:pPr marL="0" lvl="0" indent="0" rtl="0">
              <a:buNone/>
              <a:tabLst>
                <a:tab pos="576263" algn="l"/>
              </a:tabLst>
            </a:pPr>
            <a:r>
              <a:rPr lang="de-DE"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2:30 PM	</a:t>
            </a:r>
            <a:r>
              <a:rPr lang="uk-UA"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Q &amp; A</a:t>
            </a:r>
          </a:p>
          <a:p>
            <a:pPr marL="0" lvl="0" indent="0" rtl="0">
              <a:buNone/>
              <a:tabLst>
                <a:tab pos="576263" algn="l"/>
              </a:tabLst>
            </a:pPr>
            <a:r>
              <a:rPr lang="de-DE"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2:45 PM	Break – Brain Teaser</a:t>
            </a:r>
          </a:p>
          <a:p>
            <a:pPr marL="0" lvl="0" indent="0" rtl="0">
              <a:buNone/>
              <a:tabLst>
                <a:tab pos="576263" algn="l"/>
              </a:tabLst>
            </a:pPr>
            <a:r>
              <a:rPr lang="de-DE"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3:05 PM	Parliamentary Procedure</a:t>
            </a:r>
          </a:p>
          <a:p>
            <a:pPr marL="0" lvl="0" indent="0" rtl="0">
              <a:buNone/>
              <a:tabLst>
                <a:tab pos="576263" algn="l"/>
              </a:tabLst>
            </a:pPr>
            <a:r>
              <a:rPr lang="de-DE"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3:55 PM	</a:t>
            </a:r>
            <a:r>
              <a:rPr lang="it-IT"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Q &amp; A </a:t>
            </a:r>
          </a:p>
          <a:p>
            <a:pPr marL="0" lvl="0" indent="0" rtl="0">
              <a:buNone/>
              <a:tabLst>
                <a:tab pos="576263" algn="l"/>
              </a:tabLst>
            </a:pPr>
            <a:r>
              <a:rPr lang="de-DE"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4:00 PM	Public Speaking</a:t>
            </a:r>
          </a:p>
          <a:p>
            <a:pPr marL="0" lvl="0" indent="0" rtl="0">
              <a:buNone/>
              <a:tabLst>
                <a:tab pos="576263" algn="l"/>
              </a:tabLst>
            </a:pPr>
            <a:r>
              <a:rPr lang="en-US"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4:30 PM	Q &amp; A </a:t>
            </a:r>
          </a:p>
          <a:p>
            <a:pPr marL="0" lvl="0" indent="0" rtl="0">
              <a:buNone/>
              <a:tabLst>
                <a:tab pos="576263" algn="l"/>
              </a:tabLst>
            </a:pPr>
            <a:r>
              <a:rPr lang="en-US" altLang="ja-JP" sz="1400" b="1" u="none" strike="noStrike" baseline="0" dirty="0">
                <a:solidFill>
                  <a:srgbClr val="FFFF00"/>
                </a:solidFill>
                <a:latin typeface="Arial" panose="020B0604020202020204" pitchFamily="34" charset="0"/>
                <a:ea typeface="ＭＳ ゴシック"/>
                <a:cs typeface="Arial" panose="020B0604020202020204" pitchFamily="34" charset="0"/>
              </a:rPr>
              <a:t>4:45 PM	Congratulations!</a:t>
            </a:r>
          </a:p>
        </p:txBody>
      </p:sp>
    </p:spTree>
    <p:extLst>
      <p:ext uri="{BB962C8B-B14F-4D97-AF65-F5344CB8AC3E}">
        <p14:creationId xmlns:p14="http://schemas.microsoft.com/office/powerpoint/2010/main" val="371183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b="1" dirty="0">
                <a:solidFill>
                  <a:srgbClr val="FFFF00"/>
                </a:solidFill>
                <a:ea typeface="ＭＳ ゴシック"/>
              </a:rPr>
              <a:t>How we will achieve our Goals</a:t>
            </a:r>
            <a:endParaRPr lang="en-US" altLang="ja-JP" b="1" i="0" u="none" strike="noStrike" baseline="0" dirty="0">
              <a:solidFill>
                <a:srgbClr val="FFFF00"/>
              </a:solidFill>
              <a:latin typeface="Arial"/>
              <a:ea typeface="ＭＳ ゴシック"/>
            </a:endParaRPr>
          </a:p>
        </p:txBody>
      </p:sp>
      <p:sp>
        <p:nvSpPr>
          <p:cNvPr id="3" name="Text Placeholder 2"/>
          <p:cNvSpPr>
            <a:spLocks noGrp="1"/>
          </p:cNvSpPr>
          <p:nvPr>
            <p:ph type="body" idx="1"/>
          </p:nvPr>
        </p:nvSpPr>
        <p:spPr/>
        <p:txBody>
          <a:bodyPr>
            <a:normAutofit/>
          </a:bodyPr>
          <a:lstStyle/>
          <a:p>
            <a:pPr marL="236538" lvl="0" indent="-225425">
              <a:buNone/>
            </a:pPr>
            <a:r>
              <a:rPr lang="en-US" altLang="ja-JP" sz="2400" dirty="0">
                <a:solidFill>
                  <a:srgbClr val="FFFF00"/>
                </a:solidFill>
                <a:latin typeface="Arial" panose="020B0604020202020204" pitchFamily="34" charset="0"/>
                <a:ea typeface="ＭＳ ゴシック"/>
                <a:cs typeface="Arial" panose="020B0604020202020204" pitchFamily="34" charset="0"/>
              </a:rPr>
              <a:t>Communication is the key to our success. Please take the information you receive in Commander's Training back to your Detachments to share amongst your squadrons. </a:t>
            </a:r>
          </a:p>
          <a:p>
            <a:pPr marL="236538" lvl="0" indent="-225425">
              <a:buNone/>
            </a:pPr>
            <a:r>
              <a:rPr lang="en-US" altLang="ja-JP" sz="2400" dirty="0">
                <a:solidFill>
                  <a:srgbClr val="FFFF00"/>
                </a:solidFill>
                <a:latin typeface="Arial" panose="020B0604020202020204" pitchFamily="34" charset="0"/>
                <a:ea typeface="ＭＳ ゴシック"/>
                <a:cs typeface="Arial" panose="020B0604020202020204" pitchFamily="34" charset="0"/>
              </a:rPr>
              <a:t>You are the leadership and carry a responsibility to our organization to ensure our success for the future. </a:t>
            </a:r>
          </a:p>
          <a:p>
            <a:pPr marL="236538" lvl="0" indent="-225425">
              <a:buNone/>
            </a:pPr>
            <a:r>
              <a:rPr lang="en-US" altLang="ja-JP" sz="2400" dirty="0">
                <a:solidFill>
                  <a:srgbClr val="FFFF00"/>
                </a:solidFill>
                <a:latin typeface="Arial" panose="020B0604020202020204" pitchFamily="34" charset="0"/>
                <a:ea typeface="ＭＳ ゴシック"/>
                <a:cs typeface="Arial" panose="020B0604020202020204" pitchFamily="34" charset="0"/>
              </a:rPr>
              <a:t>The fate of our success depends on communicating down through our Blue Cap Members. They are the ones that can have the biggest impact in your communities.</a:t>
            </a:r>
            <a:endParaRPr lang="en-US" altLang="ja-JP" sz="2400" u="none" strike="noStrike" baseline="0" dirty="0">
              <a:solidFill>
                <a:srgbClr val="FFFF00"/>
              </a:solidFill>
              <a:latin typeface="Arial" panose="020B0604020202020204" pitchFamily="34" charset="0"/>
              <a:ea typeface="ＭＳ ゴシック"/>
              <a:cs typeface="Arial" panose="020B0604020202020204" pitchFamily="34" charset="0"/>
            </a:endParaRPr>
          </a:p>
        </p:txBody>
      </p:sp>
    </p:spTree>
    <p:extLst>
      <p:ext uri="{BB962C8B-B14F-4D97-AF65-F5344CB8AC3E}">
        <p14:creationId xmlns:p14="http://schemas.microsoft.com/office/powerpoint/2010/main" val="379685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1927-8A49-4E23-B154-B784C04A30B1}"/>
              </a:ext>
            </a:extLst>
          </p:cNvPr>
          <p:cNvSpPr>
            <a:spLocks noGrp="1"/>
          </p:cNvSpPr>
          <p:nvPr>
            <p:ph type="title"/>
          </p:nvPr>
        </p:nvSpPr>
        <p:spPr/>
        <p:txBody>
          <a:bodyPr/>
          <a:lstStyle/>
          <a:p>
            <a:r>
              <a:rPr lang="en-US" b="1" dirty="0">
                <a:solidFill>
                  <a:srgbClr val="FFFF00"/>
                </a:solidFill>
                <a:ea typeface="ＭＳ ゴシック"/>
              </a:rPr>
              <a:t>Program Deadlines, Events </a:t>
            </a:r>
          </a:p>
        </p:txBody>
      </p:sp>
      <p:sp>
        <p:nvSpPr>
          <p:cNvPr id="3" name="Text Placeholder 2"/>
          <p:cNvSpPr>
            <a:spLocks noGrp="1"/>
          </p:cNvSpPr>
          <p:nvPr>
            <p:ph type="body" idx="1"/>
          </p:nvPr>
        </p:nvSpPr>
        <p:spPr>
          <a:xfrm>
            <a:off x="560070" y="1200150"/>
            <a:ext cx="8012430" cy="5440680"/>
          </a:xfrm>
        </p:spPr>
        <p:txBody>
          <a:bodyPr>
            <a:noAutofit/>
          </a:bodyPr>
          <a:lstStyle/>
          <a:p>
            <a:pPr marL="236538" lvl="0" indent="-225425">
              <a:buNone/>
            </a:pPr>
            <a:r>
              <a:rPr lang="en-US" altLang="ja-JP" sz="2000" dirty="0">
                <a:solidFill>
                  <a:srgbClr val="FFFF00"/>
                </a:solidFill>
                <a:latin typeface="Arial" panose="020B0604020202020204" pitchFamily="34" charset="0"/>
                <a:ea typeface="ＭＳ ゴシック"/>
                <a:cs typeface="Arial" panose="020B0604020202020204" pitchFamily="34" charset="0"/>
              </a:rPr>
              <a:t>I encourage all of you to think about attending the Washington Conference held in Washington DC this coming year February 24-27, 2019. The Sons visit memorials as well as The Tomb of The Unknown Soldier to lay wreaths to show our respect for our veterans, They served our great nation and some paid the ultimate sacrifice for the freedom we enjoy today. The Legion Family then goes up on the Hill together to meet with Congress on issues that support our veterans.</a:t>
            </a:r>
          </a:p>
          <a:p>
            <a:pPr marL="236538" lvl="0" indent="-225425">
              <a:buNone/>
            </a:pPr>
            <a:r>
              <a:rPr lang="en-US" altLang="ja-JP" sz="2000" dirty="0">
                <a:solidFill>
                  <a:srgbClr val="FFFF00"/>
                </a:solidFill>
                <a:latin typeface="Arial" panose="020B0604020202020204" pitchFamily="34" charset="0"/>
                <a:ea typeface="ＭＳ ゴシック"/>
                <a:cs typeface="Arial" panose="020B0604020202020204" pitchFamily="34" charset="0"/>
              </a:rPr>
              <a:t>Please remember that The Child Welfare Foundation works on a fiscal year and in order to have your donations count for this year they need to be in by the last business day May 2019.</a:t>
            </a:r>
          </a:p>
          <a:p>
            <a:pPr marL="236538" lvl="0" indent="-225425">
              <a:buNone/>
            </a:pPr>
            <a:r>
              <a:rPr lang="en-US" altLang="ja-JP" sz="2000" dirty="0">
                <a:solidFill>
                  <a:srgbClr val="FFFF00"/>
                </a:solidFill>
                <a:latin typeface="Arial" panose="020B0604020202020204" pitchFamily="34" charset="0"/>
                <a:ea typeface="ＭＳ ゴシック"/>
                <a:cs typeface="Arial" panose="020B0604020202020204" pitchFamily="34" charset="0"/>
              </a:rPr>
              <a:t>Membership is what keeps us strong and a powerful voice that gets noticed as we are out in our local communities. It is the key to our success.</a:t>
            </a:r>
            <a:endParaRPr lang="en-US" altLang="ja-JP" sz="2000" u="none" strike="noStrike" baseline="0" dirty="0">
              <a:solidFill>
                <a:srgbClr val="FFFF00"/>
              </a:solidFill>
              <a:latin typeface="Arial" panose="020B0604020202020204" pitchFamily="34" charset="0"/>
              <a:ea typeface="ＭＳ ゴシック"/>
              <a:cs typeface="Arial" panose="020B0604020202020204" pitchFamily="34" charset="0"/>
            </a:endParaRPr>
          </a:p>
        </p:txBody>
      </p:sp>
    </p:spTree>
    <p:extLst>
      <p:ext uri="{BB962C8B-B14F-4D97-AF65-F5344CB8AC3E}">
        <p14:creationId xmlns:p14="http://schemas.microsoft.com/office/powerpoint/2010/main" val="65149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EC04-F163-474C-A4CA-464C95643045}"/>
              </a:ext>
            </a:extLst>
          </p:cNvPr>
          <p:cNvSpPr>
            <a:spLocks noGrp="1"/>
          </p:cNvSpPr>
          <p:nvPr>
            <p:ph type="title"/>
          </p:nvPr>
        </p:nvSpPr>
        <p:spPr/>
        <p:txBody>
          <a:bodyPr/>
          <a:lstStyle/>
          <a:p>
            <a:r>
              <a:rPr lang="en-US" b="1" dirty="0">
                <a:solidFill>
                  <a:srgbClr val="FFFF00"/>
                </a:solidFill>
                <a:ea typeface="ＭＳ ゴシック"/>
              </a:rPr>
              <a:t>Other Information</a:t>
            </a:r>
            <a:endParaRPr lang="en-US" dirty="0"/>
          </a:p>
        </p:txBody>
      </p:sp>
      <p:sp>
        <p:nvSpPr>
          <p:cNvPr id="3" name="Text Placeholder 2"/>
          <p:cNvSpPr>
            <a:spLocks noGrp="1"/>
          </p:cNvSpPr>
          <p:nvPr>
            <p:ph type="body" idx="1"/>
          </p:nvPr>
        </p:nvSpPr>
        <p:spPr>
          <a:xfrm>
            <a:off x="1017270" y="1417638"/>
            <a:ext cx="6983730" cy="4525963"/>
          </a:xfrm>
        </p:spPr>
        <p:txBody>
          <a:bodyPr>
            <a:noAutofit/>
          </a:bodyPr>
          <a:lstStyle/>
          <a:p>
            <a:pPr marL="236538" lvl="0" indent="-225425">
              <a:buNone/>
            </a:pPr>
            <a:r>
              <a:rPr lang="en-US" altLang="ja-JP" sz="2000" b="1" dirty="0">
                <a:solidFill>
                  <a:srgbClr val="FFFF00"/>
                </a:solidFill>
                <a:latin typeface="Arial" panose="020B0604020202020204" pitchFamily="34" charset="0"/>
                <a:ea typeface="ＭＳ ゴシック"/>
                <a:cs typeface="Arial" panose="020B0604020202020204" pitchFamily="34" charset="0"/>
              </a:rPr>
              <a:t>Become a integral part of TEAM 100.</a:t>
            </a:r>
          </a:p>
          <a:p>
            <a:pPr marL="236538" lvl="0" indent="-225425">
              <a:buNone/>
            </a:pPr>
            <a:r>
              <a:rPr lang="en-US" altLang="ja-JP" sz="2000" b="1" dirty="0">
                <a:solidFill>
                  <a:srgbClr val="FFFF00"/>
                </a:solidFill>
                <a:latin typeface="Arial" panose="020B0604020202020204" pitchFamily="34" charset="0"/>
                <a:ea typeface="ＭＳ ゴシック"/>
                <a:cs typeface="Arial" panose="020B0604020202020204" pitchFamily="34" charset="0"/>
              </a:rPr>
              <a:t>All of us working together can make a difference in the lives of both our veterans and the children of our nation.</a:t>
            </a:r>
          </a:p>
          <a:p>
            <a:pPr marL="236538" lvl="0" indent="-225425">
              <a:buNone/>
            </a:pPr>
            <a:r>
              <a:rPr lang="en-US" altLang="ja-JP" sz="2000" b="1" dirty="0">
                <a:solidFill>
                  <a:srgbClr val="FFFF00"/>
                </a:solidFill>
                <a:latin typeface="Arial" panose="020B0604020202020204" pitchFamily="34" charset="0"/>
                <a:ea typeface="ＭＳ ゴシック"/>
                <a:cs typeface="Arial" panose="020B0604020202020204" pitchFamily="34" charset="0"/>
              </a:rPr>
              <a:t>Working as a team is key to our success- MAKE A DIFFERENCE.</a:t>
            </a:r>
          </a:p>
          <a:p>
            <a:pPr marL="236538" lvl="0" indent="-225425">
              <a:buNone/>
            </a:pPr>
            <a:r>
              <a:rPr lang="en-US" altLang="ja-JP" sz="2000" b="1" dirty="0">
                <a:solidFill>
                  <a:srgbClr val="FFFF00"/>
                </a:solidFill>
                <a:latin typeface="Arial" panose="020B0604020202020204" pitchFamily="34" charset="0"/>
                <a:ea typeface="ＭＳ ゴシック"/>
                <a:cs typeface="Arial" panose="020B0604020202020204" pitchFamily="34" charset="0"/>
              </a:rPr>
              <a:t>Thank you for all you do, your efforts don't go unnoticed.</a:t>
            </a:r>
          </a:p>
          <a:p>
            <a:pPr marL="236538" lvl="0" indent="-225425">
              <a:buNone/>
            </a:pPr>
            <a:r>
              <a:rPr lang="en-US" altLang="ja-JP" sz="2000" b="1" dirty="0">
                <a:solidFill>
                  <a:srgbClr val="FFFF00"/>
                </a:solidFill>
                <a:latin typeface="Arial" panose="020B0604020202020204" pitchFamily="34" charset="0"/>
                <a:ea typeface="ＭＳ ゴシック"/>
                <a:cs typeface="Arial" panose="020B0604020202020204" pitchFamily="34" charset="0"/>
              </a:rPr>
              <a:t>Enjoy your time while here in Indianapolis and remember COMMUNICATION IS THE KEY TO SUCCESS!!</a:t>
            </a:r>
          </a:p>
        </p:txBody>
      </p:sp>
    </p:spTree>
    <p:extLst>
      <p:ext uri="{BB962C8B-B14F-4D97-AF65-F5344CB8AC3E}">
        <p14:creationId xmlns:p14="http://schemas.microsoft.com/office/powerpoint/2010/main" val="179964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it-IT" altLang="ja-JP" b="1" i="0" u="none" strike="noStrike" baseline="0" dirty="0">
                <a:solidFill>
                  <a:srgbClr val="FFFF00"/>
                </a:solidFill>
                <a:latin typeface="Arial"/>
                <a:ea typeface="ＭＳ ゴシック"/>
              </a:rPr>
              <a:t>National Vice Commander (West)</a:t>
            </a:r>
            <a:endParaRPr lang="it-IT" altLang="ja-JP" sz="2700" b="1" i="0" u="none" strike="noStrike" baseline="0" dirty="0">
              <a:solidFill>
                <a:srgbClr val="FFFF00"/>
              </a:solidFill>
              <a:latin typeface="Arial"/>
              <a:ea typeface="ＭＳ ゴシック"/>
            </a:endParaRPr>
          </a:p>
        </p:txBody>
      </p:sp>
      <p:sp>
        <p:nvSpPr>
          <p:cNvPr id="3" name="Text Placeholder 2"/>
          <p:cNvSpPr>
            <a:spLocks noGrp="1"/>
          </p:cNvSpPr>
          <p:nvPr>
            <p:ph type="body" idx="1"/>
          </p:nvPr>
        </p:nvSpPr>
        <p:spPr>
          <a:xfrm>
            <a:off x="1337310" y="1680210"/>
            <a:ext cx="6435090" cy="4525963"/>
          </a:xfrm>
        </p:spPr>
        <p:txBody>
          <a:bodyPr>
            <a:normAutofit/>
          </a:bodyPr>
          <a:lstStyle/>
          <a:p>
            <a:pPr marL="228600" lvl="0" indent="-228600">
              <a:buNone/>
            </a:pPr>
            <a:r>
              <a:rPr lang="it-IT" altLang="ja-JP" sz="2000" b="1" dirty="0">
                <a:solidFill>
                  <a:srgbClr val="FFFF00"/>
                </a:solidFill>
                <a:latin typeface="Arial"/>
                <a:ea typeface="ＭＳ ゴシック"/>
              </a:rPr>
              <a:t>Edward M. Cleary </a:t>
            </a:r>
          </a:p>
          <a:p>
            <a:pPr marL="228600" lvl="0" indent="-228600">
              <a:buNone/>
            </a:pPr>
            <a:r>
              <a:rPr lang="en-US" altLang="ja-JP" sz="2000" b="1" i="1" dirty="0">
                <a:solidFill>
                  <a:srgbClr val="FFFF00"/>
                </a:solidFill>
                <a:latin typeface="Times" pitchFamily="2" charset="0"/>
                <a:ea typeface="ＭＳ ゴシック"/>
                <a:cs typeface="Cambria"/>
              </a:rPr>
              <a:t>Ed has served in every capacity at the Squadron level and numerous positions within the Detachment: National Executive Committeeman, Alternate National Executive Committeeman, Detachment Commander, Detachment Adjutant/Finance Officer, Detachment Vice Commander,  Membership Chairman &amp; VA&amp;R Chairman.</a:t>
            </a:r>
          </a:p>
          <a:p>
            <a:pPr marL="228600" lvl="0" indent="-228600">
              <a:buNone/>
            </a:pPr>
            <a:r>
              <a:rPr lang="en-US" altLang="ja-JP" sz="2000" b="1" i="1" dirty="0">
                <a:solidFill>
                  <a:srgbClr val="FFFF00"/>
                </a:solidFill>
                <a:latin typeface="Times" pitchFamily="2" charset="0"/>
                <a:ea typeface="ＭＳ ゴシック"/>
                <a:cs typeface="Cambria"/>
              </a:rPr>
              <a:t>Ed has served on the National level as National Americanism Committeeman, National Child Welfare Committeeman. </a:t>
            </a:r>
            <a:endParaRPr lang="it-IT" altLang="ja-JP" sz="2000" b="1" i="1" u="none" strike="noStrike" baseline="0" dirty="0">
              <a:solidFill>
                <a:srgbClr val="FFFF00"/>
              </a:solidFill>
              <a:latin typeface="Times" pitchFamily="2" charset="0"/>
              <a:ea typeface="ＭＳ ゴシック"/>
              <a:cs typeface="Cambria"/>
            </a:endParaRPr>
          </a:p>
        </p:txBody>
      </p:sp>
    </p:spTree>
    <p:extLst>
      <p:ext uri="{BB962C8B-B14F-4D97-AF65-F5344CB8AC3E}">
        <p14:creationId xmlns:p14="http://schemas.microsoft.com/office/powerpoint/2010/main" val="169360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r-IN" altLang="ja-JP" b="1" i="1" u="none" strike="noStrike" baseline="0" dirty="0">
                <a:solidFill>
                  <a:srgbClr val="FFFF00"/>
                </a:solidFill>
                <a:latin typeface="Arial"/>
                <a:ea typeface="ＭＳ ゴシック"/>
              </a:rPr>
              <a:t> “</a:t>
            </a:r>
            <a:r>
              <a:rPr lang="en-US" altLang="ja-JP" b="1" i="1" u="none" strike="noStrike" baseline="0" dirty="0">
                <a:solidFill>
                  <a:srgbClr val="FFFF00"/>
                </a:solidFill>
                <a:latin typeface="Arial"/>
                <a:ea typeface="ＭＳ ゴシック"/>
              </a:rPr>
              <a:t> </a:t>
            </a:r>
            <a:r>
              <a:rPr lang="en-US" altLang="ja-JP" b="1" i="1" dirty="0">
                <a:solidFill>
                  <a:srgbClr val="FFFF00"/>
                </a:solidFill>
                <a:latin typeface="Arial"/>
                <a:ea typeface="ＭＳ ゴシック"/>
              </a:rPr>
              <a:t>Honor the Past </a:t>
            </a:r>
            <a:br>
              <a:rPr lang="en-US" altLang="ja-JP" b="1" i="1" dirty="0">
                <a:solidFill>
                  <a:srgbClr val="FFFF00"/>
                </a:solidFill>
                <a:latin typeface="Arial"/>
                <a:ea typeface="ＭＳ ゴシック"/>
              </a:rPr>
            </a:br>
            <a:r>
              <a:rPr lang="en-US" altLang="ja-JP" b="1" i="1" dirty="0">
                <a:solidFill>
                  <a:srgbClr val="FFFF00"/>
                </a:solidFill>
                <a:latin typeface="Arial"/>
                <a:ea typeface="ＭＳ ゴシック"/>
              </a:rPr>
              <a:t>and Continue the Legacy</a:t>
            </a:r>
            <a:r>
              <a:rPr lang="mr-IN" altLang="ja-JP" b="1" i="1" u="none" strike="noStrike" baseline="0" dirty="0">
                <a:solidFill>
                  <a:srgbClr val="FFFF00"/>
                </a:solidFill>
                <a:latin typeface="Arial"/>
                <a:ea typeface="ＭＳ ゴシック"/>
              </a:rPr>
              <a:t>”</a:t>
            </a:r>
          </a:p>
        </p:txBody>
      </p:sp>
      <p:sp>
        <p:nvSpPr>
          <p:cNvPr id="3" name="Text Placeholder 2"/>
          <p:cNvSpPr>
            <a:spLocks noGrp="1"/>
          </p:cNvSpPr>
          <p:nvPr>
            <p:ph type="body" idx="1"/>
          </p:nvPr>
        </p:nvSpPr>
        <p:spPr>
          <a:xfrm>
            <a:off x="1897380" y="1855470"/>
            <a:ext cx="5269230" cy="4487863"/>
          </a:xfrm>
        </p:spPr>
        <p:txBody>
          <a:bodyPr>
            <a:normAutofit/>
          </a:bodyPr>
          <a:lstStyle/>
          <a:p>
            <a:pPr marL="0" lvl="0" indent="-274320">
              <a:spcAft>
                <a:spcPts val="1200"/>
              </a:spcAft>
              <a:buNone/>
            </a:pPr>
            <a:r>
              <a:rPr lang="en-US" altLang="ja-JP" sz="2800" dirty="0">
                <a:solidFill>
                  <a:srgbClr val="FFFF00"/>
                </a:solidFill>
                <a:latin typeface="Arial"/>
                <a:ea typeface="ＭＳ ゴシック"/>
              </a:rPr>
              <a:t>We have a goal to reach: 400,000 Members.</a:t>
            </a:r>
          </a:p>
          <a:p>
            <a:pPr marL="0" lvl="0" indent="-274320">
              <a:spcAft>
                <a:spcPts val="1200"/>
              </a:spcAft>
              <a:buNone/>
            </a:pPr>
            <a:r>
              <a:rPr lang="en-US" altLang="ja-JP" sz="2800" dirty="0">
                <a:solidFill>
                  <a:srgbClr val="FFFF00"/>
                </a:solidFill>
                <a:latin typeface="Arial"/>
                <a:ea typeface="ＭＳ ゴシック"/>
              </a:rPr>
              <a:t>Let’s reach out to our younger members….</a:t>
            </a:r>
          </a:p>
          <a:p>
            <a:pPr marL="0" lvl="0" indent="-274320">
              <a:spcAft>
                <a:spcPts val="1200"/>
              </a:spcAft>
              <a:buNone/>
            </a:pPr>
            <a:r>
              <a:rPr lang="en-US" altLang="ja-JP" sz="2800" dirty="0">
                <a:solidFill>
                  <a:srgbClr val="FFFF00"/>
                </a:solidFill>
                <a:latin typeface="Arial"/>
                <a:ea typeface="ＭＳ ゴシック"/>
              </a:rPr>
              <a:t>EMPHASIZE Membership &amp; Training</a:t>
            </a:r>
          </a:p>
        </p:txBody>
      </p:sp>
    </p:spTree>
    <p:extLst>
      <p:ext uri="{BB962C8B-B14F-4D97-AF65-F5344CB8AC3E}">
        <p14:creationId xmlns:p14="http://schemas.microsoft.com/office/powerpoint/2010/main" val="240712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118"/>
            <a:ext cx="8229600" cy="1143000"/>
          </a:xfrm>
        </p:spPr>
        <p:txBody>
          <a:bodyPr/>
          <a:lstStyle/>
          <a:p>
            <a:r>
              <a:rPr lang="en-US" altLang="ja-JP" b="1" dirty="0">
                <a:solidFill>
                  <a:srgbClr val="FFFF00"/>
                </a:solidFill>
                <a:latin typeface="Arial"/>
                <a:ea typeface="ＭＳ ゴシック"/>
              </a:rPr>
              <a:t>West</a:t>
            </a:r>
            <a:r>
              <a:rPr lang="en-US" altLang="ja-JP" b="1" i="0" u="none" strike="noStrike" baseline="0" dirty="0">
                <a:solidFill>
                  <a:srgbClr val="FFFF00"/>
                </a:solidFill>
                <a:latin typeface="Arial"/>
                <a:ea typeface="ＭＳ ゴシック"/>
              </a:rPr>
              <a:t> Goals</a:t>
            </a:r>
          </a:p>
        </p:txBody>
      </p:sp>
      <p:sp>
        <p:nvSpPr>
          <p:cNvPr id="3" name="Text Placeholder 2"/>
          <p:cNvSpPr>
            <a:spLocks noGrp="1"/>
          </p:cNvSpPr>
          <p:nvPr>
            <p:ph type="body" idx="1"/>
          </p:nvPr>
        </p:nvSpPr>
        <p:spPr>
          <a:xfrm>
            <a:off x="1760220" y="1198118"/>
            <a:ext cx="5772150" cy="4928045"/>
          </a:xfrm>
        </p:spPr>
        <p:txBody>
          <a:bodyPr>
            <a:noAutofit/>
          </a:bodyPr>
          <a:lstStyle/>
          <a:p>
            <a:pPr marL="457200" lvl="0" indent="-457200">
              <a:spcBef>
                <a:spcPts val="0"/>
              </a:spcBef>
              <a:buFont typeface="+mj-lt"/>
              <a:buAutoNum type="arabicPeriod"/>
            </a:pPr>
            <a:r>
              <a:rPr lang="en-US" altLang="ja-JP" sz="2000" b="1" dirty="0">
                <a:solidFill>
                  <a:srgbClr val="FFFF00"/>
                </a:solidFill>
                <a:latin typeface="Arial"/>
                <a:ea typeface="ＭＳ ゴシック"/>
              </a:rPr>
              <a:t>The goal for the Western Region is to Achieve 100% in membership by the American Legion Birthday in March.</a:t>
            </a:r>
          </a:p>
          <a:p>
            <a:pPr marL="457200" lvl="0" indent="-457200">
              <a:spcBef>
                <a:spcPts val="0"/>
              </a:spcBef>
              <a:buFont typeface="+mj-lt"/>
              <a:buAutoNum type="arabicPeriod"/>
            </a:pPr>
            <a:endParaRPr lang="en-US" altLang="ja-JP" sz="2000" b="1" dirty="0">
              <a:solidFill>
                <a:srgbClr val="FFFF00"/>
              </a:solidFill>
              <a:latin typeface="Arial"/>
              <a:ea typeface="ＭＳ ゴシック"/>
            </a:endParaRPr>
          </a:p>
          <a:p>
            <a:pPr marL="457200" lvl="0" indent="-457200">
              <a:spcBef>
                <a:spcPts val="0"/>
              </a:spcBef>
              <a:buFont typeface="+mj-lt"/>
              <a:buAutoNum type="arabicPeriod"/>
            </a:pPr>
            <a:r>
              <a:rPr lang="en-US" altLang="ja-JP" sz="2000" b="1" dirty="0">
                <a:solidFill>
                  <a:srgbClr val="FFFF00"/>
                </a:solidFill>
                <a:latin typeface="Arial"/>
                <a:ea typeface="ＭＳ ゴシック"/>
              </a:rPr>
              <a:t>Renewals are the secret to achieving this goal. We are looking for an average of 90% or better renewal rate from our Detachments</a:t>
            </a:r>
          </a:p>
          <a:p>
            <a:pPr marL="0" lvl="0" indent="0">
              <a:spcBef>
                <a:spcPts val="0"/>
              </a:spcBef>
              <a:buNone/>
            </a:pPr>
            <a:endParaRPr lang="en-US" altLang="ja-JP" sz="2000" b="1" dirty="0">
              <a:solidFill>
                <a:srgbClr val="FFFF00"/>
              </a:solidFill>
              <a:latin typeface="Arial"/>
              <a:ea typeface="ＭＳ ゴシック"/>
            </a:endParaRPr>
          </a:p>
          <a:p>
            <a:pPr marL="0" lvl="0" indent="0" algn="ctr">
              <a:spcBef>
                <a:spcPts val="0"/>
              </a:spcBef>
              <a:buNone/>
            </a:pPr>
            <a:r>
              <a:rPr lang="en-US" altLang="ja-JP" b="1" i="1" dirty="0">
                <a:solidFill>
                  <a:srgbClr val="FFFF00"/>
                </a:solidFill>
                <a:latin typeface="Cambria" panose="02040503050406030204" pitchFamily="18" charset="0"/>
                <a:ea typeface="ＭＳ ゴシック"/>
              </a:rPr>
              <a:t>Work membership </a:t>
            </a:r>
          </a:p>
          <a:p>
            <a:pPr marL="0" lvl="0" indent="0" algn="ctr">
              <a:spcBef>
                <a:spcPts val="0"/>
              </a:spcBef>
              <a:buNone/>
            </a:pPr>
            <a:r>
              <a:rPr lang="en-US" altLang="ja-JP" b="1" i="1" dirty="0">
                <a:solidFill>
                  <a:srgbClr val="FFFF00"/>
                </a:solidFill>
                <a:latin typeface="Cambria" panose="02040503050406030204" pitchFamily="18" charset="0"/>
                <a:ea typeface="ＭＳ ゴシック"/>
              </a:rPr>
              <a:t>RENEWALS Early!</a:t>
            </a:r>
          </a:p>
        </p:txBody>
      </p:sp>
    </p:spTree>
    <p:extLst>
      <p:ext uri="{BB962C8B-B14F-4D97-AF65-F5344CB8AC3E}">
        <p14:creationId xmlns:p14="http://schemas.microsoft.com/office/powerpoint/2010/main" val="132933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b="1" dirty="0">
                <a:solidFill>
                  <a:srgbClr val="FFFF00"/>
                </a:solidFill>
                <a:ea typeface="ＭＳ ゴシック"/>
              </a:rPr>
              <a:t>How we will achieve our Goals</a:t>
            </a:r>
            <a:endParaRPr lang="en-US" altLang="ja-JP" b="1" i="0" u="none" strike="noStrike" baseline="0" dirty="0">
              <a:solidFill>
                <a:srgbClr val="FFFF00"/>
              </a:solidFill>
              <a:latin typeface="Arial"/>
              <a:ea typeface="ＭＳ ゴシック"/>
            </a:endParaRPr>
          </a:p>
        </p:txBody>
      </p:sp>
      <p:sp>
        <p:nvSpPr>
          <p:cNvPr id="3" name="Text Placeholder 2"/>
          <p:cNvSpPr>
            <a:spLocks noGrp="1"/>
          </p:cNvSpPr>
          <p:nvPr>
            <p:ph type="body" idx="1"/>
          </p:nvPr>
        </p:nvSpPr>
        <p:spPr>
          <a:xfrm>
            <a:off x="1440180" y="1600200"/>
            <a:ext cx="5920740" cy="4525963"/>
          </a:xfrm>
        </p:spPr>
        <p:txBody>
          <a:bodyPr>
            <a:normAutofit/>
          </a:bodyPr>
          <a:lstStyle/>
          <a:p>
            <a:pPr marL="236538" lvl="0" indent="-225425">
              <a:buNone/>
            </a:pPr>
            <a:r>
              <a:rPr lang="en-US" altLang="ja-JP" sz="2000" b="1" dirty="0">
                <a:solidFill>
                  <a:srgbClr val="FFFF00"/>
                </a:solidFill>
                <a:latin typeface="Arial" panose="020B0604020202020204" pitchFamily="34" charset="0"/>
                <a:ea typeface="ＭＳ ゴシック"/>
                <a:cs typeface="Arial" panose="020B0604020202020204" pitchFamily="34" charset="0"/>
              </a:rPr>
              <a:t>To complete our Mission and achieve our Objective we will need a strong chain of communication.</a:t>
            </a:r>
          </a:p>
          <a:p>
            <a:pPr marL="236538" lvl="0" indent="-225425">
              <a:buNone/>
            </a:pPr>
            <a:r>
              <a:rPr lang="en-US" altLang="ja-JP" sz="2000" b="1" dirty="0">
                <a:solidFill>
                  <a:srgbClr val="FFFF00"/>
                </a:solidFill>
                <a:latin typeface="Arial" panose="020B0604020202020204" pitchFamily="34" charset="0"/>
                <a:ea typeface="ＭＳ ゴシック"/>
                <a:cs typeface="Arial" panose="020B0604020202020204" pitchFamily="34" charset="0"/>
              </a:rPr>
              <a:t>Each link will need to be connected and unwavering.</a:t>
            </a:r>
          </a:p>
          <a:p>
            <a:pPr marL="236538" lvl="0" indent="-225425">
              <a:buNone/>
            </a:pPr>
            <a:r>
              <a:rPr lang="en-US" altLang="ja-JP" sz="2000" b="1" dirty="0">
                <a:solidFill>
                  <a:srgbClr val="FFFF00"/>
                </a:solidFill>
                <a:latin typeface="Arial" panose="020B0604020202020204" pitchFamily="34" charset="0"/>
                <a:ea typeface="ＭＳ ゴシック"/>
                <a:cs typeface="Arial" panose="020B0604020202020204" pitchFamily="34" charset="0"/>
              </a:rPr>
              <a:t>Thought the year as you receive information from myself or other sources… it is imperative that you broadcast the information to the members in your Detachment .</a:t>
            </a:r>
            <a:endParaRPr lang="en-US" altLang="ja-JP" sz="2000" b="1" u="none" strike="noStrike" baseline="0" dirty="0">
              <a:solidFill>
                <a:srgbClr val="FFFF00"/>
              </a:solidFill>
              <a:latin typeface="Arial" panose="020B0604020202020204" pitchFamily="34" charset="0"/>
              <a:ea typeface="ＭＳ ゴシック"/>
              <a:cs typeface="Arial" panose="020B0604020202020204" pitchFamily="34" charset="0"/>
            </a:endParaRPr>
          </a:p>
        </p:txBody>
      </p:sp>
    </p:spTree>
    <p:extLst>
      <p:ext uri="{BB962C8B-B14F-4D97-AF65-F5344CB8AC3E}">
        <p14:creationId xmlns:p14="http://schemas.microsoft.com/office/powerpoint/2010/main" val="115784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1927-8A49-4E23-B154-B784C04A30B1}"/>
              </a:ext>
            </a:extLst>
          </p:cNvPr>
          <p:cNvSpPr>
            <a:spLocks noGrp="1"/>
          </p:cNvSpPr>
          <p:nvPr>
            <p:ph type="title"/>
          </p:nvPr>
        </p:nvSpPr>
        <p:spPr/>
        <p:txBody>
          <a:bodyPr/>
          <a:lstStyle/>
          <a:p>
            <a:r>
              <a:rPr lang="en-US" b="1" dirty="0">
                <a:solidFill>
                  <a:srgbClr val="FFFF00"/>
                </a:solidFill>
                <a:ea typeface="ＭＳ ゴシック"/>
              </a:rPr>
              <a:t>Program Deadlines, Events </a:t>
            </a:r>
          </a:p>
        </p:txBody>
      </p:sp>
      <p:sp>
        <p:nvSpPr>
          <p:cNvPr id="3" name="Text Placeholder 2"/>
          <p:cNvSpPr>
            <a:spLocks noGrp="1"/>
          </p:cNvSpPr>
          <p:nvPr>
            <p:ph type="body" idx="1"/>
          </p:nvPr>
        </p:nvSpPr>
        <p:spPr>
          <a:xfrm>
            <a:off x="1531620" y="1600200"/>
            <a:ext cx="6126480" cy="4525963"/>
          </a:xfrm>
        </p:spPr>
        <p:txBody>
          <a:bodyPr>
            <a:noAutofit/>
          </a:bodyPr>
          <a:lstStyle/>
          <a:p>
            <a:pPr marL="0" lvl="0" indent="0" algn="ctr">
              <a:buNone/>
            </a:pPr>
            <a:r>
              <a:rPr lang="en-US" altLang="ja-JP" sz="2800" b="1" dirty="0">
                <a:solidFill>
                  <a:srgbClr val="FFFF00"/>
                </a:solidFill>
                <a:latin typeface="Arial" panose="020B0604020202020204" pitchFamily="34" charset="0"/>
                <a:ea typeface="ＭＳ ゴシック"/>
                <a:cs typeface="Arial" panose="020B0604020202020204" pitchFamily="34" charset="0"/>
              </a:rPr>
              <a:t>The 6th Annual S.A.L Western Region Rendezvous</a:t>
            </a:r>
          </a:p>
          <a:p>
            <a:pPr marL="0" lvl="0" indent="0" algn="ctr">
              <a:buNone/>
            </a:pPr>
            <a:r>
              <a:rPr lang="en-US" altLang="ja-JP" sz="2800" b="1" dirty="0">
                <a:solidFill>
                  <a:srgbClr val="FFFF00"/>
                </a:solidFill>
                <a:latin typeface="Arial" panose="020B0604020202020204" pitchFamily="34" charset="0"/>
                <a:ea typeface="ＭＳ ゴシック"/>
                <a:cs typeface="Arial" panose="020B0604020202020204" pitchFamily="34" charset="0"/>
              </a:rPr>
              <a:t> January 18-19, 2019</a:t>
            </a:r>
          </a:p>
          <a:p>
            <a:pPr marL="0" lvl="0" indent="0" algn="ctr">
              <a:buNone/>
            </a:pPr>
            <a:r>
              <a:rPr lang="en-US" altLang="ja-JP" sz="2800" b="1" dirty="0">
                <a:solidFill>
                  <a:srgbClr val="FFFF00"/>
                </a:solidFill>
                <a:latin typeface="Arial" panose="020B0604020202020204" pitchFamily="34" charset="0"/>
                <a:ea typeface="ＭＳ ゴシック"/>
                <a:cs typeface="Arial" panose="020B0604020202020204" pitchFamily="34" charset="0"/>
              </a:rPr>
              <a:t>Las Vegas, Nevada</a:t>
            </a:r>
          </a:p>
          <a:p>
            <a:pPr marL="0" lvl="0" indent="0" algn="ctr">
              <a:buNone/>
            </a:pPr>
            <a:endParaRPr lang="en-US" altLang="ja-JP" sz="2800" b="1" dirty="0">
              <a:solidFill>
                <a:srgbClr val="FFFF00"/>
              </a:solidFill>
              <a:latin typeface="Arial" panose="020B0604020202020204" pitchFamily="34" charset="0"/>
              <a:ea typeface="ＭＳ ゴシック"/>
              <a:cs typeface="Arial" panose="020B0604020202020204" pitchFamily="34" charset="0"/>
            </a:endParaRPr>
          </a:p>
          <a:p>
            <a:pPr marL="0" lvl="0" indent="0" algn="ctr">
              <a:buNone/>
            </a:pPr>
            <a:r>
              <a:rPr lang="en-US" altLang="ja-JP" sz="2000" b="1" dirty="0">
                <a:solidFill>
                  <a:srgbClr val="FFFF00"/>
                </a:solidFill>
                <a:latin typeface="Arial" panose="020B0604020202020204" pitchFamily="34" charset="0"/>
                <a:ea typeface="ＭＳ ゴシック"/>
                <a:cs typeface="Arial" panose="020B0604020202020204" pitchFamily="34" charset="0"/>
              </a:rPr>
              <a:t>Tuscany Suites &amp; Casino </a:t>
            </a:r>
          </a:p>
          <a:p>
            <a:pPr marL="0" lvl="0" indent="0" algn="ctr">
              <a:buNone/>
            </a:pPr>
            <a:r>
              <a:rPr lang="en-US" altLang="ja-JP" sz="2000" b="1" dirty="0">
                <a:solidFill>
                  <a:srgbClr val="FFFF00"/>
                </a:solidFill>
                <a:latin typeface="Arial" panose="020B0604020202020204" pitchFamily="34" charset="0"/>
                <a:ea typeface="ＭＳ ゴシック"/>
                <a:cs typeface="Arial" panose="020B0604020202020204" pitchFamily="34" charset="0"/>
              </a:rPr>
              <a:t>255 Flamingo Road </a:t>
            </a:r>
          </a:p>
          <a:p>
            <a:pPr marL="0" lvl="0" indent="0" algn="ctr">
              <a:buNone/>
            </a:pPr>
            <a:r>
              <a:rPr lang="en-US" altLang="ja-JP" sz="2000" b="1" dirty="0">
                <a:solidFill>
                  <a:srgbClr val="FFFF00"/>
                </a:solidFill>
                <a:latin typeface="Arial" panose="020B0604020202020204" pitchFamily="34" charset="0"/>
                <a:ea typeface="ＭＳ ゴシック"/>
                <a:cs typeface="Arial" panose="020B0604020202020204" pitchFamily="34" charset="0"/>
              </a:rPr>
              <a:t>Las Vegas, NV</a:t>
            </a:r>
          </a:p>
          <a:p>
            <a:pPr marL="0" lvl="0" indent="0" algn="ctr">
              <a:buNone/>
            </a:pPr>
            <a:r>
              <a:rPr lang="en-US" altLang="ja-JP" sz="2000" b="1" dirty="0">
                <a:solidFill>
                  <a:srgbClr val="FFFF00"/>
                </a:solidFill>
                <a:latin typeface="Arial" panose="020B0604020202020204" pitchFamily="34" charset="0"/>
                <a:ea typeface="ＭＳ ゴシック"/>
                <a:cs typeface="Arial" panose="020B0604020202020204" pitchFamily="34" charset="0"/>
              </a:rPr>
              <a:t>1-877-887-2261</a:t>
            </a:r>
            <a:endParaRPr lang="en-US" altLang="ja-JP" sz="2000" b="1" u="none" strike="noStrike" baseline="0" dirty="0">
              <a:solidFill>
                <a:srgbClr val="FFFF00"/>
              </a:solidFill>
              <a:latin typeface="Arial" panose="020B0604020202020204" pitchFamily="34" charset="0"/>
              <a:ea typeface="ＭＳ ゴシック"/>
              <a:cs typeface="Arial" panose="020B0604020202020204" pitchFamily="34" charset="0"/>
            </a:endParaRPr>
          </a:p>
        </p:txBody>
      </p:sp>
    </p:spTree>
    <p:extLst>
      <p:ext uri="{BB962C8B-B14F-4D97-AF65-F5344CB8AC3E}">
        <p14:creationId xmlns:p14="http://schemas.microsoft.com/office/powerpoint/2010/main" val="320591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EC04-F163-474C-A4CA-464C95643045}"/>
              </a:ext>
            </a:extLst>
          </p:cNvPr>
          <p:cNvSpPr>
            <a:spLocks noGrp="1"/>
          </p:cNvSpPr>
          <p:nvPr>
            <p:ph type="title"/>
          </p:nvPr>
        </p:nvSpPr>
        <p:spPr/>
        <p:txBody>
          <a:bodyPr/>
          <a:lstStyle/>
          <a:p>
            <a:r>
              <a:rPr lang="en-US" b="1" dirty="0">
                <a:solidFill>
                  <a:srgbClr val="FFFF00"/>
                </a:solidFill>
                <a:ea typeface="ＭＳ ゴシック"/>
              </a:rPr>
              <a:t>Other Information</a:t>
            </a:r>
            <a:endParaRPr lang="en-US" dirty="0"/>
          </a:p>
        </p:txBody>
      </p:sp>
      <p:sp>
        <p:nvSpPr>
          <p:cNvPr id="3" name="Text Placeholder 2"/>
          <p:cNvSpPr>
            <a:spLocks noGrp="1"/>
          </p:cNvSpPr>
          <p:nvPr>
            <p:ph type="body" idx="1"/>
          </p:nvPr>
        </p:nvSpPr>
        <p:spPr>
          <a:xfrm>
            <a:off x="765810" y="1417638"/>
            <a:ext cx="7532370" cy="4525963"/>
          </a:xfrm>
        </p:spPr>
        <p:txBody>
          <a:bodyPr>
            <a:noAutofit/>
          </a:bodyPr>
          <a:lstStyle/>
          <a:p>
            <a:pPr marL="0" lvl="0" indent="0">
              <a:buNone/>
            </a:pPr>
            <a:r>
              <a:rPr lang="en-US" altLang="ja-JP" sz="2800" dirty="0">
                <a:solidFill>
                  <a:srgbClr val="FFFF00"/>
                </a:solidFill>
                <a:latin typeface="Arial" panose="020B0604020202020204" pitchFamily="34" charset="0"/>
                <a:ea typeface="ＭＳ ゴシック"/>
                <a:cs typeface="Arial" panose="020B0604020202020204" pitchFamily="34" charset="0"/>
              </a:rPr>
              <a:t>National Commander Gibbs has set a goal of reaching the $8 Million dollar mark in CWF total donations by the Sons.</a:t>
            </a:r>
          </a:p>
          <a:p>
            <a:pPr marL="0" lvl="0" indent="0">
              <a:buNone/>
            </a:pPr>
            <a:endParaRPr lang="en-US" altLang="ja-JP" sz="1200" dirty="0">
              <a:solidFill>
                <a:srgbClr val="FFFF00"/>
              </a:solidFill>
              <a:latin typeface="Arial" panose="020B0604020202020204" pitchFamily="34" charset="0"/>
              <a:ea typeface="ＭＳ ゴシック"/>
              <a:cs typeface="Arial" panose="020B0604020202020204" pitchFamily="34" charset="0"/>
            </a:endParaRPr>
          </a:p>
          <a:p>
            <a:pPr marL="0" lvl="0" indent="0" algn="ctr">
              <a:buNone/>
            </a:pPr>
            <a:r>
              <a:rPr lang="en-US" altLang="ja-JP" sz="2800" dirty="0">
                <a:solidFill>
                  <a:srgbClr val="FFFF00"/>
                </a:solidFill>
                <a:latin typeface="Arial" panose="020B0604020202020204" pitchFamily="34" charset="0"/>
                <a:ea typeface="ＭＳ ゴシック"/>
                <a:cs typeface="Arial" panose="020B0604020202020204" pitchFamily="34" charset="0"/>
              </a:rPr>
              <a:t>We can do this!</a:t>
            </a:r>
          </a:p>
          <a:p>
            <a:pPr marL="0" lvl="0" indent="0">
              <a:buNone/>
            </a:pPr>
            <a:endParaRPr lang="en-US" altLang="ja-JP" sz="1200" dirty="0">
              <a:solidFill>
                <a:srgbClr val="FFFF00"/>
              </a:solidFill>
              <a:latin typeface="Arial" panose="020B0604020202020204" pitchFamily="34" charset="0"/>
              <a:ea typeface="ＭＳ ゴシック"/>
              <a:cs typeface="Arial" panose="020B0604020202020204" pitchFamily="34" charset="0"/>
            </a:endParaRPr>
          </a:p>
          <a:p>
            <a:pPr marL="0" lvl="0" indent="0" algn="ctr">
              <a:buNone/>
            </a:pPr>
            <a:r>
              <a:rPr lang="en-US" altLang="ja-JP" sz="2800" dirty="0">
                <a:solidFill>
                  <a:srgbClr val="FFFF00"/>
                </a:solidFill>
                <a:latin typeface="Arial" panose="020B0604020202020204" pitchFamily="34" charset="0"/>
                <a:ea typeface="ＭＳ ゴシック"/>
                <a:cs typeface="Arial" panose="020B0604020202020204" pitchFamily="34" charset="0"/>
              </a:rPr>
              <a:t>Better yet…$9 million would be better.</a:t>
            </a:r>
          </a:p>
          <a:p>
            <a:pPr marL="0" lvl="0" indent="0">
              <a:buNone/>
            </a:pPr>
            <a:endParaRPr lang="en-US" altLang="ja-JP" sz="1200" dirty="0">
              <a:solidFill>
                <a:srgbClr val="FFFF00"/>
              </a:solidFill>
              <a:latin typeface="Arial" panose="020B0604020202020204" pitchFamily="34" charset="0"/>
              <a:ea typeface="ＭＳ ゴシック"/>
              <a:cs typeface="Arial" panose="020B0604020202020204" pitchFamily="34" charset="0"/>
            </a:endParaRPr>
          </a:p>
          <a:p>
            <a:pPr marL="0" lvl="0" indent="0">
              <a:buNone/>
            </a:pPr>
            <a:r>
              <a:rPr lang="en-US" altLang="ja-JP" sz="2800" dirty="0">
                <a:solidFill>
                  <a:srgbClr val="FFFF00"/>
                </a:solidFill>
                <a:latin typeface="Arial" panose="020B0604020202020204" pitchFamily="34" charset="0"/>
                <a:ea typeface="ＭＳ ゴシック"/>
                <a:cs typeface="Arial" panose="020B0604020202020204" pitchFamily="34" charset="0"/>
              </a:rPr>
              <a:t>Let’s make the $8 million mark and strive for the $9 million mark!</a:t>
            </a:r>
          </a:p>
        </p:txBody>
      </p:sp>
    </p:spTree>
    <p:extLst>
      <p:ext uri="{BB962C8B-B14F-4D97-AF65-F5344CB8AC3E}">
        <p14:creationId xmlns:p14="http://schemas.microsoft.com/office/powerpoint/2010/main" val="197522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147"/>
            <a:ext cx="8229600" cy="1951909"/>
          </a:xfrm>
        </p:spPr>
        <p:txBody>
          <a:bodyPr>
            <a:normAutofit/>
          </a:bodyPr>
          <a:lstStyle/>
          <a:p>
            <a:pPr rtl="0"/>
            <a:r>
              <a:rPr lang="en-US" altLang="ja-JP" b="1" i="0" u="none" strike="noStrike" baseline="0" dirty="0">
                <a:solidFill>
                  <a:srgbClr val="FFFF00"/>
                </a:solidFill>
                <a:latin typeface="Arial"/>
                <a:ea typeface="ＭＳ ゴシック"/>
              </a:rPr>
              <a:t>Commissions</a:t>
            </a:r>
            <a:br>
              <a:rPr lang="en-US" altLang="ja-JP" b="1" i="0" u="none" strike="noStrike" baseline="0" dirty="0">
                <a:solidFill>
                  <a:srgbClr val="FFFF00"/>
                </a:solidFill>
                <a:latin typeface="Arial"/>
                <a:ea typeface="ＭＳ ゴシック"/>
              </a:rPr>
            </a:br>
            <a:r>
              <a:rPr lang="en-US" altLang="ja-JP" b="1" i="0" u="none" strike="noStrike" baseline="0" dirty="0">
                <a:solidFill>
                  <a:srgbClr val="FFFF00"/>
                </a:solidFill>
                <a:latin typeface="Arial"/>
                <a:ea typeface="ＭＳ ゴシック"/>
              </a:rPr>
              <a:t>and Committees</a:t>
            </a:r>
            <a:endParaRPr lang="en-US" altLang="ja-JP" b="1" i="0" u="none" strike="noStrike" baseline="0" dirty="0">
              <a:solidFill>
                <a:srgbClr val="FFFF00"/>
              </a:solidFill>
              <a:latin typeface="Times New Roman"/>
              <a:ea typeface="ＭＳ ゴシック"/>
            </a:endParaRPr>
          </a:p>
        </p:txBody>
      </p:sp>
    </p:spTree>
    <p:extLst>
      <p:ext uri="{BB962C8B-B14F-4D97-AF65-F5344CB8AC3E}">
        <p14:creationId xmlns:p14="http://schemas.microsoft.com/office/powerpoint/2010/main" val="182718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Black">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sharepoint/v3/field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4177</TotalTime>
  <Words>12970</Words>
  <Application>Microsoft Macintosh PowerPoint</Application>
  <PresentationFormat>On-screen Show (4:3)</PresentationFormat>
  <Paragraphs>1602</Paragraphs>
  <Slides>217</Slides>
  <Notes>208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217</vt:i4>
      </vt:variant>
    </vt:vector>
  </HeadingPairs>
  <TitlesOfParts>
    <vt:vector size="226" baseType="lpstr">
      <vt:lpstr>Arial</vt:lpstr>
      <vt:lpstr>Arial Bo</vt:lpstr>
      <vt:lpstr>Calibri</vt:lpstr>
      <vt:lpstr>Cambria</vt:lpstr>
      <vt:lpstr>Times</vt:lpstr>
      <vt:lpstr>Times New Roman</vt:lpstr>
      <vt:lpstr>Wingdings</vt:lpstr>
      <vt:lpstr>Wingdings 3</vt:lpstr>
      <vt:lpstr>Black</vt:lpstr>
      <vt:lpstr>PowerPoint Presentation</vt:lpstr>
      <vt:lpstr>HEADS UP! ! !</vt:lpstr>
      <vt:lpstr>HEADS UP! ! !</vt:lpstr>
      <vt:lpstr>HEADS UP! ! !</vt:lpstr>
      <vt:lpstr>HEADS UP! ! !</vt:lpstr>
      <vt:lpstr>ABOUT YOU!!!</vt:lpstr>
      <vt:lpstr>Introductions</vt:lpstr>
      <vt:lpstr>National Detachment Commanders  Leadership Seminar 2018 - 2019</vt:lpstr>
      <vt:lpstr>National Detachment Commanders  Leadership Seminar 2018 - 2019</vt:lpstr>
      <vt:lpstr>Sons of The American Legion Detachment Commanders Seminar</vt:lpstr>
      <vt:lpstr>National Organization</vt:lpstr>
      <vt:lpstr>National Organization</vt:lpstr>
      <vt:lpstr>National Organization</vt:lpstr>
      <vt:lpstr>National Organization</vt:lpstr>
      <vt:lpstr>National Structure The Sons Parallels with the American Legion</vt:lpstr>
      <vt:lpstr>National Organizational Structure</vt:lpstr>
      <vt:lpstr>National Officers</vt:lpstr>
      <vt:lpstr>Commissions &amp; Committees</vt:lpstr>
      <vt:lpstr>National Organization</vt:lpstr>
      <vt:lpstr>Gregg ‘Doc’ Gibbs</vt:lpstr>
      <vt:lpstr>SAL National Team</vt:lpstr>
      <vt:lpstr>National Team</vt:lpstr>
      <vt:lpstr>National Team</vt:lpstr>
      <vt:lpstr>National Team</vt:lpstr>
      <vt:lpstr>National Organization</vt:lpstr>
      <vt:lpstr>National Commissions</vt:lpstr>
      <vt:lpstr>National Committees</vt:lpstr>
      <vt:lpstr>PowerPoint Presentation</vt:lpstr>
      <vt:lpstr>PowerPoint Presentation</vt:lpstr>
      <vt:lpstr>National Organization</vt:lpstr>
      <vt:lpstr>National Organization</vt:lpstr>
      <vt:lpstr>National Organization</vt:lpstr>
      <vt:lpstr>National Organization</vt:lpstr>
      <vt:lpstr>National Organization</vt:lpstr>
      <vt:lpstr>National Convention</vt:lpstr>
      <vt:lpstr>National Convention</vt:lpstr>
      <vt:lpstr>National Organization</vt:lpstr>
      <vt:lpstr>National Organization</vt:lpstr>
      <vt:lpstr>Detachment Officers’ Duties &amp; Responsibilities Module  </vt:lpstr>
      <vt:lpstr>Detachment Officers’ Duties</vt:lpstr>
      <vt:lpstr>Detachment Officers’ Duties</vt:lpstr>
      <vt:lpstr>Detachment Officers’ Duties</vt:lpstr>
      <vt:lpstr>Detachment Officers’ Duties</vt:lpstr>
      <vt:lpstr>Detachment Officers’ Duties</vt:lpstr>
      <vt:lpstr>Detachment Officers’ Duties</vt:lpstr>
      <vt:lpstr>Detachment Officers’ Duties</vt:lpstr>
      <vt:lpstr>Detachment Officers’ Duties</vt:lpstr>
      <vt:lpstr>Detachment Officers’ Duties</vt:lpstr>
      <vt:lpstr>Detachment Officers’ Duties</vt:lpstr>
      <vt:lpstr>Detachment Officers’ Duties</vt:lpstr>
      <vt:lpstr>Detachment Officers’ Duties</vt:lpstr>
      <vt:lpstr>Detachment Officers’ Duties</vt:lpstr>
      <vt:lpstr>Detachment Officers’ Duties</vt:lpstr>
      <vt:lpstr>Detachment Officers’ Duties</vt:lpstr>
      <vt:lpstr>Detachment Officers’ Duties</vt:lpstr>
      <vt:lpstr>Detachment Officers’ Duties</vt:lpstr>
      <vt:lpstr>Special Guests</vt:lpstr>
      <vt:lpstr>National Commander – Greg “Doc” Gibbs</vt:lpstr>
      <vt:lpstr>National Commander – Greg “Doc” Gibbs</vt:lpstr>
      <vt:lpstr>National Commander – Greg “Doc” Gibbs</vt:lpstr>
      <vt:lpstr>National Commander – Greg “Doc” Gibbs</vt:lpstr>
      <vt:lpstr>National Commander – Greg “Doc” Gibbs</vt:lpstr>
      <vt:lpstr>National Commander – Greg “Doc” Gibbs</vt:lpstr>
      <vt:lpstr>National Commander – Greg “Doc” Gibbs</vt:lpstr>
      <vt:lpstr>National Commander – Greg “Doc” Gibbs</vt:lpstr>
      <vt:lpstr>National Commander – Greg “Doc” Gibbs</vt:lpstr>
      <vt:lpstr>National Commander – Greg “Doc” Gibbs</vt:lpstr>
      <vt:lpstr>National Commander – Greg “Doc” Gibbs</vt:lpstr>
      <vt:lpstr>National Commander – Greg “Doc” Gibbs</vt:lpstr>
      <vt:lpstr>National Vice Commander (East)</vt:lpstr>
      <vt:lpstr> “ Honor the Past  and Continue the Legacy”</vt:lpstr>
      <vt:lpstr>East Goals</vt:lpstr>
      <vt:lpstr>How we will achieve our Goals</vt:lpstr>
      <vt:lpstr>Program Deadlines, Events </vt:lpstr>
      <vt:lpstr>Program Deadlines, Events </vt:lpstr>
      <vt:lpstr>National Vice Commander (South)</vt:lpstr>
      <vt:lpstr> “Honor the Past  and Continue the Legacy”</vt:lpstr>
      <vt:lpstr>South Goals</vt:lpstr>
      <vt:lpstr>How we will achieve our Goals</vt:lpstr>
      <vt:lpstr>Program Deadlines, Events </vt:lpstr>
      <vt:lpstr>Other Information</vt:lpstr>
      <vt:lpstr>National Vice Commander (Central)</vt:lpstr>
      <vt:lpstr> “ Honor the Past and  Continue the Legacy”</vt:lpstr>
      <vt:lpstr>PowerPoint Presentation</vt:lpstr>
      <vt:lpstr>Program Deadlines, Events </vt:lpstr>
      <vt:lpstr>Other Information</vt:lpstr>
      <vt:lpstr>PowerPoint Presentation</vt:lpstr>
      <vt:lpstr> “ Honor the Past and Continue the Legacy”</vt:lpstr>
      <vt:lpstr>Midwest Goals</vt:lpstr>
      <vt:lpstr>How we will achieve our Goals</vt:lpstr>
      <vt:lpstr>Program Deadlines, Events </vt:lpstr>
      <vt:lpstr>Other Information</vt:lpstr>
      <vt:lpstr>National Vice Commander (West)</vt:lpstr>
      <vt:lpstr> “ Honor the Past  and Continue the Legacy”</vt:lpstr>
      <vt:lpstr>West Goals</vt:lpstr>
      <vt:lpstr>How we will achieve our Goals</vt:lpstr>
      <vt:lpstr>Program Deadlines, Events </vt:lpstr>
      <vt:lpstr>Other Information</vt:lpstr>
      <vt:lpstr>Commissions and Committees</vt:lpstr>
      <vt:lpstr>PowerPoint Presentation</vt:lpstr>
      <vt:lpstr>PowerPoint Presentation</vt:lpstr>
      <vt:lpstr>PowerPoint Presentation</vt:lpstr>
      <vt:lpstr>PowerPoint Presentation</vt:lpstr>
      <vt:lpstr>PowerPoint Presentation</vt:lpstr>
      <vt:lpstr>2018- 2019 Americanism Commission</vt:lpstr>
      <vt:lpstr>2018- 2019 Americanism Commission</vt:lpstr>
      <vt:lpstr>Children and Youth Committee</vt:lpstr>
      <vt:lpstr>Children and Youth Committee</vt:lpstr>
      <vt:lpstr>Children and Youth Committee</vt:lpstr>
      <vt:lpstr>Children and Youth Committee</vt:lpstr>
      <vt:lpstr>Children and Youth Committee</vt:lpstr>
      <vt:lpstr>Children and Youth Committee</vt:lpstr>
      <vt:lpstr>2018- 2019 Children and Youth Committee</vt:lpstr>
      <vt:lpstr>PowerPoint Presentation</vt:lpstr>
      <vt:lpstr>PowerPoint Presentation</vt:lpstr>
      <vt:lpstr>PowerPoint Presentation</vt:lpstr>
      <vt:lpstr>PowerPoint Presentation</vt:lpstr>
      <vt:lpstr>PowerPoint Presentation</vt:lpstr>
      <vt:lpstr>Child Welfare Foundation Committee</vt:lpstr>
      <vt:lpstr>2018- 2019 Child Welfare Foundation Committee </vt:lpstr>
      <vt:lpstr>Finance Commission</vt:lpstr>
      <vt:lpstr>Finance Commission</vt:lpstr>
      <vt:lpstr>Finance Commission </vt:lpstr>
      <vt:lpstr>Finance Commission </vt:lpstr>
      <vt:lpstr>Finance Commission </vt:lpstr>
      <vt:lpstr>Finance Commission  </vt:lpstr>
      <vt:lpstr>Finance Commission </vt:lpstr>
      <vt:lpstr>PowerPoint Presentation</vt:lpstr>
      <vt:lpstr>PowerPoint Presentation</vt:lpstr>
      <vt:lpstr>PowerPoint Presentation</vt:lpstr>
      <vt:lpstr>PowerPoint Presentation</vt:lpstr>
      <vt:lpstr>PowerPoint Presentation</vt:lpstr>
      <vt:lpstr>2018- 2019  Sub Committee on Resolutions</vt:lpstr>
      <vt:lpstr>Veterans Affairs &amp;  Rehabilitation Commission</vt:lpstr>
      <vt:lpstr>PowerPoint Presentation</vt:lpstr>
      <vt:lpstr>PowerPoint Presentation</vt:lpstr>
      <vt:lpstr>Veterans Affairs &amp;  Rehabilitation Commission</vt:lpstr>
      <vt:lpstr>PowerPoint Presentation</vt:lpstr>
      <vt:lpstr>Veterans Affairs &amp;  Rehabilitation Commission</vt:lpstr>
      <vt:lpstr>Veterans Affairs &amp;  Rehabilitation Commission</vt:lpstr>
      <vt:lpstr>Veterans Affairs &amp;  Rehabilitation Commission</vt:lpstr>
      <vt:lpstr>Internal Affairs Commission</vt:lpstr>
      <vt:lpstr>Internal Affairs Commission</vt:lpstr>
      <vt:lpstr>Internal Affairs Commission</vt:lpstr>
      <vt:lpstr>Internal Affairs Commission</vt:lpstr>
      <vt:lpstr>Internal Affairs Commission</vt:lpstr>
      <vt:lpstr>Internal Affairs Commission</vt:lpstr>
      <vt:lpstr>PowerPoint Presentation</vt:lpstr>
      <vt:lpstr>PowerPoint Presentation</vt:lpstr>
      <vt:lpstr>PowerPoint Presentation</vt:lpstr>
      <vt:lpstr>Membership Goals</vt:lpstr>
      <vt:lpstr>PowerPoint Presentation</vt:lpstr>
      <vt:lpstr>PowerPoint Presentation</vt:lpstr>
      <vt:lpstr>PowerPoint Presentation</vt:lpstr>
      <vt:lpstr>PowerPoint Presentation</vt:lpstr>
      <vt:lpstr>PowerPoint Presentation</vt:lpstr>
      <vt:lpstr>2018 – 2019 Membership Committee</vt:lpstr>
      <vt:lpstr>Membership Training &amp; Development (MTD)</vt:lpstr>
      <vt:lpstr>Membership Training &amp; Development (MTD)</vt:lpstr>
      <vt:lpstr>Membership Training &amp; Development (MTD)</vt:lpstr>
      <vt:lpstr>Membership Training &amp; Development (MTD)</vt:lpstr>
      <vt:lpstr>Membership Training &amp; Development (MTD)</vt:lpstr>
      <vt:lpstr>Membership Training &amp; Development (MTD)</vt:lpstr>
      <vt:lpstr>Membership Training &amp; Development (MTD)</vt:lpstr>
      <vt:lpstr>Convention Committee</vt:lpstr>
      <vt:lpstr>Legislative Commission</vt:lpstr>
      <vt:lpstr>Legislative Commission</vt:lpstr>
      <vt:lpstr>Legislative Commission</vt:lpstr>
      <vt:lpstr>Legislative Commission</vt:lpstr>
      <vt:lpstr>Legislative Commission</vt:lpstr>
      <vt:lpstr>Legislative Commission</vt:lpstr>
      <vt:lpstr>Legislative Commission</vt:lpstr>
      <vt:lpstr>Legislative Commission</vt:lpstr>
      <vt:lpstr>Legislative Commission</vt:lpstr>
      <vt:lpstr>National Veterans Employment and Education Commission</vt:lpstr>
      <vt:lpstr>National Veterans Employment and Education Commission</vt:lpstr>
      <vt:lpstr>National Veterans Employment and Education Commission</vt:lpstr>
      <vt:lpstr>National Veterans Employment and Education Commission</vt:lpstr>
      <vt:lpstr>National Veterans Employment and Education Commission</vt:lpstr>
      <vt:lpstr>National Veterans Employment and Education Commission</vt:lpstr>
      <vt:lpstr>PowerPoint Presentation</vt:lpstr>
      <vt:lpstr>PowerPoint Presentation</vt:lpstr>
      <vt:lpstr>PowerPoint Presentation</vt:lpstr>
      <vt:lpstr>PowerPoint Presentation</vt:lpstr>
      <vt:lpstr>PowerPoint Presentation</vt:lpstr>
      <vt:lpstr>2018- 2019 Public &amp; Media Communications Commission</vt:lpstr>
      <vt:lpstr>2018- 2019 Public &amp; Media Communications Commission</vt:lpstr>
      <vt:lpstr>  IMPLEMENTING CHANGE</vt:lpstr>
      <vt:lpstr>DUPLICATION RULES</vt:lpstr>
      <vt:lpstr>IMPLEMENTING CHANGE </vt:lpstr>
      <vt:lpstr>IMPLEMENTING CHANGE</vt:lpstr>
      <vt:lpstr>IMPLEMENTING CHANGE</vt:lpstr>
      <vt:lpstr>IMPLEMENTING CHANGE</vt:lpstr>
      <vt:lpstr>CULTURE </vt:lpstr>
      <vt:lpstr>CULTURE</vt:lpstr>
      <vt:lpstr>CULTURE </vt:lpstr>
      <vt:lpstr>CULTURE </vt:lpstr>
      <vt:lpstr>CLIMATE</vt:lpstr>
      <vt:lpstr>CLIMATE</vt:lpstr>
      <vt:lpstr>CLIMATE</vt:lpstr>
      <vt:lpstr>CLIMATE</vt:lpstr>
      <vt:lpstr>CLIMATE</vt:lpstr>
      <vt:lpstr>CLIMATE</vt:lpstr>
      <vt:lpstr>CLIMATE</vt:lpstr>
      <vt:lpstr>CLIMATE</vt:lpstr>
      <vt:lpstr>MANAGING CHANGE</vt:lpstr>
      <vt:lpstr>MANAGING CHANGE</vt:lpstr>
      <vt:lpstr>MANAGING CHANGE</vt:lpstr>
      <vt:lpstr>REFERENCES</vt:lpstr>
      <vt:lpstr>Example in family changes</vt:lpstr>
      <vt:lpstr>To consider or not</vt:lpstr>
      <vt:lpstr>A lot to consider or not ?    Who does Michael talk to first and what should he include or not?   </vt:lpstr>
      <vt:lpstr>Resolution walk-through</vt:lpstr>
      <vt:lpstr>Resolution walk-through</vt:lpstr>
      <vt:lpstr>Public Speaking Module</vt:lpstr>
      <vt:lpstr>National Detachment Leadership Seminar</vt:lpstr>
      <vt:lpstr>? ? ? Questions ? ? ?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Charles Treat</cp:lastModifiedBy>
  <cp:revision>216</cp:revision>
  <cp:lastPrinted>2018-10-09T13:19:52Z</cp:lastPrinted>
  <dcterms:created xsi:type="dcterms:W3CDTF">2010-04-12T23:12:02Z</dcterms:created>
  <dcterms:modified xsi:type="dcterms:W3CDTF">2018-12-07T14:26:17Z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